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3"/>
  </p:notesMasterIdLst>
  <p:sldIdLst>
    <p:sldId id="256" r:id="rId2"/>
    <p:sldId id="271" r:id="rId3"/>
    <p:sldId id="272" r:id="rId4"/>
    <p:sldId id="273" r:id="rId5"/>
    <p:sldId id="274" r:id="rId6"/>
    <p:sldId id="275" r:id="rId7"/>
    <p:sldId id="259" r:id="rId8"/>
    <p:sldId id="261" r:id="rId9"/>
    <p:sldId id="260" r:id="rId10"/>
    <p:sldId id="277" r:id="rId11"/>
    <p:sldId id="27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52E815B-6AE4-1398-A68E-A64379F3A195}" v="131" dt="2024-02-08T05:09:28.138"/>
    <p1510:client id="{120BB47D-6BB6-AF0A-0555-7CD3490E05C3}" v="390" dt="2024-02-08T18:37:27.831"/>
    <p1510:client id="{2387459E-D6E7-2560-DE74-DF488EEDCBE9}" v="1162" dt="2024-02-08T18:38:34.326"/>
    <p1510:client id="{3C673E24-F0B3-0261-F763-7E73F7998A91}" v="74" dt="2024-02-06T19:59:04.983"/>
    <p1510:client id="{406E6858-5DAE-5DA1-FC1C-9C249A0C49A6}" v="31" dt="2024-02-08T18:40:43.391"/>
    <p1510:client id="{55FF6A2F-44BC-500F-9ADB-088347D31B9F}" v="210" dt="2024-02-06T20:20:11.172"/>
    <p1510:client id="{5C25C197-5941-E94C-F3D9-514DE0B86785}" v="31" dt="2024-02-08T18:38:14.990"/>
    <p1510:client id="{67F809C1-C65A-F3B9-B4FE-49B5FE4A96BC}" v="50" dt="2024-02-06T19:47:28.880"/>
    <p1510:client id="{7EB302D1-4804-8133-92FC-0B42EE43E29E}" v="487" dt="2024-02-08T03:59:00.656"/>
    <p1510:client id="{B52B62A0-E845-05BF-2423-A07673950920}" v="2" dt="2024-02-08T17:59:47.454"/>
    <p1510:client id="{BE77B866-5D44-DF4F-98DF-7FB212119E33}" v="181" dt="2024-02-08T17:11:43.572"/>
    <p1510:client id="{E333C735-2FE4-8968-941F-E3D1D4848D2E}" v="814" dt="2024-02-06T20:16:20.21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64C9F2C-9F9D-464F-904D-D5E127A8FBC9}" type="datetimeFigureOut">
              <a:t>2/8/2024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2DA9553-E82A-41D9-B7A6-ABAB8E2BA692}" type="slidenum">
              <a:t>‹#›</a:t>
            </a:fld>
            <a:endParaRPr lang="en-US"/>
          </a:p>
        </p:txBody>
      </p:sp>
    </p:spTree>
    <p:extLst>
      <p:ext uri="{BB962C8B-B14F-4D97-AF65-F5344CB8AC3E}">
        <p14:creationId xmlns:p14="http://schemas.microsoft.com/office/powerpoint/2010/main" val="29780727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p>
        </p:txBody>
      </p:sp>
      <p:sp>
        <p:nvSpPr>
          <p:cNvPr id="4" name="Date Placeholder 3"/>
          <p:cNvSpPr>
            <a:spLocks noGrp="1"/>
          </p:cNvSpPr>
          <p:nvPr>
            <p:ph type="dt" sz="half" idx="10"/>
          </p:nvPr>
        </p:nvSpPr>
        <p:spPr/>
        <p:txBody>
          <a:bodyPr/>
          <a:lstStyle/>
          <a:p>
            <a:fld id="{4BDF68E2-58F2-4D09-BE8B-E3BD06533059}" type="datetimeFigureOut">
              <a:rPr lang="en-US" dirty="0"/>
              <a:t>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105091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E2D6473-DF6D-4702-B328-E0DD40540A4E}" type="datetimeFigureOut">
              <a:rPr lang="en-US" dirty="0"/>
              <a:t>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22505648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6F7E3A-B166-407D-9866-32884E7D5B37}" type="datetimeFigureOut">
              <a:rPr lang="en-US" dirty="0"/>
              <a:t>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8816314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28FC5F6-F338-4AE4-BB23-26385BCFC423}" type="datetimeFigureOut">
              <a:rPr lang="en-US" dirty="0"/>
              <a:t>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13E31D-E2AB-40D1-8B51-AFA5AFEF393A}" type="slidenum">
              <a:rPr lang="en-US" dirty="0"/>
              <a:t>‹#›</a:t>
            </a:fld>
            <a:endParaRPr lang="en-US"/>
          </a:p>
        </p:txBody>
      </p:sp>
    </p:spTree>
    <p:extLst>
      <p:ext uri="{BB962C8B-B14F-4D97-AF65-F5344CB8AC3E}">
        <p14:creationId xmlns:p14="http://schemas.microsoft.com/office/powerpoint/2010/main" val="4142072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0EBB0C4-6273-4C6E-B9BD-2EDC30F1CD52}" type="datetimeFigureOut">
              <a:rPr lang="en-US" dirty="0"/>
              <a:t>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921843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9AB4D41-86C1-4908-B66A-0B50CEB3BF29}" type="datetimeFigureOut">
              <a:rPr lang="en-US" dirty="0"/>
              <a:t>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14389950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6426E2C-56C1-4E0D-A793-0088A7FDD37E}" type="datetimeFigureOut">
              <a:rPr lang="en-US" dirty="0"/>
              <a:t>2/8/2024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29858619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8C39B41-D8B5-4052-B551-9B5525EAA8B6}" type="datetimeFigureOut">
              <a:rPr lang="en-US" dirty="0"/>
              <a:t>2/8/2024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31480344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D94136C-8742-45B2-AF27-D93DF72833A9}" type="datetimeFigureOut">
              <a:rPr lang="en-US" dirty="0"/>
              <a:t>2/8/2024</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a:p>
        </p:txBody>
      </p:sp>
    </p:spTree>
    <p:extLst>
      <p:ext uri="{BB962C8B-B14F-4D97-AF65-F5344CB8AC3E}">
        <p14:creationId xmlns:p14="http://schemas.microsoft.com/office/powerpoint/2010/main" val="36343146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2ABBEA6-7C60-4B02-AE87-00D78D8422AF}" type="datetimeFigureOut">
              <a:rPr lang="en-US" dirty="0"/>
              <a:t>2/8/2024</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a:p>
        </p:txBody>
      </p:sp>
    </p:spTree>
    <p:extLst>
      <p:ext uri="{BB962C8B-B14F-4D97-AF65-F5344CB8AC3E}">
        <p14:creationId xmlns:p14="http://schemas.microsoft.com/office/powerpoint/2010/main" val="24734096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9CAD897-D46E-4AD2-BD9B-49DD3E640873}" type="datetimeFigureOut">
              <a:rPr lang="en-US" dirty="0"/>
              <a:t>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42739430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8624D31-43A5-475A-80CF-332C9F6DCF35}" type="datetimeFigureOut">
              <a:rPr lang="en-US" dirty="0"/>
              <a:t>2/8/2024</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087860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Hobby Pro</a:t>
            </a:r>
            <a:br>
              <a:rPr lang="en-US"/>
            </a:br>
            <a:r>
              <a:rPr lang="en-US"/>
              <a:t>Requirements</a:t>
            </a:r>
          </a:p>
        </p:txBody>
      </p:sp>
      <p:sp>
        <p:nvSpPr>
          <p:cNvPr id="3" name="Subtitle 2"/>
          <p:cNvSpPr>
            <a:spLocks noGrp="1"/>
          </p:cNvSpPr>
          <p:nvPr>
            <p:ph type="subTitle" idx="1"/>
          </p:nvPr>
        </p:nvSpPr>
        <p:spPr/>
        <p:txBody>
          <a:bodyPr vert="horz" lIns="91440" tIns="45720" rIns="91440" bIns="45720" rtlCol="0" anchor="t">
            <a:normAutofit/>
          </a:bodyPr>
          <a:lstStyle/>
          <a:p>
            <a:pPr>
              <a:lnSpc>
                <a:spcPct val="80000"/>
              </a:lnSpc>
            </a:pPr>
            <a:r>
              <a:rPr lang="en-US" sz="2000"/>
              <a:t>By </a:t>
            </a:r>
            <a:r>
              <a:rPr lang="en-US" sz="2000">
                <a:latin typeface="Aptos"/>
                <a:cs typeface="Times New Roman"/>
              </a:rPr>
              <a:t>Candelario Aguilar Torres , Yazmin Alvarado , Dustin Bailey , Samuel Fletcher </a:t>
            </a:r>
            <a:endParaRPr lang="en-US" sz="2000"/>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F6002-B511-FE7B-5D36-16C7BE81C992}"/>
              </a:ext>
            </a:extLst>
          </p:cNvPr>
          <p:cNvSpPr>
            <a:spLocks noGrp="1"/>
          </p:cNvSpPr>
          <p:nvPr>
            <p:ph type="title"/>
          </p:nvPr>
        </p:nvSpPr>
        <p:spPr/>
        <p:txBody>
          <a:bodyPr/>
          <a:lstStyle/>
          <a:p>
            <a:r>
              <a:rPr lang="en-US">
                <a:ea typeface="Calibri Light"/>
                <a:cs typeface="Calibri Light"/>
              </a:rPr>
              <a:t>Technologies</a:t>
            </a:r>
            <a:endParaRPr lang="en-US"/>
          </a:p>
        </p:txBody>
      </p:sp>
      <p:sp>
        <p:nvSpPr>
          <p:cNvPr id="3" name="Content Placeholder 2">
            <a:extLst>
              <a:ext uri="{FF2B5EF4-FFF2-40B4-BE49-F238E27FC236}">
                <a16:creationId xmlns:a16="http://schemas.microsoft.com/office/drawing/2014/main" id="{E8F3B6D9-A0BB-2A63-27B7-4CAF3BFBB3B8}"/>
              </a:ext>
            </a:extLst>
          </p:cNvPr>
          <p:cNvSpPr>
            <a:spLocks noGrp="1"/>
          </p:cNvSpPr>
          <p:nvPr>
            <p:ph idx="1"/>
          </p:nvPr>
        </p:nvSpPr>
        <p:spPr/>
        <p:txBody>
          <a:bodyPr vert="horz" lIns="0" tIns="45720" rIns="0" bIns="45720" rtlCol="0" anchor="t">
            <a:normAutofit/>
          </a:bodyPr>
          <a:lstStyle/>
          <a:p>
            <a:pPr>
              <a:buFont typeface="Arial" panose="020F0502020204030204" pitchFamily="34" charset="0"/>
              <a:buChar char="•"/>
            </a:pPr>
            <a:r>
              <a:rPr lang="en-US">
                <a:ea typeface="Calibri" panose="020F0502020204030204"/>
                <a:cs typeface="Calibri" panose="020F0502020204030204"/>
              </a:rPr>
              <a:t>HTML</a:t>
            </a:r>
          </a:p>
          <a:p>
            <a:pPr>
              <a:buFont typeface="Arial" panose="020F0502020204030204" pitchFamily="34" charset="0"/>
              <a:buChar char="•"/>
            </a:pPr>
            <a:r>
              <a:rPr lang="en-US">
                <a:ea typeface="Calibri" panose="020F0502020204030204"/>
                <a:cs typeface="Calibri" panose="020F0502020204030204"/>
              </a:rPr>
              <a:t>CSS</a:t>
            </a:r>
          </a:p>
          <a:p>
            <a:pPr>
              <a:buFont typeface="Arial" panose="020F0502020204030204" pitchFamily="34" charset="0"/>
              <a:buChar char="•"/>
            </a:pPr>
            <a:r>
              <a:rPr lang="en-US">
                <a:ea typeface="Calibri" panose="020F0502020204030204"/>
                <a:cs typeface="Calibri" panose="020F0502020204030204"/>
              </a:rPr>
              <a:t>JavaScript</a:t>
            </a:r>
          </a:p>
          <a:p>
            <a:pPr>
              <a:buFont typeface="Arial" panose="020F0502020204030204" pitchFamily="34" charset="0"/>
              <a:buChar char="•"/>
            </a:pPr>
            <a:r>
              <a:rPr lang="en-US">
                <a:ea typeface="Calibri" panose="020F0502020204030204"/>
                <a:cs typeface="Calibri" panose="020F0502020204030204"/>
              </a:rPr>
              <a:t>Vue.js</a:t>
            </a:r>
          </a:p>
          <a:p>
            <a:pPr>
              <a:buFont typeface="Arial" panose="020F0502020204030204" pitchFamily="34" charset="0"/>
              <a:buChar char="•"/>
            </a:pPr>
            <a:r>
              <a:rPr lang="en-US">
                <a:ea typeface="Calibri" panose="020F0502020204030204"/>
                <a:cs typeface="Calibri" panose="020F0502020204030204"/>
              </a:rPr>
              <a:t>Firebase auth</a:t>
            </a:r>
          </a:p>
          <a:p>
            <a:pPr>
              <a:buFont typeface="Arial" panose="020F0502020204030204" pitchFamily="34" charset="0"/>
              <a:buChar char="•"/>
            </a:pPr>
            <a:r>
              <a:rPr lang="en-US">
                <a:ea typeface="Calibri" panose="020F0502020204030204"/>
                <a:cs typeface="Calibri" panose="020F0502020204030204"/>
              </a:rPr>
              <a:t>Firebase Datastore</a:t>
            </a:r>
          </a:p>
          <a:p>
            <a:pPr>
              <a:buFont typeface="Arial" panose="020F0502020204030204" pitchFamily="34" charset="0"/>
              <a:buChar char="•"/>
            </a:pPr>
            <a:r>
              <a:rPr lang="en-US">
                <a:ea typeface="Calibri" panose="020F0502020204030204"/>
                <a:cs typeface="Calibri" panose="020F0502020204030204"/>
              </a:rPr>
              <a:t>Visual Studio Code</a:t>
            </a:r>
          </a:p>
          <a:p>
            <a:pPr>
              <a:buFont typeface="Arial" panose="020F0502020204030204" pitchFamily="34" charset="0"/>
              <a:buChar char="•"/>
            </a:pPr>
            <a:endParaRPr lang="en-US">
              <a:ea typeface="Calibri" panose="020F0502020204030204"/>
              <a:cs typeface="Calibri" panose="020F0502020204030204"/>
            </a:endParaRPr>
          </a:p>
          <a:p>
            <a:pPr>
              <a:buFont typeface="Arial" panose="020F0502020204030204" pitchFamily="34" charset="0"/>
              <a:buChar char="•"/>
            </a:pPr>
            <a:endParaRPr lang="en-US">
              <a:ea typeface="Calibri" panose="020F0502020204030204"/>
              <a:cs typeface="Calibri" panose="020F0502020204030204"/>
            </a:endParaRPr>
          </a:p>
          <a:p>
            <a:pPr>
              <a:buFont typeface="Arial" panose="020F0502020204030204" pitchFamily="34" charset="0"/>
              <a:buChar char="•"/>
            </a:pPr>
            <a:endParaRPr lang="en-US">
              <a:ea typeface="Calibri" panose="020F0502020204030204"/>
              <a:cs typeface="Calibri" panose="020F0502020204030204"/>
            </a:endParaRPr>
          </a:p>
          <a:p>
            <a:pPr>
              <a:buFont typeface="Arial" panose="020F0502020204030204" pitchFamily="34" charset="0"/>
              <a:buChar char="•"/>
            </a:pPr>
            <a:endParaRPr lang="en-US">
              <a:ea typeface="Calibri" panose="020F0502020204030204"/>
              <a:cs typeface="Calibri" panose="020F0502020204030204"/>
            </a:endParaRPr>
          </a:p>
        </p:txBody>
      </p:sp>
    </p:spTree>
    <p:extLst>
      <p:ext uri="{BB962C8B-B14F-4D97-AF65-F5344CB8AC3E}">
        <p14:creationId xmlns:p14="http://schemas.microsoft.com/office/powerpoint/2010/main" val="21398151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4" name="Straight Connector 13">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6" name="Rectangle 15">
            <a:extLst>
              <a:ext uri="{FF2B5EF4-FFF2-40B4-BE49-F238E27FC236}">
                <a16:creationId xmlns:a16="http://schemas.microsoft.com/office/drawing/2014/main" id="{AE220058-3FCE-496E-ADF2-D8A6961F39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a:extLst>
              <a:ext uri="{FF2B5EF4-FFF2-40B4-BE49-F238E27FC236}">
                <a16:creationId xmlns:a16="http://schemas.microsoft.com/office/drawing/2014/main" id="{E193F809-7E50-4AAD-8E26-878207931CB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944603" y="4325112"/>
            <a:ext cx="71323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B0DD92B1-B2FE-733E-D12F-62710E9EBC6F}"/>
              </a:ext>
            </a:extLst>
          </p:cNvPr>
          <p:cNvSpPr>
            <a:spLocks noGrp="1"/>
          </p:cNvSpPr>
          <p:nvPr>
            <p:ph type="title"/>
          </p:nvPr>
        </p:nvSpPr>
        <p:spPr>
          <a:xfrm>
            <a:off x="3836504" y="758952"/>
            <a:ext cx="7319175" cy="3566160"/>
          </a:xfrm>
        </p:spPr>
        <p:txBody>
          <a:bodyPr vert="horz" lIns="91440" tIns="45720" rIns="91440" bIns="45720" rtlCol="0" anchor="b">
            <a:normAutofit/>
          </a:bodyPr>
          <a:lstStyle/>
          <a:p>
            <a:r>
              <a:rPr lang="en-US"/>
              <a:t>Thank you for your time!</a:t>
            </a:r>
          </a:p>
        </p:txBody>
      </p:sp>
      <p:sp>
        <p:nvSpPr>
          <p:cNvPr id="3" name="Text Placeholder 2">
            <a:extLst>
              <a:ext uri="{FF2B5EF4-FFF2-40B4-BE49-F238E27FC236}">
                <a16:creationId xmlns:a16="http://schemas.microsoft.com/office/drawing/2014/main" id="{D833F281-01F8-684A-B1D7-2654CA275A94}"/>
              </a:ext>
            </a:extLst>
          </p:cNvPr>
          <p:cNvSpPr>
            <a:spLocks noGrp="1"/>
          </p:cNvSpPr>
          <p:nvPr>
            <p:ph type="body" idx="1"/>
          </p:nvPr>
        </p:nvSpPr>
        <p:spPr>
          <a:xfrm>
            <a:off x="3836504" y="4455620"/>
            <a:ext cx="7321946" cy="1143000"/>
          </a:xfrm>
        </p:spPr>
        <p:txBody>
          <a:bodyPr vert="horz" lIns="91440" tIns="45720" rIns="91440" bIns="45720" rtlCol="0">
            <a:normAutofit/>
          </a:bodyPr>
          <a:lstStyle/>
          <a:p>
            <a:endParaRPr lang="en-US"/>
          </a:p>
        </p:txBody>
      </p:sp>
      <p:pic>
        <p:nvPicPr>
          <p:cNvPr id="7" name="Graphic 6" descr="Smiling Face with No Fill">
            <a:extLst>
              <a:ext uri="{FF2B5EF4-FFF2-40B4-BE49-F238E27FC236}">
                <a16:creationId xmlns:a16="http://schemas.microsoft.com/office/drawing/2014/main" id="{7952ACEB-B19C-7BF4-FEE1-CDF9F7A4983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29818" y="1944907"/>
            <a:ext cx="2449486" cy="2449486"/>
          </a:xfrm>
          <a:prstGeom prst="rect">
            <a:avLst/>
          </a:prstGeom>
        </p:spPr>
      </p:pic>
      <p:sp>
        <p:nvSpPr>
          <p:cNvPr id="20" name="Rectangle 19">
            <a:extLst>
              <a:ext uri="{FF2B5EF4-FFF2-40B4-BE49-F238E27FC236}">
                <a16:creationId xmlns:a16="http://schemas.microsoft.com/office/drawing/2014/main" id="{3E9C5090-7D25-41E3-A6D3-CCAEE505E7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2" name="Rectangle 21">
            <a:extLst>
              <a:ext uri="{FF2B5EF4-FFF2-40B4-BE49-F238E27FC236}">
                <a16:creationId xmlns:a16="http://schemas.microsoft.com/office/drawing/2014/main" id="{11BF8809-0DAC-41E5-A212-ACB4A01BE9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066779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1C0756-2068-B2EC-5672-C81B01DC0643}"/>
              </a:ext>
            </a:extLst>
          </p:cNvPr>
          <p:cNvSpPr>
            <a:spLocks noGrp="1"/>
          </p:cNvSpPr>
          <p:nvPr>
            <p:ph type="title"/>
          </p:nvPr>
        </p:nvSpPr>
        <p:spPr/>
        <p:txBody>
          <a:bodyPr/>
          <a:lstStyle/>
          <a:p>
            <a:r>
              <a:rPr lang="en-US">
                <a:ea typeface="Calibri Light"/>
                <a:cs typeface="Calibri Light"/>
              </a:rPr>
              <a:t>Abstract</a:t>
            </a:r>
            <a:endParaRPr lang="en-US"/>
          </a:p>
        </p:txBody>
      </p:sp>
      <p:sp>
        <p:nvSpPr>
          <p:cNvPr id="3" name="Content Placeholder 2">
            <a:extLst>
              <a:ext uri="{FF2B5EF4-FFF2-40B4-BE49-F238E27FC236}">
                <a16:creationId xmlns:a16="http://schemas.microsoft.com/office/drawing/2014/main" id="{EDD003D6-5683-A7D6-A9A0-118C290B3854}"/>
              </a:ext>
            </a:extLst>
          </p:cNvPr>
          <p:cNvSpPr>
            <a:spLocks noGrp="1"/>
          </p:cNvSpPr>
          <p:nvPr>
            <p:ph idx="1"/>
          </p:nvPr>
        </p:nvSpPr>
        <p:spPr/>
        <p:txBody>
          <a:bodyPr vert="horz" lIns="0" tIns="45720" rIns="0" bIns="45720" rtlCol="0" anchor="t">
            <a:normAutofit/>
          </a:bodyPr>
          <a:lstStyle/>
          <a:p>
            <a:r>
              <a:rPr lang="en-US" sz="2400">
                <a:latin typeface="Times New Roman"/>
                <a:cs typeface="Times New Roman"/>
              </a:rPr>
              <a:t>Hobby Pro is a web-based project management application created for individual hobbyists. Projects can be created and broken up into stages. Users can dedicate tasks to be completed for each stage as well as add any associated notes and images. Hobby Pro aims to streamline tracking and project organization by providing a centralized space for users to efficiently manage all aspects of their hobbies.</a:t>
            </a:r>
            <a:endParaRPr lang="en-US"/>
          </a:p>
        </p:txBody>
      </p:sp>
    </p:spTree>
    <p:extLst>
      <p:ext uri="{BB962C8B-B14F-4D97-AF65-F5344CB8AC3E}">
        <p14:creationId xmlns:p14="http://schemas.microsoft.com/office/powerpoint/2010/main" val="20573860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9FC524-6A00-E5FE-B2EC-9035B9701DE6}"/>
              </a:ext>
            </a:extLst>
          </p:cNvPr>
          <p:cNvSpPr>
            <a:spLocks noGrp="1"/>
          </p:cNvSpPr>
          <p:nvPr>
            <p:ph type="title"/>
          </p:nvPr>
        </p:nvSpPr>
        <p:spPr/>
        <p:txBody>
          <a:bodyPr/>
          <a:lstStyle/>
          <a:p>
            <a:r>
              <a:rPr lang="en-US">
                <a:ea typeface="Calibri Light"/>
                <a:cs typeface="Calibri Light"/>
              </a:rPr>
              <a:t>Requirements</a:t>
            </a:r>
            <a:endParaRPr lang="en-US"/>
          </a:p>
        </p:txBody>
      </p:sp>
      <p:sp>
        <p:nvSpPr>
          <p:cNvPr id="3" name="Text Placeholder 2">
            <a:extLst>
              <a:ext uri="{FF2B5EF4-FFF2-40B4-BE49-F238E27FC236}">
                <a16:creationId xmlns:a16="http://schemas.microsoft.com/office/drawing/2014/main" id="{601F2956-666C-9E5E-F76E-4E96FC7A24AE}"/>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8652020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21914B-20ED-9A7F-BDBC-5C8260B7083A}"/>
              </a:ext>
            </a:extLst>
          </p:cNvPr>
          <p:cNvSpPr>
            <a:spLocks noGrp="1"/>
          </p:cNvSpPr>
          <p:nvPr>
            <p:ph type="title"/>
          </p:nvPr>
        </p:nvSpPr>
        <p:spPr/>
        <p:txBody>
          <a:bodyPr/>
          <a:lstStyle/>
          <a:p>
            <a:r>
              <a:rPr lang="en-US">
                <a:ea typeface="Calibri Light"/>
                <a:cs typeface="Calibri Light"/>
              </a:rPr>
              <a:t>Onboarding</a:t>
            </a:r>
            <a:endParaRPr lang="en-US"/>
          </a:p>
        </p:txBody>
      </p:sp>
      <p:sp>
        <p:nvSpPr>
          <p:cNvPr id="3" name="Content Placeholder 2">
            <a:extLst>
              <a:ext uri="{FF2B5EF4-FFF2-40B4-BE49-F238E27FC236}">
                <a16:creationId xmlns:a16="http://schemas.microsoft.com/office/drawing/2014/main" id="{F8844147-5AD2-9625-2388-F2B2CB153ABA}"/>
              </a:ext>
            </a:extLst>
          </p:cNvPr>
          <p:cNvSpPr>
            <a:spLocks noGrp="1"/>
          </p:cNvSpPr>
          <p:nvPr>
            <p:ph idx="1"/>
          </p:nvPr>
        </p:nvSpPr>
        <p:spPr/>
        <p:txBody>
          <a:bodyPr vert="horz" lIns="0" tIns="45720" rIns="0" bIns="45720" rtlCol="0" anchor="t">
            <a:normAutofit/>
          </a:bodyPr>
          <a:lstStyle/>
          <a:p>
            <a:pPr>
              <a:buFont typeface="Arial" panose="020F0502020204030204" pitchFamily="34" charset="0"/>
              <a:buChar char="•"/>
            </a:pPr>
            <a:r>
              <a:rPr lang="en-US">
                <a:ea typeface="Calibri"/>
                <a:cs typeface="Calibri"/>
              </a:rPr>
              <a:t>Sign-in</a:t>
            </a:r>
          </a:p>
          <a:p>
            <a:pPr marL="383540" lvl="1">
              <a:buFont typeface="Courier New" panose="020F0502020204030204" pitchFamily="34" charset="0"/>
              <a:buChar char="o"/>
            </a:pPr>
            <a:r>
              <a:rPr lang="en-US" sz="2000">
                <a:ea typeface="Calibri"/>
                <a:cs typeface="Calibri"/>
              </a:rPr>
              <a:t>Allows users to enter a username and password sign into the application</a:t>
            </a:r>
          </a:p>
          <a:p>
            <a:pPr>
              <a:buFont typeface="Arial" panose="020F0502020204030204" pitchFamily="34" charset="0"/>
              <a:buChar char="•"/>
            </a:pPr>
            <a:r>
              <a:rPr lang="en-US">
                <a:ea typeface="Calibri"/>
                <a:cs typeface="Calibri"/>
              </a:rPr>
              <a:t>Registration</a:t>
            </a:r>
          </a:p>
          <a:p>
            <a:pPr marL="383540" lvl="1">
              <a:buFont typeface="Courier New" panose="020F0502020204030204" pitchFamily="34" charset="0"/>
              <a:buChar char="o"/>
            </a:pPr>
            <a:r>
              <a:rPr lang="en-US" sz="2000">
                <a:ea typeface="Calibri"/>
                <a:cs typeface="Calibri"/>
              </a:rPr>
              <a:t>Allows user to sign up for a profile for application</a:t>
            </a:r>
          </a:p>
          <a:p>
            <a:pPr>
              <a:buFont typeface="Arial" panose="020F0502020204030204" pitchFamily="34" charset="0"/>
              <a:buChar char="•"/>
            </a:pPr>
            <a:r>
              <a:rPr lang="en-US">
                <a:ea typeface="Calibri"/>
                <a:cs typeface="Calibri"/>
              </a:rPr>
              <a:t>Forgot Password</a:t>
            </a:r>
          </a:p>
          <a:p>
            <a:pPr marL="383540" lvl="1">
              <a:buFont typeface="Courier New" panose="020F0502020204030204" pitchFamily="34" charset="0"/>
              <a:buChar char="o"/>
            </a:pPr>
            <a:r>
              <a:rPr lang="en-US" sz="2000">
                <a:ea typeface="Calibri"/>
                <a:cs typeface="Calibri"/>
              </a:rPr>
              <a:t>Allows user to recover passwords via email address</a:t>
            </a:r>
          </a:p>
        </p:txBody>
      </p:sp>
    </p:spTree>
    <p:extLst>
      <p:ext uri="{BB962C8B-B14F-4D97-AF65-F5344CB8AC3E}">
        <p14:creationId xmlns:p14="http://schemas.microsoft.com/office/powerpoint/2010/main" val="34221184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21914B-20ED-9A7F-BDBC-5C8260B7083A}"/>
              </a:ext>
            </a:extLst>
          </p:cNvPr>
          <p:cNvSpPr>
            <a:spLocks noGrp="1"/>
          </p:cNvSpPr>
          <p:nvPr>
            <p:ph type="title"/>
          </p:nvPr>
        </p:nvSpPr>
        <p:spPr/>
        <p:txBody>
          <a:bodyPr/>
          <a:lstStyle/>
          <a:p>
            <a:r>
              <a:rPr lang="en-US">
                <a:ea typeface="Calibri Light"/>
                <a:cs typeface="Calibri Light"/>
              </a:rPr>
              <a:t>Dashboard</a:t>
            </a:r>
            <a:endParaRPr lang="en-US"/>
          </a:p>
        </p:txBody>
      </p:sp>
      <p:sp>
        <p:nvSpPr>
          <p:cNvPr id="6" name="Content Placeholder 5">
            <a:extLst>
              <a:ext uri="{FF2B5EF4-FFF2-40B4-BE49-F238E27FC236}">
                <a16:creationId xmlns:a16="http://schemas.microsoft.com/office/drawing/2014/main" id="{855D0CCB-7452-9277-0A9B-A83497E61979}"/>
              </a:ext>
            </a:extLst>
          </p:cNvPr>
          <p:cNvSpPr>
            <a:spLocks noGrp="1"/>
          </p:cNvSpPr>
          <p:nvPr>
            <p:ph sz="half" idx="1"/>
          </p:nvPr>
        </p:nvSpPr>
        <p:spPr/>
        <p:txBody>
          <a:bodyPr vert="horz" lIns="0" tIns="45720" rIns="0" bIns="45720" rtlCol="0" anchor="t">
            <a:noAutofit/>
          </a:bodyPr>
          <a:lstStyle/>
          <a:p>
            <a:pPr>
              <a:buFont typeface="Arial,Sans-Serif" panose="020F0502020204030204" pitchFamily="34" charset="0"/>
              <a:buChar char="•"/>
            </a:pPr>
            <a:r>
              <a:rPr lang="en-US">
                <a:ea typeface="Calibri"/>
                <a:cs typeface="Calibri"/>
              </a:rPr>
              <a:t>Main Page</a:t>
            </a:r>
            <a:endParaRPr lang="en-US">
              <a:solidFill>
                <a:srgbClr val="000000"/>
              </a:solidFill>
              <a:ea typeface="Calibri"/>
              <a:cs typeface="Calibri"/>
            </a:endParaRPr>
          </a:p>
          <a:p>
            <a:pPr marL="383540" lvl="1">
              <a:buFont typeface="Courier New,monospace" panose="020F0502020204030204" pitchFamily="34" charset="0"/>
              <a:buChar char="o"/>
            </a:pPr>
            <a:r>
              <a:rPr lang="en-US" sz="2000">
                <a:ea typeface="Calibri"/>
                <a:cs typeface="Calibri"/>
              </a:rPr>
              <a:t>Displays info on users ongoing projects with links to the other pages</a:t>
            </a:r>
            <a:endParaRPr lang="en-US" sz="2000">
              <a:solidFill>
                <a:srgbClr val="000000"/>
              </a:solidFill>
              <a:ea typeface="Calibri"/>
              <a:cs typeface="Calibri"/>
            </a:endParaRPr>
          </a:p>
          <a:p>
            <a:pPr>
              <a:buFont typeface="Arial,Sans-Serif" panose="020F0502020204030204" pitchFamily="34" charset="0"/>
              <a:buChar char="•"/>
            </a:pPr>
            <a:r>
              <a:rPr lang="en-US">
                <a:ea typeface="Calibri"/>
                <a:cs typeface="Calibri"/>
              </a:rPr>
              <a:t>User Page</a:t>
            </a:r>
            <a:endParaRPr lang="en-US">
              <a:solidFill>
                <a:srgbClr val="000000"/>
              </a:solidFill>
              <a:ea typeface="Calibri"/>
              <a:cs typeface="Calibri"/>
            </a:endParaRPr>
          </a:p>
          <a:p>
            <a:pPr marL="383540" lvl="1">
              <a:buFont typeface="Courier New,monospace" panose="020F0502020204030204" pitchFamily="34" charset="0"/>
              <a:buChar char="o"/>
            </a:pPr>
            <a:r>
              <a:rPr lang="en-US" sz="2000">
                <a:ea typeface="Calibri"/>
                <a:cs typeface="Calibri"/>
              </a:rPr>
              <a:t>Displays user information and allows user info manipulation</a:t>
            </a:r>
            <a:endParaRPr lang="en-US" sz="2000">
              <a:solidFill>
                <a:srgbClr val="000000"/>
              </a:solidFill>
              <a:ea typeface="Calibri"/>
              <a:cs typeface="Calibri"/>
            </a:endParaRPr>
          </a:p>
          <a:p>
            <a:pPr>
              <a:buFont typeface="Arial,Sans-Serif" panose="020F0502020204030204" pitchFamily="34" charset="0"/>
              <a:buChar char="•"/>
            </a:pPr>
            <a:r>
              <a:rPr lang="en-US">
                <a:ea typeface="Calibri"/>
                <a:cs typeface="Calibri"/>
              </a:rPr>
              <a:t>Create Project Page</a:t>
            </a:r>
            <a:endParaRPr lang="en-US">
              <a:solidFill>
                <a:srgbClr val="000000"/>
              </a:solidFill>
              <a:ea typeface="Calibri"/>
              <a:cs typeface="Calibri"/>
            </a:endParaRPr>
          </a:p>
          <a:p>
            <a:pPr marL="383540" lvl="1">
              <a:buFont typeface="Courier New,monospace" panose="020F0502020204030204" pitchFamily="34" charset="0"/>
              <a:buChar char="o"/>
            </a:pPr>
            <a:r>
              <a:rPr lang="en-US" sz="2000">
                <a:ea typeface="Calibri"/>
                <a:cs typeface="Calibri"/>
              </a:rPr>
              <a:t>Displays a series of fill ins and optional toggles for initial project creation</a:t>
            </a:r>
            <a:endParaRPr lang="en-US" sz="2000"/>
          </a:p>
        </p:txBody>
      </p:sp>
      <p:sp>
        <p:nvSpPr>
          <p:cNvPr id="11" name="Content Placeholder 10">
            <a:extLst>
              <a:ext uri="{FF2B5EF4-FFF2-40B4-BE49-F238E27FC236}">
                <a16:creationId xmlns:a16="http://schemas.microsoft.com/office/drawing/2014/main" id="{FBC31E24-EA0D-57FF-69A1-D39C9798B1A6}"/>
              </a:ext>
            </a:extLst>
          </p:cNvPr>
          <p:cNvSpPr>
            <a:spLocks noGrp="1"/>
          </p:cNvSpPr>
          <p:nvPr>
            <p:ph sz="half" idx="2"/>
          </p:nvPr>
        </p:nvSpPr>
        <p:spPr/>
        <p:txBody>
          <a:bodyPr vert="horz" lIns="0" tIns="45720" rIns="0" bIns="45720" rtlCol="0" anchor="t">
            <a:normAutofit/>
          </a:bodyPr>
          <a:lstStyle/>
          <a:p>
            <a:pPr>
              <a:buFont typeface="Arial,Sans-Serif" panose="020F0502020204030204" pitchFamily="34" charset="0"/>
              <a:buChar char="•"/>
            </a:pPr>
            <a:r>
              <a:rPr lang="en-US">
                <a:ea typeface="Calibri"/>
                <a:cs typeface="Calibri"/>
              </a:rPr>
              <a:t>Project Page</a:t>
            </a:r>
            <a:endParaRPr lang="en-US">
              <a:solidFill>
                <a:srgbClr val="000000"/>
              </a:solidFill>
              <a:ea typeface="Calibri"/>
              <a:cs typeface="Calibri"/>
            </a:endParaRPr>
          </a:p>
          <a:p>
            <a:pPr marL="383540" lvl="1">
              <a:buFont typeface="Courier New,monospace" panose="020F0502020204030204" pitchFamily="34" charset="0"/>
              <a:buChar char="o"/>
            </a:pPr>
            <a:r>
              <a:rPr lang="en-US" sz="2000">
                <a:ea typeface="Calibri"/>
                <a:cs typeface="Calibri"/>
              </a:rPr>
              <a:t>Displays list of all current created and ongoing projects</a:t>
            </a:r>
            <a:endParaRPr lang="en-US" sz="2000">
              <a:solidFill>
                <a:srgbClr val="000000"/>
              </a:solidFill>
              <a:ea typeface="Calibri"/>
              <a:cs typeface="Calibri"/>
            </a:endParaRPr>
          </a:p>
          <a:p>
            <a:pPr>
              <a:buFont typeface="Arial,Sans-Serif" panose="020F0502020204030204" pitchFamily="34" charset="0"/>
              <a:buChar char="•"/>
            </a:pPr>
            <a:r>
              <a:rPr lang="en-US">
                <a:ea typeface="Calibri"/>
                <a:cs typeface="Calibri"/>
              </a:rPr>
              <a:t>Library</a:t>
            </a:r>
            <a:endParaRPr lang="en-US">
              <a:solidFill>
                <a:srgbClr val="000000"/>
              </a:solidFill>
              <a:ea typeface="Calibri"/>
              <a:cs typeface="Calibri"/>
            </a:endParaRPr>
          </a:p>
          <a:p>
            <a:pPr marL="383540" lvl="1">
              <a:buFont typeface="Courier New,monospace" panose="020F0502020204030204" pitchFamily="34" charset="0"/>
              <a:buChar char="o"/>
            </a:pPr>
            <a:r>
              <a:rPr lang="en-US" sz="2000">
                <a:ea typeface="Calibri"/>
                <a:cs typeface="Calibri"/>
              </a:rPr>
              <a:t>Displays file and allows manipulation</a:t>
            </a:r>
            <a:endParaRPr lang="en-US" sz="2000">
              <a:solidFill>
                <a:srgbClr val="000000"/>
              </a:solidFill>
              <a:ea typeface="Calibri"/>
              <a:cs typeface="Calibri"/>
            </a:endParaRPr>
          </a:p>
          <a:p>
            <a:pPr>
              <a:buFont typeface="Arial,Sans-Serif" panose="020F0502020204030204" pitchFamily="34" charset="0"/>
              <a:buChar char="•"/>
            </a:pPr>
            <a:r>
              <a:rPr lang="en-US">
                <a:ea typeface="Calibri"/>
                <a:cs typeface="Calibri"/>
              </a:rPr>
              <a:t>Completed Projects</a:t>
            </a:r>
            <a:endParaRPr lang="en-US">
              <a:solidFill>
                <a:srgbClr val="000000"/>
              </a:solidFill>
              <a:ea typeface="Calibri"/>
              <a:cs typeface="Calibri"/>
            </a:endParaRPr>
          </a:p>
          <a:p>
            <a:pPr marL="383540" lvl="1">
              <a:buFont typeface="Courier New,monospace" panose="020F0502020204030204" pitchFamily="34" charset="0"/>
              <a:buChar char="o"/>
            </a:pPr>
            <a:r>
              <a:rPr lang="en-US" sz="2000">
                <a:ea typeface="Calibri"/>
                <a:cs typeface="Calibri"/>
              </a:rPr>
              <a:t>Displays a record of the users completed projects</a:t>
            </a:r>
            <a:endParaRPr lang="en-US" sz="2000">
              <a:solidFill>
                <a:srgbClr val="000000"/>
              </a:solidFill>
              <a:ea typeface="Calibri"/>
              <a:cs typeface="Calibri"/>
            </a:endParaRPr>
          </a:p>
        </p:txBody>
      </p:sp>
    </p:spTree>
    <p:extLst>
      <p:ext uri="{BB962C8B-B14F-4D97-AF65-F5344CB8AC3E}">
        <p14:creationId xmlns:p14="http://schemas.microsoft.com/office/powerpoint/2010/main" val="116882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28D872-11A9-BFAC-2748-82BCB71C29B5}"/>
              </a:ext>
            </a:extLst>
          </p:cNvPr>
          <p:cNvSpPr>
            <a:spLocks noGrp="1"/>
          </p:cNvSpPr>
          <p:nvPr>
            <p:ph type="title"/>
          </p:nvPr>
        </p:nvSpPr>
        <p:spPr/>
        <p:txBody>
          <a:bodyPr/>
          <a:lstStyle/>
          <a:p>
            <a:r>
              <a:rPr lang="en-US">
                <a:ea typeface="Calibri Light"/>
                <a:cs typeface="Calibri Light"/>
              </a:rPr>
              <a:t>General</a:t>
            </a:r>
            <a:endParaRPr lang="en-US"/>
          </a:p>
        </p:txBody>
      </p:sp>
      <p:sp>
        <p:nvSpPr>
          <p:cNvPr id="3" name="Content Placeholder 2">
            <a:extLst>
              <a:ext uri="{FF2B5EF4-FFF2-40B4-BE49-F238E27FC236}">
                <a16:creationId xmlns:a16="http://schemas.microsoft.com/office/drawing/2014/main" id="{13E6A18D-3F6A-66E0-9696-35EDB8E82A12}"/>
              </a:ext>
            </a:extLst>
          </p:cNvPr>
          <p:cNvSpPr>
            <a:spLocks noGrp="1"/>
          </p:cNvSpPr>
          <p:nvPr>
            <p:ph idx="1"/>
          </p:nvPr>
        </p:nvSpPr>
        <p:spPr/>
        <p:txBody>
          <a:bodyPr vert="horz" lIns="0" tIns="45720" rIns="0" bIns="45720" rtlCol="0" anchor="t">
            <a:normAutofit/>
          </a:bodyPr>
          <a:lstStyle/>
          <a:p>
            <a:pPr>
              <a:buFont typeface="Arial" panose="020F0502020204030204" pitchFamily="34" charset="0"/>
              <a:buChar char="•"/>
            </a:pPr>
            <a:r>
              <a:rPr lang="en-US">
                <a:ea typeface="Calibri" panose="020F0502020204030204"/>
                <a:cs typeface="Calibri" panose="020F0502020204030204"/>
              </a:rPr>
              <a:t>Dialogue Boxes</a:t>
            </a:r>
          </a:p>
          <a:p>
            <a:pPr marL="383540" lvl="1">
              <a:buFont typeface="Courier New" panose="020F0502020204030204" pitchFamily="34" charset="0"/>
              <a:buChar char="o"/>
            </a:pPr>
            <a:r>
              <a:rPr lang="en-US">
                <a:ea typeface="Calibri" panose="020F0502020204030204"/>
                <a:cs typeface="Calibri" panose="020F0502020204030204"/>
              </a:rPr>
              <a:t>Pop-ups for important user decisions</a:t>
            </a:r>
          </a:p>
          <a:p>
            <a:pPr>
              <a:buFont typeface="Arial" panose="020F0502020204030204" pitchFamily="34" charset="0"/>
              <a:buChar char="•"/>
            </a:pPr>
            <a:r>
              <a:rPr lang="en-US">
                <a:ea typeface="Calibri" panose="020F0502020204030204"/>
                <a:cs typeface="Calibri" panose="020F0502020204030204"/>
              </a:rPr>
              <a:t>Filter Options</a:t>
            </a:r>
          </a:p>
          <a:p>
            <a:pPr marL="383540" lvl="1">
              <a:buFont typeface="Courier New" panose="020F0502020204030204" pitchFamily="34" charset="0"/>
              <a:buChar char="o"/>
            </a:pPr>
            <a:r>
              <a:rPr lang="en-US">
                <a:ea typeface="Calibri" panose="020F0502020204030204"/>
                <a:cs typeface="Calibri" panose="020F0502020204030204"/>
              </a:rPr>
              <a:t>Allows user to filter lists of compiled Projects, files, etc.</a:t>
            </a:r>
          </a:p>
          <a:p>
            <a:pPr>
              <a:buFont typeface="Arial" panose="020F0502020204030204" pitchFamily="34" charset="0"/>
              <a:buChar char="•"/>
            </a:pPr>
            <a:r>
              <a:rPr lang="en-US">
                <a:ea typeface="Calibri" panose="020F0502020204030204"/>
                <a:cs typeface="Calibri" panose="020F0502020204030204"/>
              </a:rPr>
              <a:t>Image Upload Options</a:t>
            </a:r>
          </a:p>
          <a:p>
            <a:pPr marL="383540" lvl="1">
              <a:buFont typeface="Courier New" panose="020F0502020204030204" pitchFamily="34" charset="0"/>
              <a:buChar char="o"/>
            </a:pPr>
            <a:r>
              <a:rPr lang="en-US">
                <a:ea typeface="Calibri" panose="020F0502020204030204"/>
                <a:cs typeface="Calibri" panose="020F0502020204030204"/>
              </a:rPr>
              <a:t>Allows users to select from variety of file types for uploading purpose</a:t>
            </a:r>
          </a:p>
          <a:p>
            <a:pPr>
              <a:buFont typeface="Arial" panose="020F0502020204030204" pitchFamily="34" charset="0"/>
              <a:buChar char="•"/>
            </a:pPr>
            <a:r>
              <a:rPr lang="en-US">
                <a:ea typeface="Calibri" panose="020F0502020204030204"/>
                <a:cs typeface="Calibri" panose="020F0502020204030204"/>
              </a:rPr>
              <a:t>Mobile Responsiveness</a:t>
            </a:r>
          </a:p>
          <a:p>
            <a:pPr marL="383540" lvl="1">
              <a:buFont typeface="Courier New" panose="020F0502020204030204" pitchFamily="34" charset="0"/>
              <a:buChar char="o"/>
            </a:pPr>
            <a:r>
              <a:rPr lang="en-US">
                <a:ea typeface="Calibri" panose="020F0502020204030204"/>
                <a:cs typeface="Calibri" panose="020F0502020204030204"/>
              </a:rPr>
              <a:t>The application will be able to adjust size for mobile use</a:t>
            </a:r>
          </a:p>
        </p:txBody>
      </p:sp>
    </p:spTree>
    <p:extLst>
      <p:ext uri="{BB962C8B-B14F-4D97-AF65-F5344CB8AC3E}">
        <p14:creationId xmlns:p14="http://schemas.microsoft.com/office/powerpoint/2010/main" val="24108363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777B8B-5D79-E660-9344-856569952881}"/>
              </a:ext>
            </a:extLst>
          </p:cNvPr>
          <p:cNvSpPr>
            <a:spLocks noGrp="1"/>
          </p:cNvSpPr>
          <p:nvPr>
            <p:ph type="title"/>
          </p:nvPr>
        </p:nvSpPr>
        <p:spPr/>
        <p:txBody>
          <a:bodyPr/>
          <a:lstStyle/>
          <a:p>
            <a:r>
              <a:rPr lang="en-US" dirty="0"/>
              <a:t>General Requirements</a:t>
            </a:r>
          </a:p>
        </p:txBody>
      </p:sp>
      <p:sp>
        <p:nvSpPr>
          <p:cNvPr id="3" name="Content Placeholder 2">
            <a:extLst>
              <a:ext uri="{FF2B5EF4-FFF2-40B4-BE49-F238E27FC236}">
                <a16:creationId xmlns:a16="http://schemas.microsoft.com/office/drawing/2014/main" id="{044082BC-1817-2418-C0A1-9D5D0CA96B27}"/>
              </a:ext>
            </a:extLst>
          </p:cNvPr>
          <p:cNvSpPr>
            <a:spLocks noGrp="1"/>
          </p:cNvSpPr>
          <p:nvPr>
            <p:ph sz="half" idx="1"/>
          </p:nvPr>
        </p:nvSpPr>
        <p:spPr/>
        <p:txBody>
          <a:bodyPr vert="horz" lIns="91440" tIns="45720" rIns="91440" bIns="45720" rtlCol="0" anchor="t">
            <a:normAutofit fontScale="85000" lnSpcReduction="20000"/>
          </a:bodyPr>
          <a:lstStyle/>
          <a:p>
            <a:pPr>
              <a:buFont typeface="Arial" panose="020F0502020204030204" pitchFamily="34" charset="0"/>
              <a:buChar char="•"/>
            </a:pPr>
            <a:r>
              <a:rPr lang="en-US" dirty="0">
                <a:latin typeface="Calibri"/>
                <a:ea typeface="Calibri"/>
                <a:cs typeface="Times New Roman"/>
              </a:rPr>
              <a:t>Dialog Box</a:t>
            </a:r>
            <a:endParaRPr lang="en-US"/>
          </a:p>
          <a:p>
            <a:pPr marL="383540" lvl="1"/>
            <a:r>
              <a:rPr lang="en-US" dirty="0">
                <a:latin typeface="Calibri"/>
                <a:ea typeface="Calibri"/>
                <a:cs typeface="Times New Roman"/>
              </a:rPr>
              <a:t>Will prompt user associated message and present two options:</a:t>
            </a:r>
          </a:p>
          <a:p>
            <a:pPr marL="566420" lvl="2"/>
            <a:r>
              <a:rPr lang="en-US" sz="1800" dirty="0">
                <a:latin typeface="Calibri"/>
                <a:ea typeface="Calibri"/>
                <a:cs typeface="Times New Roman"/>
              </a:rPr>
              <a:t>OK </a:t>
            </a:r>
          </a:p>
          <a:p>
            <a:pPr marL="566420" lvl="2"/>
            <a:r>
              <a:rPr lang="en-US" sz="1800" dirty="0">
                <a:latin typeface="Calibri"/>
                <a:ea typeface="Calibri"/>
                <a:cs typeface="Times New Roman"/>
              </a:rPr>
              <a:t>Cancel </a:t>
            </a:r>
          </a:p>
          <a:p>
            <a:pPr marL="383540" lvl="1"/>
            <a:r>
              <a:rPr lang="en-US" dirty="0">
                <a:latin typeface="Calibri"/>
                <a:ea typeface="Calibri"/>
                <a:cs typeface="Times New Roman"/>
              </a:rPr>
              <a:t>If OK is clicked, then it will complete the associated process</a:t>
            </a:r>
          </a:p>
          <a:p>
            <a:pPr marL="383540" lvl="1"/>
            <a:r>
              <a:rPr lang="en-US" dirty="0">
                <a:latin typeface="Calibri"/>
                <a:ea typeface="Calibri"/>
                <a:cs typeface="Times New Roman"/>
              </a:rPr>
              <a:t>If Cancel is clicked, then it will cancel the associated process</a:t>
            </a:r>
          </a:p>
          <a:p>
            <a:pPr>
              <a:buFont typeface="Arial" panose="020F0502020204030204" pitchFamily="34" charset="0"/>
              <a:buChar char="•"/>
            </a:pPr>
            <a:r>
              <a:rPr lang="en-US" dirty="0">
                <a:latin typeface="Calibri"/>
                <a:ea typeface="Calibri"/>
                <a:cs typeface="Times New Roman"/>
              </a:rPr>
              <a:t>Filter Options</a:t>
            </a:r>
            <a:endParaRPr lang="en-US">
              <a:latin typeface="Calibri"/>
              <a:ea typeface="Calibri"/>
              <a:cs typeface="Times New Roman"/>
            </a:endParaRPr>
          </a:p>
          <a:p>
            <a:pPr marL="383540" lvl="1"/>
            <a:r>
              <a:rPr lang="en-US" dirty="0">
                <a:latin typeface="Calibri"/>
                <a:ea typeface="Calibri"/>
                <a:cs typeface="Times New Roman"/>
              </a:rPr>
              <a:t>Available filtering options include but are not limited to: </a:t>
            </a:r>
          </a:p>
          <a:p>
            <a:pPr marL="566420" lvl="2"/>
            <a:r>
              <a:rPr lang="en-US" sz="1800" dirty="0">
                <a:latin typeface="Calibri"/>
                <a:ea typeface="Calibri"/>
                <a:cs typeface="Times New Roman"/>
              </a:rPr>
              <a:t>Recent </a:t>
            </a:r>
          </a:p>
          <a:p>
            <a:pPr marL="566420" lvl="2"/>
            <a:r>
              <a:rPr lang="en-US" sz="1800" dirty="0">
                <a:latin typeface="Calibri"/>
                <a:ea typeface="Calibri"/>
                <a:cs typeface="Times New Roman"/>
              </a:rPr>
              <a:t>Date Range</a:t>
            </a:r>
          </a:p>
          <a:p>
            <a:pPr marL="566420" lvl="2"/>
            <a:r>
              <a:rPr lang="en-US" sz="1800" dirty="0">
                <a:latin typeface="Calibri"/>
                <a:ea typeface="Calibri"/>
                <a:cs typeface="Times New Roman"/>
              </a:rPr>
              <a:t>Alphabetical ascending </a:t>
            </a:r>
          </a:p>
          <a:p>
            <a:pPr marL="566420" lvl="2"/>
            <a:r>
              <a:rPr lang="en-US" sz="1800" dirty="0">
                <a:latin typeface="Calibri"/>
                <a:ea typeface="Calibri"/>
                <a:cs typeface="Times New Roman"/>
              </a:rPr>
              <a:t>Alphabetical descending </a:t>
            </a:r>
          </a:p>
          <a:p>
            <a:pPr marL="566420" lvl="2"/>
            <a:r>
              <a:rPr lang="en-US" sz="1800" dirty="0">
                <a:latin typeface="Calibri"/>
                <a:ea typeface="Calibri"/>
                <a:cs typeface="Times New Roman"/>
              </a:rPr>
              <a:t>Numerical ascending </a:t>
            </a:r>
          </a:p>
          <a:p>
            <a:pPr marL="566420" lvl="2"/>
            <a:r>
              <a:rPr lang="en-US" sz="1800" dirty="0">
                <a:latin typeface="Calibri"/>
                <a:ea typeface="Calibri"/>
                <a:cs typeface="Times New Roman"/>
              </a:rPr>
              <a:t>Numerical descending</a:t>
            </a:r>
          </a:p>
          <a:p>
            <a:pPr>
              <a:buFont typeface="Arial" panose="020F0502020204030204" pitchFamily="34" charset="0"/>
              <a:buChar char="•"/>
            </a:pPr>
            <a:endParaRPr lang="en-US" sz="2000">
              <a:latin typeface="Aptos"/>
              <a:ea typeface="Calibri"/>
              <a:cs typeface="Calibri"/>
            </a:endParaRPr>
          </a:p>
        </p:txBody>
      </p:sp>
      <p:sp>
        <p:nvSpPr>
          <p:cNvPr id="4" name="Content Placeholder 3">
            <a:extLst>
              <a:ext uri="{FF2B5EF4-FFF2-40B4-BE49-F238E27FC236}">
                <a16:creationId xmlns:a16="http://schemas.microsoft.com/office/drawing/2014/main" id="{D4EB08DC-2E87-DDDA-90D2-E80164F60DE8}"/>
              </a:ext>
            </a:extLst>
          </p:cNvPr>
          <p:cNvSpPr>
            <a:spLocks noGrp="1"/>
          </p:cNvSpPr>
          <p:nvPr>
            <p:ph sz="half" idx="2"/>
          </p:nvPr>
        </p:nvSpPr>
        <p:spPr/>
        <p:txBody>
          <a:bodyPr vert="horz" lIns="0" tIns="45720" rIns="0" bIns="45720" rtlCol="0" anchor="t">
            <a:normAutofit fontScale="85000" lnSpcReduction="20000"/>
          </a:bodyPr>
          <a:lstStyle/>
          <a:p>
            <a:pPr>
              <a:buFont typeface="Arial" panose="020F0502020204030204" pitchFamily="34" charset="0"/>
              <a:buChar char="•"/>
            </a:pPr>
            <a:r>
              <a:rPr lang="en-US" sz="1800">
                <a:latin typeface="Calibri"/>
                <a:ea typeface="Calibri"/>
                <a:cs typeface="Calibri"/>
              </a:rPr>
              <a:t>Image Upload Options</a:t>
            </a:r>
          </a:p>
          <a:p>
            <a:pPr marL="383540" lvl="1"/>
            <a:r>
              <a:rPr lang="en-US">
                <a:latin typeface="Calibri"/>
                <a:ea typeface="Calibri"/>
                <a:cs typeface="Calibri"/>
              </a:rPr>
              <a:t>A dialog opens and will display the following format options to upload:</a:t>
            </a:r>
          </a:p>
          <a:p>
            <a:pPr marL="566420" lvl="2"/>
            <a:r>
              <a:rPr lang="en-US" sz="1800">
                <a:latin typeface="Calibri"/>
                <a:ea typeface="Calibri"/>
                <a:cs typeface="Calibri"/>
              </a:rPr>
              <a:t>PDF </a:t>
            </a:r>
          </a:p>
          <a:p>
            <a:pPr marL="566420" lvl="2"/>
            <a:r>
              <a:rPr lang="en-US" sz="1800">
                <a:latin typeface="Calibri"/>
                <a:ea typeface="Calibri"/>
                <a:cs typeface="Calibri"/>
              </a:rPr>
              <a:t>JPEG </a:t>
            </a:r>
          </a:p>
          <a:p>
            <a:pPr marL="566420" lvl="2"/>
            <a:r>
              <a:rPr lang="en-US" sz="1800">
                <a:latin typeface="Calibri"/>
                <a:ea typeface="Calibri"/>
                <a:cs typeface="Calibri"/>
              </a:rPr>
              <a:t>PNG </a:t>
            </a:r>
          </a:p>
          <a:p>
            <a:pPr marL="566420" lvl="2"/>
            <a:r>
              <a:rPr lang="en-US" sz="1800">
                <a:latin typeface="Calibri"/>
                <a:ea typeface="Calibri"/>
                <a:cs typeface="Calibri"/>
              </a:rPr>
              <a:t>BMP </a:t>
            </a:r>
          </a:p>
          <a:p>
            <a:pPr marL="566420" lvl="2"/>
            <a:r>
              <a:rPr lang="en-US" sz="1800">
                <a:latin typeface="Calibri"/>
                <a:ea typeface="Calibri"/>
                <a:cs typeface="Calibri"/>
              </a:rPr>
              <a:t>TIFF</a:t>
            </a:r>
          </a:p>
          <a:p>
            <a:pPr>
              <a:buFont typeface="Arial" panose="020F0502020204030204" pitchFamily="34" charset="0"/>
              <a:buChar char="•"/>
            </a:pPr>
            <a:r>
              <a:rPr lang="en-US" sz="1800">
                <a:latin typeface="Calibri"/>
                <a:ea typeface="Calibri"/>
                <a:cs typeface="Calibri"/>
              </a:rPr>
              <a:t>Mobile Support</a:t>
            </a:r>
          </a:p>
          <a:p>
            <a:pPr marL="383540" lvl="1"/>
            <a:r>
              <a:rPr lang="en-US">
                <a:latin typeface="Calibri"/>
                <a:ea typeface="Calibri"/>
                <a:cs typeface="Calibri"/>
              </a:rPr>
              <a:t>The web application will be able to be resizable to fit on screens for mobile use</a:t>
            </a:r>
          </a:p>
        </p:txBody>
      </p:sp>
    </p:spTree>
    <p:extLst>
      <p:ext uri="{BB962C8B-B14F-4D97-AF65-F5344CB8AC3E}">
        <p14:creationId xmlns:p14="http://schemas.microsoft.com/office/powerpoint/2010/main" val="35374813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55CBDC-C51A-1641-42E6-456C57D564F6}"/>
              </a:ext>
            </a:extLst>
          </p:cNvPr>
          <p:cNvSpPr>
            <a:spLocks noGrp="1"/>
          </p:cNvSpPr>
          <p:nvPr>
            <p:ph type="title"/>
          </p:nvPr>
        </p:nvSpPr>
        <p:spPr/>
        <p:txBody>
          <a:bodyPr/>
          <a:lstStyle/>
          <a:p>
            <a:r>
              <a:rPr lang="en-US"/>
              <a:t>Project Dashboard</a:t>
            </a:r>
          </a:p>
        </p:txBody>
      </p:sp>
      <p:sp>
        <p:nvSpPr>
          <p:cNvPr id="3" name="Content Placeholder 2">
            <a:extLst>
              <a:ext uri="{FF2B5EF4-FFF2-40B4-BE49-F238E27FC236}">
                <a16:creationId xmlns:a16="http://schemas.microsoft.com/office/drawing/2014/main" id="{3385C459-C12C-3F49-EBFF-CC745C36949F}"/>
              </a:ext>
            </a:extLst>
          </p:cNvPr>
          <p:cNvSpPr>
            <a:spLocks noGrp="1"/>
          </p:cNvSpPr>
          <p:nvPr>
            <p:ph idx="1"/>
          </p:nvPr>
        </p:nvSpPr>
        <p:spPr/>
        <p:txBody>
          <a:bodyPr vert="horz" lIns="91440" tIns="45720" rIns="91440" bIns="45720" rtlCol="0" anchor="t">
            <a:normAutofit/>
          </a:bodyPr>
          <a:lstStyle/>
          <a:p>
            <a:pPr>
              <a:buFont typeface="Arial" panose="020F0502020204030204" pitchFamily="34" charset="0"/>
              <a:buChar char="•"/>
            </a:pPr>
            <a:r>
              <a:rPr lang="en-US"/>
              <a:t>Consists of Tabs that the user can select that include</a:t>
            </a:r>
          </a:p>
          <a:p>
            <a:pPr marL="383540" lvl="1">
              <a:buFont typeface="Courier New,monospace" panose="020B0604020202020204" pitchFamily="34" charset="0"/>
              <a:buChar char="o"/>
            </a:pPr>
            <a:r>
              <a:rPr lang="en-US">
                <a:latin typeface="Arial"/>
                <a:cs typeface="Arial"/>
              </a:rPr>
              <a:t>Overview Tab</a:t>
            </a:r>
            <a:endParaRPr lang="en-US">
              <a:solidFill>
                <a:srgbClr val="808080"/>
              </a:solidFill>
              <a:latin typeface="Arial"/>
              <a:cs typeface="Arial"/>
            </a:endParaRPr>
          </a:p>
          <a:p>
            <a:pPr marL="383540" lvl="1">
              <a:buFont typeface="Courier New,monospace" panose="020B0604020202020204" pitchFamily="34" charset="0"/>
              <a:buChar char="o"/>
            </a:pPr>
            <a:r>
              <a:rPr lang="en-US">
                <a:latin typeface="Arial"/>
                <a:cs typeface="Arial"/>
              </a:rPr>
              <a:t>Stage Tabs</a:t>
            </a:r>
            <a:endParaRPr lang="en-US">
              <a:ea typeface="Calibri" panose="020F0502020204030204"/>
              <a:cs typeface="Calibri" panose="020F0502020204030204"/>
            </a:endParaRPr>
          </a:p>
          <a:p>
            <a:pPr>
              <a:buFont typeface="Arial" panose="020F0502020204030204" pitchFamily="34" charset="0"/>
              <a:buChar char="•"/>
            </a:pPr>
            <a:r>
              <a:rPr lang="en-US"/>
              <a:t>Stage Tabs</a:t>
            </a:r>
            <a:endParaRPr lang="en-US">
              <a:ea typeface="Calibri" panose="020F0502020204030204"/>
              <a:cs typeface="Calibri" panose="020F0502020204030204"/>
            </a:endParaRPr>
          </a:p>
          <a:p>
            <a:pPr marL="383540" lvl="1">
              <a:buFont typeface="Courier New" panose="020B0604020202020204" pitchFamily="34" charset="0"/>
              <a:buChar char="o"/>
            </a:pPr>
            <a:r>
              <a:rPr lang="en-US"/>
              <a:t>Add Tasks, Notes and Images</a:t>
            </a:r>
            <a:endParaRPr lang="en-US">
              <a:ea typeface="Calibri" panose="020F0502020204030204"/>
              <a:cs typeface="Calibri" panose="020F0502020204030204"/>
            </a:endParaRPr>
          </a:p>
          <a:p>
            <a:pPr marL="383540" lvl="1">
              <a:buFont typeface="Courier New" panose="020B0604020202020204" pitchFamily="34" charset="0"/>
              <a:buChar char="o"/>
            </a:pPr>
            <a:r>
              <a:rPr lang="en-US"/>
              <a:t>Track Time</a:t>
            </a:r>
            <a:endParaRPr lang="en-US">
              <a:ea typeface="Calibri" panose="020F0502020204030204"/>
              <a:cs typeface="Calibri" panose="020F0502020204030204"/>
            </a:endParaRPr>
          </a:p>
          <a:p>
            <a:pPr marL="383540" lvl="1">
              <a:buFont typeface="Courier New" panose="020B0604020202020204" pitchFamily="34" charset="0"/>
              <a:buChar char="o"/>
            </a:pPr>
            <a:r>
              <a:rPr lang="en-US"/>
              <a:t>Track Stage Completeness</a:t>
            </a:r>
            <a:endParaRPr lang="en-US">
              <a:ea typeface="Calibri" panose="020F0502020204030204"/>
              <a:cs typeface="Calibri" panose="020F0502020204030204"/>
            </a:endParaRPr>
          </a:p>
          <a:p>
            <a:pPr marL="383540" lvl="1">
              <a:buFont typeface="Courier New" panose="020B0604020202020204" pitchFamily="34" charset="0"/>
              <a:buChar char="o"/>
            </a:pPr>
            <a:r>
              <a:rPr lang="en-US"/>
              <a:t>Edit/Add Tabs</a:t>
            </a:r>
            <a:endParaRPr lang="en-US">
              <a:ea typeface="Calibri" panose="020F0502020204030204"/>
              <a:cs typeface="Calibri" panose="020F0502020204030204"/>
            </a:endParaRPr>
          </a:p>
          <a:p>
            <a:pPr>
              <a:buFont typeface="Arial" panose="020F0502020204030204" pitchFamily="34" charset="0"/>
              <a:buChar char="•"/>
            </a:pPr>
            <a:r>
              <a:rPr lang="en-US"/>
              <a:t>Goals</a:t>
            </a:r>
            <a:endParaRPr lang="en-US">
              <a:ea typeface="Calibri" panose="020F0502020204030204"/>
              <a:cs typeface="Calibri" panose="020F0502020204030204"/>
            </a:endParaRPr>
          </a:p>
          <a:p>
            <a:pPr marL="383540" lvl="1">
              <a:buFont typeface="Courier New" panose="020B0604020202020204" pitchFamily="34" charset="0"/>
              <a:buChar char="o"/>
            </a:pPr>
            <a:r>
              <a:rPr lang="en-US"/>
              <a:t>User-Friendly</a:t>
            </a:r>
            <a:endParaRPr lang="en-US">
              <a:ea typeface="Calibri" panose="020F0502020204030204"/>
              <a:cs typeface="Calibri" panose="020F0502020204030204"/>
            </a:endParaRPr>
          </a:p>
          <a:p>
            <a:pPr marL="383540" lvl="1">
              <a:buFont typeface="Courier New" panose="020B0604020202020204" pitchFamily="34" charset="0"/>
              <a:buChar char="o"/>
            </a:pPr>
            <a:r>
              <a:rPr lang="en-US"/>
              <a:t>Loading Data</a:t>
            </a:r>
            <a:endParaRPr lang="en-US">
              <a:ea typeface="Calibri" panose="020F0502020204030204"/>
              <a:cs typeface="Calibri" panose="020F0502020204030204"/>
            </a:endParaRPr>
          </a:p>
          <a:p>
            <a:pPr marL="383540" lvl="1">
              <a:buFont typeface="Courier New" panose="020B0604020202020204" pitchFamily="34" charset="0"/>
              <a:buChar char="o"/>
            </a:pPr>
            <a:endParaRPr lang="en-US">
              <a:ea typeface="Calibri" panose="020F0502020204030204"/>
              <a:cs typeface="Calibri" panose="020F0502020204030204"/>
            </a:endParaRPr>
          </a:p>
        </p:txBody>
      </p:sp>
    </p:spTree>
    <p:extLst>
      <p:ext uri="{BB962C8B-B14F-4D97-AF65-F5344CB8AC3E}">
        <p14:creationId xmlns:p14="http://schemas.microsoft.com/office/powerpoint/2010/main" val="8008030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391925-F07A-1261-D68E-B287D23C55CF}"/>
              </a:ext>
            </a:extLst>
          </p:cNvPr>
          <p:cNvSpPr>
            <a:spLocks noGrp="1"/>
          </p:cNvSpPr>
          <p:nvPr>
            <p:ph type="title"/>
          </p:nvPr>
        </p:nvSpPr>
        <p:spPr/>
        <p:txBody>
          <a:bodyPr/>
          <a:lstStyle/>
          <a:p>
            <a:r>
              <a:rPr lang="en-US"/>
              <a:t>Project Library</a:t>
            </a:r>
          </a:p>
        </p:txBody>
      </p:sp>
      <p:sp>
        <p:nvSpPr>
          <p:cNvPr id="3" name="Content Placeholder 2">
            <a:extLst>
              <a:ext uri="{FF2B5EF4-FFF2-40B4-BE49-F238E27FC236}">
                <a16:creationId xmlns:a16="http://schemas.microsoft.com/office/drawing/2014/main" id="{61D19026-4E43-B9FF-DCD0-305AE626705D}"/>
              </a:ext>
            </a:extLst>
          </p:cNvPr>
          <p:cNvSpPr>
            <a:spLocks noGrp="1"/>
          </p:cNvSpPr>
          <p:nvPr>
            <p:ph idx="1"/>
          </p:nvPr>
        </p:nvSpPr>
        <p:spPr/>
        <p:txBody>
          <a:bodyPr vert="horz" lIns="91440" tIns="45720" rIns="91440" bIns="45720" rtlCol="0" anchor="t">
            <a:normAutofit/>
          </a:bodyPr>
          <a:lstStyle/>
          <a:p>
            <a:pPr>
              <a:buFont typeface="Arial" panose="020F0502020204030204" pitchFamily="34" charset="0"/>
              <a:buChar char="•"/>
            </a:pPr>
            <a:r>
              <a:rPr lang="en-US"/>
              <a:t>Library to upload images and documents related the current project(PDF,JPEG,PNG,SVG)</a:t>
            </a:r>
            <a:endParaRPr lang="en-US">
              <a:ea typeface="Calibri"/>
              <a:cs typeface="Calibri"/>
            </a:endParaRPr>
          </a:p>
          <a:p>
            <a:pPr>
              <a:buFont typeface="Arial" panose="020F0502020204030204" pitchFamily="34" charset="0"/>
              <a:buChar char="•"/>
            </a:pPr>
            <a:r>
              <a:rPr lang="en-US"/>
              <a:t>The items in the library on not required to complete the project, but serve more as a repository  for  ideas, designs, or other potential implementations for the project.</a:t>
            </a:r>
            <a:endParaRPr lang="en-US">
              <a:ea typeface="Calibri" panose="020F0502020204030204"/>
              <a:cs typeface="Calibri" panose="020F0502020204030204"/>
            </a:endParaRPr>
          </a:p>
          <a:p>
            <a:pPr>
              <a:buFont typeface="Arial" panose="020F0502020204030204" pitchFamily="34" charset="0"/>
              <a:buChar char="•"/>
            </a:pPr>
            <a:r>
              <a:rPr lang="en-US"/>
              <a:t>Will be stored in a file like structure where document or image can either be stored in the top-most directory, or inside some folder like structure.</a:t>
            </a:r>
            <a:endParaRPr lang="en-US">
              <a:ea typeface="Calibri" panose="020F0502020204030204"/>
              <a:cs typeface="Calibri" panose="020F0502020204030204"/>
            </a:endParaRPr>
          </a:p>
        </p:txBody>
      </p:sp>
    </p:spTree>
    <p:extLst>
      <p:ext uri="{BB962C8B-B14F-4D97-AF65-F5344CB8AC3E}">
        <p14:creationId xmlns:p14="http://schemas.microsoft.com/office/powerpoint/2010/main" val="2871567813"/>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11</Slides>
  <Notes>0</Notes>
  <HiddenSlides>0</HiddenSlide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Retrospect</vt:lpstr>
      <vt:lpstr>Hobby Pro Requirements</vt:lpstr>
      <vt:lpstr>Abstract</vt:lpstr>
      <vt:lpstr>Requirements</vt:lpstr>
      <vt:lpstr>Onboarding</vt:lpstr>
      <vt:lpstr>Dashboard</vt:lpstr>
      <vt:lpstr>General</vt:lpstr>
      <vt:lpstr>General Requirements</vt:lpstr>
      <vt:lpstr>Project Dashboard</vt:lpstr>
      <vt:lpstr>Project Library</vt:lpstr>
      <vt:lpstr>Technologies</vt:lpstr>
      <vt:lpstr>Thank you for your time!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38</cp:revision>
  <dcterms:created xsi:type="dcterms:W3CDTF">2024-01-26T16:07:10Z</dcterms:created>
  <dcterms:modified xsi:type="dcterms:W3CDTF">2024-02-08T18:41:24Z</dcterms:modified>
</cp:coreProperties>
</file>