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80" r:id="rId4"/>
    <p:sldId id="285" r:id="rId5"/>
    <p:sldId id="281" r:id="rId6"/>
    <p:sldId id="292" r:id="rId7"/>
    <p:sldId id="293" r:id="rId8"/>
    <p:sldId id="294" r:id="rId9"/>
    <p:sldId id="289" r:id="rId10"/>
    <p:sldId id="290" r:id="rId11"/>
    <p:sldId id="291" r:id="rId12"/>
    <p:sldId id="287" r:id="rId13"/>
    <p:sldId id="283" r:id="rId14"/>
    <p:sldId id="295" r:id="rId15"/>
    <p:sldId id="296" r:id="rId16"/>
    <p:sldId id="284" r:id="rId17"/>
    <p:sldId id="286"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6804D-F4B9-5FE3-005A-4393B41996CC}" v="14" dt="2024-04-25T15:10:46.606"/>
    <p1510:client id="{17F5DB37-567B-E958-3688-F0883D68DF2D}" v="1960" dt="2024-04-26T04:12:25.142"/>
    <p1510:client id="{26DBC66B-EF9E-D188-0882-3905FECFEEC8}" v="272" dt="2024-04-26T04:00:57.318"/>
    <p1510:client id="{2ABA27F3-46C7-AFF4-AF7D-26FD28DBFEDA}" v="286" dt="2024-04-25T20:33:43.343"/>
    <p1510:client id="{414883AF-F713-1C23-7291-5A6E2E97DCFE}" v="482" dt="2024-04-26T15:02:02.774"/>
    <p1510:client id="{58F18F63-9574-AFAC-DBF1-3DA35565AE5D}" v="1848" dt="2024-04-25T18:43:20.125"/>
    <p1510:client id="{69FBD71F-D44A-D5CC-FF17-877C38BB95F1}" v="72" dt="2024-04-26T15:01:35.402"/>
    <p1510:client id="{84FBBFAC-182C-17DD-4C28-0AE7FAC33F43}" v="208" dt="2024-04-25T19:16:09.768"/>
    <p1510:client id="{C41E4BE6-8688-9B79-52E7-6D9D96CC919D}" v="29" dt="2024-04-26T15:05:42.395"/>
    <p1510:client id="{F4824D54-87E5-4D61-C0F7-77C91ABF0E8F}" v="44" dt="2024-04-26T14:56:19.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0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5256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1983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246557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9570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986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3275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9024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4/26/2024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52288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1342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3975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Project Final Update</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Light"/>
              </a:rPr>
              <a:t>Yazmin, Dustin, Samuel, Candelario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10;&#10;Description automatically generated">
            <a:extLst>
              <a:ext uri="{FF2B5EF4-FFF2-40B4-BE49-F238E27FC236}">
                <a16:creationId xmlns:a16="http://schemas.microsoft.com/office/drawing/2014/main" id="{A33DA27F-1C3C-FBCD-BDEA-CB7DDD1C02F4}"/>
              </a:ext>
            </a:extLst>
          </p:cNvPr>
          <p:cNvPicPr>
            <a:picLocks noChangeAspect="1"/>
          </p:cNvPicPr>
          <p:nvPr/>
        </p:nvPicPr>
        <p:blipFill rotWithShape="1">
          <a:blip r:embed="rId2"/>
          <a:srcRect r="24005" b="-1289"/>
          <a:stretch/>
        </p:blipFill>
        <p:spPr>
          <a:xfrm>
            <a:off x="138546" y="-670"/>
            <a:ext cx="11901060" cy="6900923"/>
          </a:xfrm>
          <a:prstGeom prst="rect">
            <a:avLst/>
          </a:prstGeom>
        </p:spPr>
      </p:pic>
    </p:spTree>
    <p:extLst>
      <p:ext uri="{BB962C8B-B14F-4D97-AF65-F5344CB8AC3E}">
        <p14:creationId xmlns:p14="http://schemas.microsoft.com/office/powerpoint/2010/main" val="403322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program&#10;&#10;Description automatically generated">
            <a:extLst>
              <a:ext uri="{FF2B5EF4-FFF2-40B4-BE49-F238E27FC236}">
                <a16:creationId xmlns:a16="http://schemas.microsoft.com/office/drawing/2014/main" id="{D87C6CA7-8514-58CC-A5B7-58119D1CDFD9}"/>
              </a:ext>
            </a:extLst>
          </p:cNvPr>
          <p:cNvPicPr>
            <a:picLocks noChangeAspect="1"/>
          </p:cNvPicPr>
          <p:nvPr/>
        </p:nvPicPr>
        <p:blipFill rotWithShape="1">
          <a:blip r:embed="rId2"/>
          <a:srcRect t="444" r="25199" b="778"/>
          <a:stretch/>
        </p:blipFill>
        <p:spPr>
          <a:xfrm>
            <a:off x="13855" y="1083131"/>
            <a:ext cx="12174659" cy="4693557"/>
          </a:xfrm>
          <a:prstGeom prst="rect">
            <a:avLst/>
          </a:prstGeom>
        </p:spPr>
      </p:pic>
    </p:spTree>
    <p:extLst>
      <p:ext uri="{BB962C8B-B14F-4D97-AF65-F5344CB8AC3E}">
        <p14:creationId xmlns:p14="http://schemas.microsoft.com/office/powerpoint/2010/main" val="351748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program&#10;&#10;Description automatically generated">
            <a:extLst>
              <a:ext uri="{FF2B5EF4-FFF2-40B4-BE49-F238E27FC236}">
                <a16:creationId xmlns:a16="http://schemas.microsoft.com/office/drawing/2014/main" id="{8E23756E-1694-1314-A789-2661B23E94DD}"/>
              </a:ext>
            </a:extLst>
          </p:cNvPr>
          <p:cNvPicPr>
            <a:picLocks noChangeAspect="1"/>
          </p:cNvPicPr>
          <p:nvPr/>
        </p:nvPicPr>
        <p:blipFill>
          <a:blip r:embed="rId2"/>
          <a:stretch>
            <a:fillRect/>
          </a:stretch>
        </p:blipFill>
        <p:spPr>
          <a:xfrm>
            <a:off x="1568" y="0"/>
            <a:ext cx="4479799" cy="6858000"/>
          </a:xfrm>
          <a:prstGeom prst="rect">
            <a:avLst/>
          </a:prstGeom>
        </p:spPr>
      </p:pic>
      <p:pic>
        <p:nvPicPr>
          <p:cNvPr id="6" name="Picture 5" descr="A computer screen shot of a computer code&#10;&#10;Description automatically generated">
            <a:extLst>
              <a:ext uri="{FF2B5EF4-FFF2-40B4-BE49-F238E27FC236}">
                <a16:creationId xmlns:a16="http://schemas.microsoft.com/office/drawing/2014/main" id="{0CEDDD54-51A9-6CAB-9FC5-32B4632AAEA0}"/>
              </a:ext>
            </a:extLst>
          </p:cNvPr>
          <p:cNvPicPr>
            <a:picLocks noChangeAspect="1"/>
          </p:cNvPicPr>
          <p:nvPr/>
        </p:nvPicPr>
        <p:blipFill>
          <a:blip r:embed="rId3"/>
          <a:stretch>
            <a:fillRect/>
          </a:stretch>
        </p:blipFill>
        <p:spPr>
          <a:xfrm>
            <a:off x="6551963" y="840674"/>
            <a:ext cx="4610100" cy="3276600"/>
          </a:xfrm>
          <a:prstGeom prst="rect">
            <a:avLst/>
          </a:prstGeom>
        </p:spPr>
      </p:pic>
      <p:sp>
        <p:nvSpPr>
          <p:cNvPr id="7" name="TextBox 6">
            <a:extLst>
              <a:ext uri="{FF2B5EF4-FFF2-40B4-BE49-F238E27FC236}">
                <a16:creationId xmlns:a16="http://schemas.microsoft.com/office/drawing/2014/main" id="{8BE9B181-55A7-2F00-CD81-7B18908E3BB6}"/>
              </a:ext>
            </a:extLst>
          </p:cNvPr>
          <p:cNvSpPr txBox="1"/>
          <p:nvPr/>
        </p:nvSpPr>
        <p:spPr>
          <a:xfrm>
            <a:off x="6551221" y="4967844"/>
            <a:ext cx="44433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ea typeface="Calibri" panose="020F0502020204030204"/>
                <a:cs typeface="Calibri" panose="020F0502020204030204"/>
              </a:rPr>
              <a:t>DATABASE SCHEMAS</a:t>
            </a:r>
          </a:p>
        </p:txBody>
      </p:sp>
    </p:spTree>
    <p:extLst>
      <p:ext uri="{BB962C8B-B14F-4D97-AF65-F5344CB8AC3E}">
        <p14:creationId xmlns:p14="http://schemas.microsoft.com/office/powerpoint/2010/main" val="98050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6501-5F32-478E-7800-174A1970A3D2}"/>
              </a:ext>
            </a:extLst>
          </p:cNvPr>
          <p:cNvSpPr>
            <a:spLocks noGrp="1"/>
          </p:cNvSpPr>
          <p:nvPr>
            <p:ph type="title"/>
          </p:nvPr>
        </p:nvSpPr>
        <p:spPr/>
        <p:txBody>
          <a:bodyPr>
            <a:normAutofit/>
          </a:bodyPr>
          <a:lstStyle/>
          <a:p>
            <a:r>
              <a:rPr lang="en-US">
                <a:latin typeface="Times New Roman"/>
                <a:ea typeface="Calibri Light"/>
                <a:cs typeface="Times New Roman"/>
              </a:rPr>
              <a:t>Set Up Project for Deployment</a:t>
            </a:r>
            <a:endParaRPr lang="en-US"/>
          </a:p>
        </p:txBody>
      </p:sp>
      <p:sp>
        <p:nvSpPr>
          <p:cNvPr id="3" name="Content Placeholder 2">
            <a:extLst>
              <a:ext uri="{FF2B5EF4-FFF2-40B4-BE49-F238E27FC236}">
                <a16:creationId xmlns:a16="http://schemas.microsoft.com/office/drawing/2014/main" id="{25DA55ED-E5CA-AF73-DE94-EBB446B9C093}"/>
              </a:ext>
            </a:extLst>
          </p:cNvPr>
          <p:cNvSpPr>
            <a:spLocks noGrp="1"/>
          </p:cNvSpPr>
          <p:nvPr>
            <p:ph idx="1"/>
          </p:nvPr>
        </p:nvSpPr>
        <p:spPr/>
        <p:txBody>
          <a:bodyPr vert="horz" lIns="0" tIns="45720" rIns="0" bIns="45720" rtlCol="0" anchor="t">
            <a:noAutofit/>
          </a:bodyPr>
          <a:lstStyle/>
          <a:p>
            <a:pPr>
              <a:buFont typeface="Courier New" panose="020F0502020204030204" pitchFamily="34" charset="0"/>
              <a:buChar char="o"/>
            </a:pPr>
            <a:r>
              <a:rPr lang="en-US">
                <a:latin typeface="Times New Roman"/>
                <a:ea typeface="Calibri"/>
                <a:cs typeface="Times New Roman"/>
              </a:rPr>
              <a:t>**** run command before initializing deployment: </a:t>
            </a:r>
            <a:r>
              <a:rPr lang="en-US" i="1" err="1">
                <a:latin typeface="Times New Roman"/>
                <a:ea typeface="Calibri"/>
                <a:cs typeface="Times New Roman"/>
              </a:rPr>
              <a:t>npm</a:t>
            </a:r>
            <a:r>
              <a:rPr lang="en-US" i="1">
                <a:latin typeface="Times New Roman"/>
                <a:ea typeface="Calibri"/>
                <a:cs typeface="Times New Roman"/>
              </a:rPr>
              <a:t> run build</a:t>
            </a:r>
            <a:endParaRPr lang="en-US">
              <a:latin typeface="Times New Roman"/>
              <a:ea typeface="Calibri"/>
              <a:cs typeface="Times New Roman"/>
            </a:endParaRPr>
          </a:p>
          <a:p>
            <a:pPr>
              <a:buFont typeface="Courier New" panose="020F0502020204030204" pitchFamily="34" charset="0"/>
              <a:buChar char="o"/>
            </a:pPr>
            <a:r>
              <a:rPr lang="en-US">
                <a:latin typeface="Times New Roman"/>
                <a:ea typeface="Calibri"/>
                <a:cs typeface="Times New Roman"/>
              </a:rPr>
              <a:t>Install the firebase CLI by running : </a:t>
            </a:r>
            <a:r>
              <a:rPr lang="en-US" i="1" err="1">
                <a:latin typeface="Times New Roman"/>
                <a:ea typeface="Calibri"/>
                <a:cs typeface="Times New Roman"/>
              </a:rPr>
              <a:t>npm</a:t>
            </a:r>
            <a:r>
              <a:rPr lang="en-US" i="1">
                <a:latin typeface="Times New Roman"/>
                <a:ea typeface="Calibri"/>
                <a:cs typeface="Times New Roman"/>
              </a:rPr>
              <a:t> </a:t>
            </a:r>
            <a:r>
              <a:rPr lang="en-US" i="1" err="1">
                <a:latin typeface="Times New Roman"/>
                <a:ea typeface="Calibri"/>
                <a:cs typeface="Times New Roman"/>
              </a:rPr>
              <a:t>i</a:t>
            </a:r>
            <a:r>
              <a:rPr lang="en-US" i="1">
                <a:latin typeface="Times New Roman"/>
                <a:ea typeface="Calibri"/>
                <a:cs typeface="Times New Roman"/>
              </a:rPr>
              <a:t> firebase-tools –D</a:t>
            </a:r>
            <a:endParaRPr lang="en-US">
              <a:latin typeface="Times New Roman"/>
              <a:ea typeface="Calibri"/>
              <a:cs typeface="Times New Roman"/>
            </a:endParaRPr>
          </a:p>
          <a:p>
            <a:pPr>
              <a:buFont typeface="Courier New" panose="020F0502020204030204" pitchFamily="34" charset="0"/>
              <a:buChar char="o"/>
            </a:pPr>
            <a:r>
              <a:rPr lang="en-US">
                <a:latin typeface="Times New Roman"/>
                <a:ea typeface="Calibri"/>
                <a:cs typeface="Times New Roman"/>
              </a:rPr>
              <a:t>Check to make sure your logged into the correct firebase account: </a:t>
            </a:r>
            <a:r>
              <a:rPr lang="en-US" i="1" err="1">
                <a:latin typeface="Times New Roman"/>
                <a:ea typeface="Calibri"/>
                <a:cs typeface="Times New Roman"/>
              </a:rPr>
              <a:t>node_modules</a:t>
            </a:r>
            <a:r>
              <a:rPr lang="en-US" i="1">
                <a:latin typeface="Times New Roman"/>
                <a:ea typeface="Calibri"/>
                <a:cs typeface="Times New Roman"/>
              </a:rPr>
              <a:t>/.bin/firebase </a:t>
            </a:r>
            <a:r>
              <a:rPr lang="en-US" i="1" err="1">
                <a:latin typeface="Times New Roman"/>
                <a:ea typeface="Calibri"/>
                <a:cs typeface="Times New Roman"/>
              </a:rPr>
              <a:t>login:list</a:t>
            </a:r>
            <a:endParaRPr lang="en-US">
              <a:latin typeface="Times New Roman"/>
              <a:ea typeface="Calibri"/>
              <a:cs typeface="Times New Roman"/>
            </a:endParaRPr>
          </a:p>
          <a:p>
            <a:pPr>
              <a:buFont typeface="Courier New" panose="020F0502020204030204" pitchFamily="34" charset="0"/>
              <a:buChar char="o"/>
            </a:pPr>
            <a:r>
              <a:rPr lang="en-US">
                <a:latin typeface="Times New Roman"/>
                <a:ea typeface="Calibri"/>
                <a:cs typeface="Times New Roman"/>
              </a:rPr>
              <a:t>If not logged in, log in using : </a:t>
            </a:r>
            <a:r>
              <a:rPr lang="en-US" i="1" err="1">
                <a:latin typeface="Times New Roman"/>
                <a:ea typeface="Calibri"/>
                <a:cs typeface="Times New Roman"/>
              </a:rPr>
              <a:t>node_modules</a:t>
            </a:r>
            <a:r>
              <a:rPr lang="en-US" i="1">
                <a:latin typeface="Times New Roman"/>
                <a:ea typeface="Calibri"/>
                <a:cs typeface="Times New Roman"/>
              </a:rPr>
              <a:t>/.bin/firebase login</a:t>
            </a:r>
            <a:endParaRPr lang="en-US">
              <a:latin typeface="Times New Roman"/>
              <a:ea typeface="Calibri"/>
              <a:cs typeface="Times New Roman"/>
            </a:endParaRPr>
          </a:p>
          <a:p>
            <a:pPr>
              <a:buFont typeface="Courier New" panose="020F0502020204030204" pitchFamily="34" charset="0"/>
              <a:buChar char="o"/>
            </a:pPr>
            <a:r>
              <a:rPr lang="en-US">
                <a:latin typeface="Times New Roman"/>
                <a:ea typeface="Calibri"/>
                <a:cs typeface="Times New Roman"/>
              </a:rPr>
              <a:t>If you have multiple projects select the project you want using: </a:t>
            </a:r>
            <a:r>
              <a:rPr lang="en-US" i="1" err="1">
                <a:latin typeface="Times New Roman"/>
                <a:ea typeface="Calibri"/>
                <a:cs typeface="Times New Roman"/>
              </a:rPr>
              <a:t>node_modules</a:t>
            </a:r>
            <a:r>
              <a:rPr lang="en-US" i="1">
                <a:latin typeface="Times New Roman"/>
                <a:ea typeface="Calibri"/>
                <a:cs typeface="Times New Roman"/>
              </a:rPr>
              <a:t>/.bin/firebase use &lt;project id&gt;</a:t>
            </a:r>
            <a:endParaRPr lang="en-US">
              <a:latin typeface="Times New Roman"/>
              <a:ea typeface="Calibri"/>
              <a:cs typeface="Times New Roman"/>
            </a:endParaRPr>
          </a:p>
          <a:p>
            <a:pPr>
              <a:buFont typeface="Courier New" panose="020F0502020204030204" pitchFamily="34" charset="0"/>
              <a:buChar char="o"/>
            </a:pPr>
            <a:endParaRPr lang="en-US" sz="1400" i="1">
              <a:latin typeface="Times New Roman"/>
              <a:ea typeface="Calibri"/>
              <a:cs typeface="Times New Roman"/>
            </a:endParaRPr>
          </a:p>
          <a:p>
            <a:pPr>
              <a:buFont typeface="Courier New" panose="020F0502020204030204" pitchFamily="34" charset="0"/>
              <a:buChar char="o"/>
            </a:pPr>
            <a:endParaRPr lang="en-US">
              <a:ea typeface="Calibri"/>
              <a:cs typeface="Calibri"/>
            </a:endParaRPr>
          </a:p>
        </p:txBody>
      </p:sp>
    </p:spTree>
    <p:extLst>
      <p:ext uri="{BB962C8B-B14F-4D97-AF65-F5344CB8AC3E}">
        <p14:creationId xmlns:p14="http://schemas.microsoft.com/office/powerpoint/2010/main" val="372374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9A9D-149D-927B-18A6-A4FA39476AFF}"/>
              </a:ext>
            </a:extLst>
          </p:cNvPr>
          <p:cNvSpPr>
            <a:spLocks noGrp="1"/>
          </p:cNvSpPr>
          <p:nvPr>
            <p:ph type="title"/>
          </p:nvPr>
        </p:nvSpPr>
        <p:spPr/>
        <p:txBody>
          <a:bodyPr/>
          <a:lstStyle/>
          <a:p>
            <a:r>
              <a:rPr lang="en-US">
                <a:latin typeface="Times New Roman"/>
                <a:cs typeface="Times New Roman"/>
              </a:rPr>
              <a:t>Set Up Project for Deployment (cont.)</a:t>
            </a:r>
            <a:endParaRPr lang="en-US"/>
          </a:p>
        </p:txBody>
      </p:sp>
      <p:sp>
        <p:nvSpPr>
          <p:cNvPr id="3" name="Content Placeholder 2">
            <a:extLst>
              <a:ext uri="{FF2B5EF4-FFF2-40B4-BE49-F238E27FC236}">
                <a16:creationId xmlns:a16="http://schemas.microsoft.com/office/drawing/2014/main" id="{F9B1C2D6-7844-3818-6D35-927006FFDBB7}"/>
              </a:ext>
            </a:extLst>
          </p:cNvPr>
          <p:cNvSpPr>
            <a:spLocks noGrp="1"/>
          </p:cNvSpPr>
          <p:nvPr>
            <p:ph idx="1"/>
          </p:nvPr>
        </p:nvSpPr>
        <p:spPr/>
        <p:txBody>
          <a:bodyPr vert="horz" lIns="0" tIns="45720" rIns="0" bIns="45720" rtlCol="0" anchor="t">
            <a:normAutofit/>
          </a:bodyPr>
          <a:lstStyle/>
          <a:p>
            <a:pPr>
              <a:buFont typeface="Courier New" panose="020F0502020204030204" pitchFamily="34" charset="0"/>
              <a:buChar char="o"/>
            </a:pPr>
            <a:r>
              <a:rPr lang="en-US">
                <a:latin typeface="Times New Roman"/>
                <a:cs typeface="Times New Roman"/>
              </a:rPr>
              <a:t>Initialize deployment: </a:t>
            </a:r>
            <a:r>
              <a:rPr lang="en-US" i="1" err="1">
                <a:latin typeface="Times New Roman"/>
                <a:cs typeface="Times New Roman"/>
              </a:rPr>
              <a:t>node_modules</a:t>
            </a:r>
            <a:r>
              <a:rPr lang="en-US" i="1">
                <a:latin typeface="Times New Roman"/>
                <a:cs typeface="Times New Roman"/>
              </a:rPr>
              <a:t>/.bin/firebase deploy</a:t>
            </a:r>
            <a:r>
              <a:rPr lang="en-US">
                <a:latin typeface="Times New Roman"/>
                <a:cs typeface="Times New Roman"/>
              </a:rPr>
              <a:t> --o</a:t>
            </a:r>
            <a:r>
              <a:rPr lang="en-US" i="1">
                <a:latin typeface="Times New Roman"/>
                <a:cs typeface="Times New Roman"/>
              </a:rPr>
              <a:t>nly hosting</a:t>
            </a:r>
            <a:endParaRPr lang="en-US">
              <a:solidFill>
                <a:srgbClr val="000000"/>
              </a:solidFill>
              <a:latin typeface="Times New Roman"/>
              <a:cs typeface="Times New Roman"/>
            </a:endParaRPr>
          </a:p>
          <a:p>
            <a:pPr>
              <a:buFont typeface="Courier New" panose="020F0502020204030204" pitchFamily="34" charset="0"/>
              <a:buChar char="o"/>
            </a:pPr>
            <a:r>
              <a:rPr lang="en-US">
                <a:latin typeface="Times New Roman"/>
                <a:cs typeface="Times New Roman"/>
              </a:rPr>
              <a:t>When asked use public folder, type: </a:t>
            </a:r>
            <a:r>
              <a:rPr lang="en-US" i="1">
                <a:latin typeface="Times New Roman"/>
                <a:cs typeface="Times New Roman"/>
              </a:rPr>
              <a:t>/</a:t>
            </a:r>
            <a:r>
              <a:rPr lang="en-US" i="1" err="1">
                <a:latin typeface="Times New Roman"/>
                <a:cs typeface="Times New Roman"/>
              </a:rPr>
              <a:t>dist</a:t>
            </a:r>
            <a:endParaRPr lang="en-US">
              <a:solidFill>
                <a:srgbClr val="000000"/>
              </a:solidFill>
              <a:latin typeface="Times New Roman"/>
              <a:cs typeface="Times New Roman"/>
            </a:endParaRPr>
          </a:p>
          <a:p>
            <a:pPr>
              <a:buFont typeface="Courier New" panose="020F0502020204030204" pitchFamily="34" charset="0"/>
              <a:buChar char="o"/>
            </a:pPr>
            <a:r>
              <a:rPr lang="en-US">
                <a:latin typeface="Times New Roman"/>
                <a:cs typeface="Times New Roman"/>
              </a:rPr>
              <a:t>When asked configure as single page app type: </a:t>
            </a:r>
            <a:r>
              <a:rPr lang="en-US" i="1">
                <a:latin typeface="Times New Roman"/>
                <a:cs typeface="Times New Roman"/>
              </a:rPr>
              <a:t>yes</a:t>
            </a:r>
            <a:endParaRPr lang="en-US">
              <a:solidFill>
                <a:srgbClr val="000000"/>
              </a:solidFill>
              <a:latin typeface="Times New Roman"/>
              <a:cs typeface="Times New Roman"/>
            </a:endParaRPr>
          </a:p>
          <a:p>
            <a:pPr>
              <a:buFont typeface="Courier New" panose="020F0502020204030204" pitchFamily="34" charset="0"/>
              <a:buChar char="o"/>
            </a:pPr>
            <a:r>
              <a:rPr lang="en-US">
                <a:latin typeface="Times New Roman"/>
                <a:cs typeface="Times New Roman"/>
              </a:rPr>
              <a:t>When asked set up with git hub automatic builds:</a:t>
            </a:r>
            <a:r>
              <a:rPr lang="en-US" i="1">
                <a:latin typeface="Times New Roman"/>
                <a:cs typeface="Times New Roman"/>
              </a:rPr>
              <a:t> no</a:t>
            </a:r>
            <a:endParaRPr lang="en-US">
              <a:solidFill>
                <a:srgbClr val="000000"/>
              </a:solidFill>
              <a:latin typeface="Times New Roman"/>
              <a:cs typeface="Times New Roman"/>
            </a:endParaRPr>
          </a:p>
          <a:p>
            <a:pPr>
              <a:buFont typeface="Courier New" panose="020F0502020204030204" pitchFamily="34" charset="0"/>
              <a:buChar char="o"/>
            </a:pPr>
            <a:r>
              <a:rPr lang="en-US">
                <a:latin typeface="Times New Roman"/>
                <a:cs typeface="Times New Roman"/>
              </a:rPr>
              <a:t>When asked overwrite index.html, type:</a:t>
            </a:r>
            <a:r>
              <a:rPr lang="en-US" i="1">
                <a:latin typeface="Times New Roman"/>
                <a:cs typeface="Times New Roman"/>
              </a:rPr>
              <a:t> no</a:t>
            </a:r>
            <a:endParaRPr lang="en-US">
              <a:ea typeface="Calibri" panose="020F0502020204030204"/>
              <a:cs typeface="Calibri" panose="020F0502020204030204"/>
            </a:endParaRPr>
          </a:p>
        </p:txBody>
      </p:sp>
    </p:spTree>
    <p:extLst>
      <p:ext uri="{BB962C8B-B14F-4D97-AF65-F5344CB8AC3E}">
        <p14:creationId xmlns:p14="http://schemas.microsoft.com/office/powerpoint/2010/main" val="399644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E744-9C25-B82A-2719-A0D26E596576}"/>
              </a:ext>
            </a:extLst>
          </p:cNvPr>
          <p:cNvSpPr>
            <a:spLocks noGrp="1"/>
          </p:cNvSpPr>
          <p:nvPr>
            <p:ph type="title"/>
          </p:nvPr>
        </p:nvSpPr>
        <p:spPr/>
        <p:txBody>
          <a:bodyPr/>
          <a:lstStyle/>
          <a:p>
            <a:r>
              <a:rPr lang="en-US">
                <a:ea typeface="Calibri Light"/>
                <a:cs typeface="Calibri Light"/>
              </a:rPr>
              <a:t>Deploy</a:t>
            </a:r>
            <a:endParaRPr lang="en-US"/>
          </a:p>
        </p:txBody>
      </p:sp>
      <p:sp>
        <p:nvSpPr>
          <p:cNvPr id="3" name="Content Placeholder 2">
            <a:extLst>
              <a:ext uri="{FF2B5EF4-FFF2-40B4-BE49-F238E27FC236}">
                <a16:creationId xmlns:a16="http://schemas.microsoft.com/office/drawing/2014/main" id="{E72DCD45-7B96-1786-367B-C2779729406A}"/>
              </a:ext>
            </a:extLst>
          </p:cNvPr>
          <p:cNvSpPr>
            <a:spLocks noGrp="1"/>
          </p:cNvSpPr>
          <p:nvPr>
            <p:ph idx="1"/>
          </p:nvPr>
        </p:nvSpPr>
        <p:spPr/>
        <p:txBody>
          <a:bodyPr vert="horz" lIns="0" tIns="45720" rIns="0" bIns="45720" rtlCol="0" anchor="t">
            <a:normAutofit/>
          </a:bodyPr>
          <a:lstStyle/>
          <a:p>
            <a:pPr>
              <a:buFont typeface="Courier New" panose="020F0502020204030204" pitchFamily="34" charset="0"/>
              <a:buChar char="o"/>
            </a:pPr>
            <a:r>
              <a:rPr lang="en-US" i="1" err="1">
                <a:latin typeface="Calibri"/>
                <a:ea typeface="Calibri"/>
                <a:cs typeface="Calibri"/>
              </a:rPr>
              <a:t>npm</a:t>
            </a:r>
            <a:r>
              <a:rPr lang="en-US" i="1">
                <a:latin typeface="Calibri"/>
                <a:ea typeface="Calibri"/>
                <a:cs typeface="Calibri"/>
              </a:rPr>
              <a:t> run build</a:t>
            </a:r>
            <a:endParaRPr lang="en-US">
              <a:latin typeface="Calibri"/>
              <a:ea typeface="Calibri"/>
              <a:cs typeface="Calibri"/>
            </a:endParaRPr>
          </a:p>
          <a:p>
            <a:pPr>
              <a:buFont typeface="Courier New" panose="020F0502020204030204" pitchFamily="34" charset="0"/>
              <a:buChar char="o"/>
            </a:pPr>
            <a:r>
              <a:rPr lang="en-US" i="1" err="1">
                <a:latin typeface="Calibri"/>
                <a:ea typeface="Calibri"/>
                <a:cs typeface="Calibri"/>
              </a:rPr>
              <a:t>node_modules</a:t>
            </a:r>
            <a:r>
              <a:rPr lang="en-US" i="1">
                <a:latin typeface="Calibri"/>
                <a:ea typeface="Calibri"/>
                <a:cs typeface="Calibri"/>
              </a:rPr>
              <a:t>/.bin/firebase deploy --only hosting</a:t>
            </a:r>
            <a:endParaRPr lang="en-US">
              <a:latin typeface="Calibri"/>
              <a:ea typeface="Calibri"/>
              <a:cs typeface="Calibri"/>
            </a:endParaRPr>
          </a:p>
          <a:p>
            <a:pPr>
              <a:buFont typeface="Courier New" panose="020F0502020204030204" pitchFamily="34" charset="0"/>
              <a:buChar char="o"/>
            </a:pPr>
            <a:endParaRPr lang="en-US">
              <a:latin typeface="Calibri"/>
              <a:ea typeface="Calibri"/>
              <a:cs typeface="Calibri"/>
            </a:endParaRPr>
          </a:p>
        </p:txBody>
      </p:sp>
    </p:spTree>
    <p:extLst>
      <p:ext uri="{BB962C8B-B14F-4D97-AF65-F5344CB8AC3E}">
        <p14:creationId xmlns:p14="http://schemas.microsoft.com/office/powerpoint/2010/main" val="37592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ECDD-BEBD-1367-CB53-0227C8FBEFF1}"/>
              </a:ext>
            </a:extLst>
          </p:cNvPr>
          <p:cNvSpPr>
            <a:spLocks noGrp="1"/>
          </p:cNvSpPr>
          <p:nvPr>
            <p:ph type="title"/>
          </p:nvPr>
        </p:nvSpPr>
        <p:spPr/>
        <p:txBody>
          <a:bodyPr/>
          <a:lstStyle/>
          <a:p>
            <a:r>
              <a:rPr lang="en-US">
                <a:cs typeface="Calibri Light"/>
              </a:rPr>
              <a:t>Known Bugs to Squash</a:t>
            </a:r>
            <a:endParaRPr lang="en-US"/>
          </a:p>
        </p:txBody>
      </p:sp>
      <p:sp>
        <p:nvSpPr>
          <p:cNvPr id="3" name="Content Placeholder 2">
            <a:extLst>
              <a:ext uri="{FF2B5EF4-FFF2-40B4-BE49-F238E27FC236}">
                <a16:creationId xmlns:a16="http://schemas.microsoft.com/office/drawing/2014/main" id="{C1FA7D81-FC16-B2C6-CAC2-02EB25AC02DA}"/>
              </a:ext>
            </a:extLst>
          </p:cNvPr>
          <p:cNvSpPr>
            <a:spLocks noGrp="1"/>
          </p:cNvSpPr>
          <p:nvPr>
            <p:ph idx="1"/>
          </p:nvPr>
        </p:nvSpPr>
        <p:spPr>
          <a:xfrm>
            <a:off x="1097280" y="1762607"/>
            <a:ext cx="10058400" cy="4563687"/>
          </a:xfrm>
        </p:spPr>
        <p:txBody>
          <a:bodyPr vert="horz" lIns="0" tIns="45720" rIns="0" bIns="45720" rtlCol="0" anchor="t">
            <a:noAutofit/>
          </a:bodyPr>
          <a:lstStyle/>
          <a:p>
            <a:pPr marL="383540" lvl="1">
              <a:buFont typeface="Courier New" panose="020F0502020204030204" pitchFamily="34" charset="0"/>
              <a:buChar char="o"/>
            </a:pPr>
            <a:r>
              <a:rPr lang="en-US" sz="2000">
                <a:cs typeface="Calibri"/>
              </a:rPr>
              <a:t>There is a bug on IOS Devises where the navigation on both main dashboard view and Project Dashboard view is not present could be related to visibility not properly be changed when the screen size is below the designated amount.</a:t>
            </a:r>
          </a:p>
          <a:p>
            <a:pPr marL="566420" lvl="2">
              <a:buFont typeface="Wingdings" panose="020F0502020204030204" pitchFamily="34" charset="0"/>
              <a:buChar char="§"/>
            </a:pPr>
            <a:r>
              <a:rPr lang="en-US" sz="2000">
                <a:cs typeface="Calibri"/>
              </a:rPr>
              <a:t>Possible fix: could be a simple fix with multiple tests of changing values and watching them to ensure that the navigation becomes visible will need a mac to ensure that this is possible.</a:t>
            </a:r>
          </a:p>
          <a:p>
            <a:pPr marL="383540" lvl="1">
              <a:buFont typeface="Courier New" panose="020F0502020204030204" pitchFamily="34" charset="0"/>
              <a:buChar char="o"/>
            </a:pPr>
            <a:endParaRPr lang="en-US" sz="2000">
              <a:cs typeface="Calibri"/>
            </a:endParaRPr>
          </a:p>
          <a:p>
            <a:pPr marL="383540" lvl="1">
              <a:buFont typeface="Courier New" panose="020F0502020204030204" pitchFamily="34" charset="0"/>
              <a:buChar char="o"/>
            </a:pPr>
            <a:r>
              <a:rPr lang="en-US" sz="2000">
                <a:cs typeface="Calibri"/>
              </a:rPr>
              <a:t>There is a bug that on refresh of the project pages currently it wipes the data out to where the data is no longer available for use on those pages</a:t>
            </a:r>
          </a:p>
          <a:p>
            <a:pPr marL="566420" lvl="2">
              <a:buFont typeface="Wingdings" panose="020F0502020204030204" pitchFamily="34" charset="0"/>
              <a:buChar char="§"/>
            </a:pPr>
            <a:r>
              <a:rPr lang="en-US" sz="2000">
                <a:cs typeface="Calibri"/>
              </a:rPr>
              <a:t>Possible fix: implementing persistent Data like a local storage that works while on the website would ensure that the data or the current project being edited or manipulated would ensure that the data stays despite page reloads.</a:t>
            </a:r>
          </a:p>
        </p:txBody>
      </p:sp>
    </p:spTree>
    <p:extLst>
      <p:ext uri="{BB962C8B-B14F-4D97-AF65-F5344CB8AC3E}">
        <p14:creationId xmlns:p14="http://schemas.microsoft.com/office/powerpoint/2010/main" val="199830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ECDD-BEBD-1367-CB53-0227C8FBEFF1}"/>
              </a:ext>
            </a:extLst>
          </p:cNvPr>
          <p:cNvSpPr>
            <a:spLocks noGrp="1"/>
          </p:cNvSpPr>
          <p:nvPr>
            <p:ph type="title"/>
          </p:nvPr>
        </p:nvSpPr>
        <p:spPr/>
        <p:txBody>
          <a:bodyPr/>
          <a:lstStyle/>
          <a:p>
            <a:r>
              <a:rPr lang="en-US">
                <a:cs typeface="Calibri Light"/>
              </a:rPr>
              <a:t>Known Bugs to Squash</a:t>
            </a:r>
            <a:endParaRPr lang="en-US"/>
          </a:p>
        </p:txBody>
      </p:sp>
      <p:sp>
        <p:nvSpPr>
          <p:cNvPr id="3" name="Content Placeholder 2">
            <a:extLst>
              <a:ext uri="{FF2B5EF4-FFF2-40B4-BE49-F238E27FC236}">
                <a16:creationId xmlns:a16="http://schemas.microsoft.com/office/drawing/2014/main" id="{C1FA7D81-FC16-B2C6-CAC2-02EB25AC02DA}"/>
              </a:ext>
            </a:extLst>
          </p:cNvPr>
          <p:cNvSpPr>
            <a:spLocks noGrp="1"/>
          </p:cNvSpPr>
          <p:nvPr>
            <p:ph idx="1"/>
          </p:nvPr>
        </p:nvSpPr>
        <p:spPr>
          <a:xfrm>
            <a:off x="1097280" y="1762607"/>
            <a:ext cx="10058400" cy="4563687"/>
          </a:xfrm>
        </p:spPr>
        <p:txBody>
          <a:bodyPr vert="horz" lIns="0" tIns="45720" rIns="0" bIns="45720" rtlCol="0" anchor="t">
            <a:normAutofit/>
          </a:bodyPr>
          <a:lstStyle/>
          <a:p>
            <a:pPr marL="543560" lvl="1" indent="-342900">
              <a:buFont typeface="Arial" pitchFamily="34" charset="0"/>
              <a:buChar char="•"/>
            </a:pPr>
            <a:r>
              <a:rPr lang="en-US" sz="2000">
                <a:cs typeface="Calibri"/>
              </a:rPr>
              <a:t>There is a Bug happening with stages where when the user navigates to a projects page the user might see either an initial stage button(intended), a set of three stage buttons(previous but unintended), or nothing(unintended).</a:t>
            </a:r>
          </a:p>
          <a:p>
            <a:pPr marL="566420" lvl="2">
              <a:buFont typeface="Wingdings" panose="020F0502020204030204" pitchFamily="34" charset="0"/>
              <a:buChar char="§"/>
            </a:pPr>
            <a:r>
              <a:rPr lang="en-US" sz="2000">
                <a:cs typeface="Calibri"/>
              </a:rPr>
              <a:t>This one is tricky and will have to be investigated thoroughly. It is possible it has something to do with how we are routing around the different Vue components, as well as how we are handling state.</a:t>
            </a:r>
            <a:endParaRPr lang="en-US" sz="2000">
              <a:ea typeface="Calibri"/>
              <a:cs typeface="Calibri"/>
            </a:endParaRPr>
          </a:p>
        </p:txBody>
      </p:sp>
    </p:spTree>
    <p:extLst>
      <p:ext uri="{BB962C8B-B14F-4D97-AF65-F5344CB8AC3E}">
        <p14:creationId xmlns:p14="http://schemas.microsoft.com/office/powerpoint/2010/main" val="2061038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1D43-AC1D-C773-271A-3CD9BB3A4C49}"/>
              </a:ext>
            </a:extLst>
          </p:cNvPr>
          <p:cNvSpPr>
            <a:spLocks noGrp="1"/>
          </p:cNvSpPr>
          <p:nvPr>
            <p:ph type="title"/>
          </p:nvPr>
        </p:nvSpPr>
        <p:spPr/>
        <p:txBody>
          <a:bodyPr/>
          <a:lstStyle/>
          <a:p>
            <a:r>
              <a:rPr lang="en-US">
                <a:cs typeface="Calibri Light"/>
              </a:rPr>
              <a:t>Live Demonstration</a:t>
            </a:r>
            <a:endParaRPr lang="en-US"/>
          </a:p>
        </p:txBody>
      </p:sp>
      <p:sp>
        <p:nvSpPr>
          <p:cNvPr id="3" name="Text Placeholder 2">
            <a:extLst>
              <a:ext uri="{FF2B5EF4-FFF2-40B4-BE49-F238E27FC236}">
                <a16:creationId xmlns:a16="http://schemas.microsoft.com/office/drawing/2014/main" id="{36303048-D1A9-3041-FE7B-0FAF9BC93F2C}"/>
              </a:ext>
            </a:extLst>
          </p:cNvPr>
          <p:cNvSpPr>
            <a:spLocks noGrp="1"/>
          </p:cNvSpPr>
          <p:nvPr>
            <p:ph type="body" idx="1"/>
          </p:nvPr>
        </p:nvSpPr>
        <p:spPr/>
        <p:txBody>
          <a:bodyPr/>
          <a:lstStyle/>
          <a:p>
            <a:r>
              <a:rPr lang="en-US" cap="none">
                <a:ea typeface="+mj-lt"/>
                <a:cs typeface="+mj-lt"/>
              </a:rPr>
              <a:t>https://hobbypro-7fa90.web.app</a:t>
            </a:r>
            <a:endParaRPr lang="en-US">
              <a:ea typeface="+mj-lt"/>
              <a:cs typeface="+mj-lt"/>
            </a:endParaRPr>
          </a:p>
        </p:txBody>
      </p:sp>
    </p:spTree>
    <p:extLst>
      <p:ext uri="{BB962C8B-B14F-4D97-AF65-F5344CB8AC3E}">
        <p14:creationId xmlns:p14="http://schemas.microsoft.com/office/powerpoint/2010/main" val="60387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EA01-A724-D674-7494-43D861FDA498}"/>
              </a:ext>
            </a:extLst>
          </p:cNvPr>
          <p:cNvSpPr>
            <a:spLocks noGrp="1"/>
          </p:cNvSpPr>
          <p:nvPr>
            <p:ph type="title"/>
          </p:nvPr>
        </p:nvSpPr>
        <p:spPr/>
        <p:txBody>
          <a:bodyPr>
            <a:normAutofit/>
          </a:bodyPr>
          <a:lstStyle/>
          <a:p>
            <a:r>
              <a:rPr lang="en-US" sz="5400">
                <a:ea typeface="Calibri Light"/>
                <a:cs typeface="Calibri Light"/>
              </a:rPr>
              <a:t>Overview</a:t>
            </a:r>
            <a:endParaRPr lang="en-US" sz="5400"/>
          </a:p>
        </p:txBody>
      </p:sp>
      <p:sp>
        <p:nvSpPr>
          <p:cNvPr id="3" name="Content Placeholder 2">
            <a:extLst>
              <a:ext uri="{FF2B5EF4-FFF2-40B4-BE49-F238E27FC236}">
                <a16:creationId xmlns:a16="http://schemas.microsoft.com/office/drawing/2014/main" id="{CFE13853-7EE5-53DE-11CA-F935ECA3FD79}"/>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800">
                <a:cs typeface="Calibri" panose="020F0502020204030204"/>
              </a:rPr>
              <a:t>Introduction</a:t>
            </a:r>
            <a:endParaRPr lang="en-US"/>
          </a:p>
          <a:p>
            <a:pPr>
              <a:buFont typeface="Arial" panose="020F0502020204030204" pitchFamily="34" charset="0"/>
              <a:buChar char="•"/>
            </a:pPr>
            <a:r>
              <a:rPr lang="en-US" sz="2800">
                <a:ea typeface="Calibri" panose="020F0502020204030204"/>
                <a:cs typeface="Calibri" panose="020F0502020204030204"/>
              </a:rPr>
              <a:t>Technologies Used</a:t>
            </a:r>
          </a:p>
          <a:p>
            <a:pPr>
              <a:buFont typeface="Arial" panose="020F0502020204030204" pitchFamily="34" charset="0"/>
              <a:buChar char="•"/>
            </a:pPr>
            <a:r>
              <a:rPr lang="en-US" sz="2800">
                <a:ea typeface="Calibri" panose="020F0502020204030204"/>
                <a:cs typeface="Calibri" panose="020F0502020204030204"/>
              </a:rPr>
              <a:t>Design of the system (Summarized)</a:t>
            </a:r>
          </a:p>
          <a:p>
            <a:pPr>
              <a:buFont typeface="Arial" panose="020F0502020204030204" pitchFamily="34" charset="0"/>
              <a:buChar char="•"/>
            </a:pPr>
            <a:r>
              <a:rPr lang="en-US" sz="2800">
                <a:ea typeface="Calibri" panose="020F0502020204030204"/>
                <a:cs typeface="Calibri" panose="020F0502020204030204"/>
              </a:rPr>
              <a:t>How to deploy application</a:t>
            </a:r>
          </a:p>
          <a:p>
            <a:pPr>
              <a:buFont typeface="Arial" panose="020F0502020204030204" pitchFamily="34" charset="0"/>
              <a:buChar char="•"/>
            </a:pPr>
            <a:r>
              <a:rPr lang="en-US" sz="2800">
                <a:ea typeface="Calibri" panose="020F0502020204030204"/>
                <a:cs typeface="Calibri" panose="020F0502020204030204"/>
              </a:rPr>
              <a:t>Known Bugs</a:t>
            </a:r>
          </a:p>
          <a:p>
            <a:pPr marL="0" indent="0">
              <a:buNone/>
            </a:pPr>
            <a:endParaRPr lang="en-US" sz="2800">
              <a:ea typeface="Calibri" panose="020F0502020204030204"/>
              <a:cs typeface="Calibri" panose="020F0502020204030204"/>
            </a:endParaRPr>
          </a:p>
          <a:p>
            <a:pPr>
              <a:buFont typeface="Arial" panose="020F0502020204030204" pitchFamily="34" charset="0"/>
              <a:buChar char="•"/>
            </a:pPr>
            <a:endParaRPr lang="en-US">
              <a:ea typeface="Calibri" panose="020F0502020204030204"/>
              <a:cs typeface="Calibri" panose="020F0502020204030204"/>
            </a:endParaRPr>
          </a:p>
        </p:txBody>
      </p:sp>
    </p:spTree>
    <p:extLst>
      <p:ext uri="{BB962C8B-B14F-4D97-AF65-F5344CB8AC3E}">
        <p14:creationId xmlns:p14="http://schemas.microsoft.com/office/powerpoint/2010/main" val="113812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7C4A-8C8F-C507-0015-1539EA0A54BE}"/>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877DC12B-7384-532E-24E8-F1DFFB57261B}"/>
              </a:ext>
            </a:extLst>
          </p:cNvPr>
          <p:cNvSpPr>
            <a:spLocks noGrp="1"/>
          </p:cNvSpPr>
          <p:nvPr>
            <p:ph idx="1"/>
          </p:nvPr>
        </p:nvSpPr>
        <p:spPr/>
        <p:txBody>
          <a:bodyPr vert="horz" lIns="0" tIns="45720" rIns="0" bIns="45720" rtlCol="0" anchor="t">
            <a:normAutofit/>
          </a:bodyPr>
          <a:lstStyle/>
          <a:p>
            <a:pPr marL="383540" lvl="1">
              <a:buFont typeface="Courier New" panose="020F0502020204030204" pitchFamily="34" charset="0"/>
              <a:buChar char="o"/>
            </a:pPr>
            <a:r>
              <a:rPr lang="en-US" sz="3200">
                <a:cs typeface="Calibri"/>
              </a:rPr>
              <a:t>Hobby-Pro is a Mobile friendly Simplified Project Managment tool for Hobbyists Created to simplify the process of Project Management for Hobbyists.</a:t>
            </a:r>
          </a:p>
          <a:p>
            <a:pPr marL="383540" lvl="1">
              <a:buFont typeface="Courier New" panose="020F0502020204030204" pitchFamily="34" charset="0"/>
              <a:buChar char="o"/>
            </a:pPr>
            <a:r>
              <a:rPr lang="en-US" sz="3200">
                <a:cs typeface="Calibri"/>
              </a:rPr>
              <a:t>The Problem we are hoping to solve with the launch of Hobby-Pro is to cut down on Project Management time and to help simplify the process of managing projects through simplified tools and techniques.</a:t>
            </a:r>
          </a:p>
        </p:txBody>
      </p:sp>
    </p:spTree>
    <p:extLst>
      <p:ext uri="{BB962C8B-B14F-4D97-AF65-F5344CB8AC3E}">
        <p14:creationId xmlns:p14="http://schemas.microsoft.com/office/powerpoint/2010/main" val="216310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C5D6-017F-B6B4-B1AE-A31622A924DA}"/>
              </a:ext>
            </a:extLst>
          </p:cNvPr>
          <p:cNvSpPr>
            <a:spLocks noGrp="1"/>
          </p:cNvSpPr>
          <p:nvPr>
            <p:ph type="title"/>
          </p:nvPr>
        </p:nvSpPr>
        <p:spPr/>
        <p:txBody>
          <a:bodyPr/>
          <a:lstStyle/>
          <a:p>
            <a:r>
              <a:rPr lang="en-US">
                <a:cs typeface="Calibri Light"/>
              </a:rPr>
              <a:t>Technologies Used</a:t>
            </a:r>
            <a:endParaRPr lang="en-US"/>
          </a:p>
        </p:txBody>
      </p:sp>
      <p:sp>
        <p:nvSpPr>
          <p:cNvPr id="3" name="Content Placeholder 2">
            <a:extLst>
              <a:ext uri="{FF2B5EF4-FFF2-40B4-BE49-F238E27FC236}">
                <a16:creationId xmlns:a16="http://schemas.microsoft.com/office/drawing/2014/main" id="{08DF9E8E-A931-1ED5-D14D-D1AE1E9BC32F}"/>
              </a:ext>
            </a:extLst>
          </p:cNvPr>
          <p:cNvSpPr>
            <a:spLocks noGrp="1"/>
          </p:cNvSpPr>
          <p:nvPr>
            <p:ph idx="1"/>
          </p:nvPr>
        </p:nvSpPr>
        <p:spPr/>
        <p:txBody>
          <a:bodyPr vert="horz" lIns="0" tIns="45720" rIns="0" bIns="45720" rtlCol="0" anchor="t">
            <a:normAutofit/>
          </a:bodyPr>
          <a:lstStyle/>
          <a:p>
            <a:pPr marL="383540" lvl="1">
              <a:buFont typeface="Courier New,monospace" panose="020F0502020204030204" pitchFamily="34" charset="0"/>
              <a:buChar char="o"/>
            </a:pPr>
            <a:r>
              <a:rPr lang="en-US" sz="2400">
                <a:cs typeface="Calibri"/>
              </a:rPr>
              <a:t>HTML: was standard since we were making a webpage</a:t>
            </a:r>
          </a:p>
          <a:p>
            <a:pPr marL="383540" lvl="1">
              <a:buFont typeface="Courier New,monospace" panose="020F0502020204030204" pitchFamily="34" charset="0"/>
              <a:buChar char="o"/>
            </a:pPr>
            <a:r>
              <a:rPr lang="en-US" sz="2400">
                <a:cs typeface="Calibri"/>
              </a:rPr>
              <a:t>CSS: was also standard but the difficulty gap for other members made managing CSS code a hassle so Bootstrap was selected to help control the scalability of CSS framework</a:t>
            </a:r>
          </a:p>
          <a:p>
            <a:pPr marL="383540" lvl="1">
              <a:buFont typeface="Courier New,monospace" panose="020F0502020204030204" pitchFamily="34" charset="0"/>
              <a:buChar char="o"/>
            </a:pPr>
            <a:r>
              <a:rPr lang="en-US" sz="2400" err="1">
                <a:cs typeface="Calibri"/>
              </a:rPr>
              <a:t>Vue.Js</a:t>
            </a:r>
            <a:r>
              <a:rPr lang="en-US" sz="2400">
                <a:cs typeface="Calibri"/>
              </a:rPr>
              <a:t>: JavaScript framework that combines out HTML and CSS into workable components made creating a seamless website simple</a:t>
            </a:r>
          </a:p>
          <a:p>
            <a:pPr marL="383540" lvl="1">
              <a:buFont typeface="Courier New,monospace" panose="020F0502020204030204" pitchFamily="34" charset="0"/>
              <a:buChar char="o"/>
            </a:pPr>
            <a:r>
              <a:rPr lang="en-US" sz="2400">
                <a:cs typeface="Calibri"/>
              </a:rPr>
              <a:t>Bootstrap: Used to develop our website as responsive and mobile-friendly</a:t>
            </a:r>
          </a:p>
          <a:p>
            <a:endParaRPr lang="en-US">
              <a:cs typeface="Calibri"/>
            </a:endParaRPr>
          </a:p>
        </p:txBody>
      </p:sp>
    </p:spTree>
    <p:extLst>
      <p:ext uri="{BB962C8B-B14F-4D97-AF65-F5344CB8AC3E}">
        <p14:creationId xmlns:p14="http://schemas.microsoft.com/office/powerpoint/2010/main" val="239962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025E-2F79-ACFF-3D97-5EB27C06549F}"/>
              </a:ext>
            </a:extLst>
          </p:cNvPr>
          <p:cNvSpPr>
            <a:spLocks noGrp="1"/>
          </p:cNvSpPr>
          <p:nvPr>
            <p:ph type="title"/>
          </p:nvPr>
        </p:nvSpPr>
        <p:spPr/>
        <p:txBody>
          <a:bodyPr/>
          <a:lstStyle/>
          <a:p>
            <a:r>
              <a:rPr lang="en-US">
                <a:cs typeface="Calibri Light"/>
              </a:rPr>
              <a:t>Technologies Used</a:t>
            </a:r>
            <a:endParaRPr lang="en-US"/>
          </a:p>
        </p:txBody>
      </p:sp>
      <p:sp>
        <p:nvSpPr>
          <p:cNvPr id="3" name="Content Placeholder 2">
            <a:extLst>
              <a:ext uri="{FF2B5EF4-FFF2-40B4-BE49-F238E27FC236}">
                <a16:creationId xmlns:a16="http://schemas.microsoft.com/office/drawing/2014/main" id="{7DA07006-4548-08FD-4595-4B8FACF3DAF3}"/>
              </a:ext>
            </a:extLst>
          </p:cNvPr>
          <p:cNvSpPr>
            <a:spLocks noGrp="1"/>
          </p:cNvSpPr>
          <p:nvPr>
            <p:ph idx="1"/>
          </p:nvPr>
        </p:nvSpPr>
        <p:spPr/>
        <p:txBody>
          <a:bodyPr vert="horz" lIns="0" tIns="45720" rIns="0" bIns="45720" rtlCol="0" anchor="t">
            <a:normAutofit/>
          </a:bodyPr>
          <a:lstStyle/>
          <a:p>
            <a:pPr marL="383540" lvl="1">
              <a:buFont typeface="Courier New" panose="020F0502020204030204" pitchFamily="34" charset="0"/>
              <a:buChar char="o"/>
            </a:pPr>
            <a:r>
              <a:rPr lang="en-US" sz="2400">
                <a:cs typeface="Calibri"/>
              </a:rPr>
              <a:t>Firebase Authenticate: Used for the onboarding of the application. Firebase handled the security aspect.</a:t>
            </a:r>
            <a:endParaRPr lang="en-US" sz="2400">
              <a:ea typeface="Calibri"/>
              <a:cs typeface="Calibri"/>
            </a:endParaRPr>
          </a:p>
          <a:p>
            <a:pPr marL="383540" lvl="1">
              <a:buFont typeface="Courier New" panose="020F0502020204030204" pitchFamily="34" charset="0"/>
              <a:buChar char="o"/>
            </a:pPr>
            <a:r>
              <a:rPr lang="en-US" sz="2400">
                <a:cs typeface="Calibri"/>
              </a:rPr>
              <a:t>Firebase </a:t>
            </a:r>
            <a:r>
              <a:rPr lang="en-US" sz="2400" err="1">
                <a:cs typeface="Calibri"/>
              </a:rPr>
              <a:t>Firestore</a:t>
            </a:r>
            <a:r>
              <a:rPr lang="en-US" sz="2400">
                <a:cs typeface="Calibri"/>
              </a:rPr>
              <a:t>: </a:t>
            </a:r>
            <a:r>
              <a:rPr lang="en-US" sz="2400" err="1">
                <a:cs typeface="Calibri"/>
              </a:rPr>
              <a:t>Firestore</a:t>
            </a:r>
            <a:r>
              <a:rPr lang="en-US" sz="2400">
                <a:cs typeface="Calibri"/>
              </a:rPr>
              <a:t> was chosen for its shallow querying capabilities allowing for a nested data structure in the database</a:t>
            </a:r>
            <a:endParaRPr lang="en-US" sz="2400">
              <a:ea typeface="Calibri"/>
              <a:cs typeface="Calibri"/>
            </a:endParaRPr>
          </a:p>
          <a:p>
            <a:pPr marL="383540" lvl="1">
              <a:buFont typeface="Courier New" panose="020F0502020204030204" pitchFamily="34" charset="0"/>
              <a:buChar char="o"/>
            </a:pPr>
            <a:r>
              <a:rPr lang="en-US" sz="2400">
                <a:cs typeface="Calibri"/>
              </a:rPr>
              <a:t>Firebase Cloud storage: we choose to use firebase's cloud storage to store large files and images in the cloud.</a:t>
            </a:r>
            <a:endParaRPr lang="en-US" sz="2400">
              <a:ea typeface="Calibri"/>
              <a:cs typeface="Calibri"/>
            </a:endParaRPr>
          </a:p>
          <a:p>
            <a:pPr marL="383540" lvl="1">
              <a:buFont typeface="Courier New" panose="020F0502020204030204" pitchFamily="34" charset="0"/>
              <a:buChar char="o"/>
            </a:pPr>
            <a:r>
              <a:rPr lang="en-US" sz="2400" err="1">
                <a:ea typeface="Calibri"/>
                <a:cs typeface="Calibri"/>
              </a:rPr>
              <a:t>Javascript</a:t>
            </a:r>
            <a:r>
              <a:rPr lang="en-US" sz="2400">
                <a:ea typeface="Calibri"/>
                <a:cs typeface="Calibri"/>
              </a:rPr>
              <a:t>: </a:t>
            </a:r>
            <a:r>
              <a:rPr lang="en-US" sz="2400">
                <a:solidFill>
                  <a:srgbClr val="404040"/>
                </a:solidFill>
                <a:ea typeface="+mn-lt"/>
                <a:cs typeface="+mn-lt"/>
              </a:rPr>
              <a:t>Used for client-side scripting for interactivity and dynamic content generation.</a:t>
            </a:r>
            <a:endParaRPr lang="en-US" sz="1200">
              <a:solidFill>
                <a:srgbClr val="ECECEC"/>
              </a:solidFill>
              <a:ea typeface="+mn-lt"/>
              <a:cs typeface="+mn-lt"/>
            </a:endParaRPr>
          </a:p>
          <a:p>
            <a:pPr marL="383540" lvl="1">
              <a:buFont typeface="Courier New" panose="020F0502020204030204" pitchFamily="34" charset="0"/>
              <a:buChar char="o"/>
            </a:pPr>
            <a:r>
              <a:rPr lang="en-US" sz="2400">
                <a:ea typeface="Calibri"/>
                <a:cs typeface="Calibri"/>
              </a:rPr>
              <a:t>Visual Studio Code IDE: we used VS Code as our main IDE for this project since all members were familiar with functionality.</a:t>
            </a:r>
          </a:p>
        </p:txBody>
      </p:sp>
    </p:spTree>
    <p:extLst>
      <p:ext uri="{BB962C8B-B14F-4D97-AF65-F5344CB8AC3E}">
        <p14:creationId xmlns:p14="http://schemas.microsoft.com/office/powerpoint/2010/main" val="88762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EB1-FCED-1F28-A1E8-3EF12A5173EE}"/>
              </a:ext>
            </a:extLst>
          </p:cNvPr>
          <p:cNvSpPr>
            <a:spLocks noGrp="1"/>
          </p:cNvSpPr>
          <p:nvPr>
            <p:ph type="title"/>
          </p:nvPr>
        </p:nvSpPr>
        <p:spPr/>
        <p:txBody>
          <a:bodyPr/>
          <a:lstStyle/>
          <a:p>
            <a:r>
              <a:rPr lang="en-US">
                <a:ea typeface="Calibri Light"/>
                <a:cs typeface="Calibri Light"/>
              </a:rPr>
              <a:t>Design of the System</a:t>
            </a:r>
            <a:endParaRPr lang="en-US"/>
          </a:p>
        </p:txBody>
      </p:sp>
      <p:sp>
        <p:nvSpPr>
          <p:cNvPr id="3" name="Content Placeholder 2">
            <a:extLst>
              <a:ext uri="{FF2B5EF4-FFF2-40B4-BE49-F238E27FC236}">
                <a16:creationId xmlns:a16="http://schemas.microsoft.com/office/drawing/2014/main" id="{8F8B4DD9-B84D-FE37-1163-CFD3F53064BB}"/>
              </a:ext>
            </a:extLst>
          </p:cNvPr>
          <p:cNvSpPr>
            <a:spLocks noGrp="1"/>
          </p:cNvSpPr>
          <p:nvPr>
            <p:ph sz="half" idx="1"/>
          </p:nvPr>
        </p:nvSpPr>
        <p:spPr/>
        <p:txBody>
          <a:bodyPr vert="horz" lIns="0" tIns="45720" rIns="0" bIns="45720" rtlCol="0" anchor="t">
            <a:normAutofit/>
          </a:bodyPr>
          <a:lstStyle/>
          <a:p>
            <a:r>
              <a:rPr lang="en-US">
                <a:ea typeface="Calibri"/>
                <a:cs typeface="Calibri"/>
              </a:rPr>
              <a:t>Components:</a:t>
            </a:r>
          </a:p>
          <a:p>
            <a:pPr marL="383540" lvl="1">
              <a:buFont typeface="Arial" pitchFamily="34" charset="0"/>
              <a:buChar char="•"/>
            </a:pPr>
            <a:r>
              <a:rPr lang="en-US">
                <a:ea typeface="Calibri"/>
                <a:cs typeface="Calibri"/>
              </a:rPr>
              <a:t>Onboarding:</a:t>
            </a:r>
          </a:p>
          <a:p>
            <a:pPr marL="566420" lvl="2">
              <a:buFont typeface="Wingdings" panose="020F0502020204030204" pitchFamily="34" charset="0"/>
              <a:buChar char="§"/>
            </a:pPr>
            <a:r>
              <a:rPr lang="en-US" err="1">
                <a:ea typeface="Calibri"/>
                <a:cs typeface="Calibri"/>
              </a:rPr>
              <a:t>LoginView.vue</a:t>
            </a:r>
            <a:endParaRPr lang="en-US">
              <a:ea typeface="Calibri"/>
              <a:cs typeface="Calibri"/>
            </a:endParaRPr>
          </a:p>
          <a:p>
            <a:pPr marL="566420" lvl="2">
              <a:buFont typeface="Wingdings" panose="020F0502020204030204" pitchFamily="34" charset="0"/>
              <a:buChar char="§"/>
            </a:pPr>
            <a:r>
              <a:rPr lang="en-US" err="1">
                <a:ea typeface="Calibri"/>
                <a:cs typeface="Calibri"/>
              </a:rPr>
              <a:t>RegisterView.vue</a:t>
            </a:r>
            <a:endParaRPr lang="en-US">
              <a:ea typeface="Calibri"/>
              <a:cs typeface="Calibri"/>
            </a:endParaRPr>
          </a:p>
          <a:p>
            <a:pPr marL="566420" lvl="2">
              <a:buFont typeface="Wingdings" panose="020F0502020204030204" pitchFamily="34" charset="0"/>
              <a:buChar char="§"/>
            </a:pPr>
            <a:r>
              <a:rPr lang="en-US" err="1">
                <a:ea typeface="Calibri"/>
                <a:cs typeface="Calibri"/>
              </a:rPr>
              <a:t>ForgotPaswordView.vue</a:t>
            </a:r>
            <a:endParaRPr lang="en-US">
              <a:ea typeface="Calibri"/>
              <a:cs typeface="Calibri"/>
            </a:endParaRPr>
          </a:p>
          <a:p>
            <a:pPr marL="566420" lvl="2">
              <a:buFont typeface="Wingdings" panose="020F0502020204030204" pitchFamily="34" charset="0"/>
              <a:buChar char="§"/>
            </a:pPr>
            <a:r>
              <a:rPr lang="en-US" err="1">
                <a:ea typeface="Calibri"/>
                <a:cs typeface="Calibri"/>
              </a:rPr>
              <a:t>PasswordResetSucess.vue</a:t>
            </a:r>
            <a:endParaRPr lang="en-US">
              <a:ea typeface="Calibri"/>
              <a:cs typeface="Calibri"/>
            </a:endParaRPr>
          </a:p>
          <a:p>
            <a:pPr marL="566420" lvl="2">
              <a:buFont typeface="Wingdings" panose="020F0502020204030204" pitchFamily="34" charset="0"/>
              <a:buChar char="§"/>
            </a:pPr>
            <a:endParaRPr lang="en-US">
              <a:ea typeface="Calibri"/>
              <a:cs typeface="Calibri"/>
            </a:endParaRPr>
          </a:p>
          <a:p>
            <a:pPr marL="383540" lvl="1">
              <a:buFont typeface="Arial" pitchFamily="34" charset="0"/>
              <a:buChar char="•"/>
            </a:pPr>
            <a:r>
              <a:rPr lang="en-US">
                <a:ea typeface="Calibri"/>
                <a:cs typeface="Calibri"/>
              </a:rPr>
              <a:t>Script Files</a:t>
            </a:r>
          </a:p>
          <a:p>
            <a:pPr marL="566420" lvl="2">
              <a:buFont typeface="Wingdings" panose="020F0502020204030204" pitchFamily="34" charset="0"/>
              <a:buChar char="§"/>
            </a:pPr>
            <a:r>
              <a:rPr lang="en-US">
                <a:ea typeface="Calibri"/>
                <a:cs typeface="Calibri"/>
              </a:rPr>
              <a:t>Firebase_config.js</a:t>
            </a:r>
          </a:p>
          <a:p>
            <a:pPr marL="566420" lvl="2">
              <a:buFont typeface="Wingdings" panose="020F0502020204030204" pitchFamily="34" charset="0"/>
              <a:buChar char="§"/>
            </a:pPr>
            <a:r>
              <a:rPr lang="en-US">
                <a:ea typeface="Calibri"/>
                <a:cs typeface="Calibri"/>
              </a:rPr>
              <a:t>Routing:</a:t>
            </a:r>
          </a:p>
          <a:p>
            <a:pPr marL="749300" lvl="3">
              <a:buFont typeface="Calibri" panose="020F0502020204030204" pitchFamily="34" charset="0"/>
              <a:buChar char=" "/>
            </a:pPr>
            <a:r>
              <a:rPr lang="en-US">
                <a:ea typeface="Calibri"/>
                <a:cs typeface="Calibri"/>
              </a:rPr>
              <a:t>Index.js</a:t>
            </a:r>
          </a:p>
          <a:p>
            <a:pPr marL="566420" lvl="2">
              <a:buFont typeface="Wingdings" panose="020F0502020204030204" pitchFamily="34" charset="0"/>
              <a:buChar char="§"/>
            </a:pPr>
            <a:r>
              <a:rPr lang="en-US">
                <a:ea typeface="Calibri"/>
                <a:cs typeface="Calibri"/>
              </a:rPr>
              <a:t>Store:</a:t>
            </a:r>
          </a:p>
          <a:p>
            <a:pPr marL="749300" lvl="3">
              <a:buFont typeface="Calibri" panose="020F0502020204030204" pitchFamily="34" charset="0"/>
              <a:buChar char=" "/>
            </a:pPr>
            <a:r>
              <a:rPr lang="en-US">
                <a:ea typeface="Calibri"/>
                <a:cs typeface="Calibri"/>
              </a:rPr>
              <a:t>Index.js</a:t>
            </a:r>
          </a:p>
        </p:txBody>
      </p:sp>
      <p:sp>
        <p:nvSpPr>
          <p:cNvPr id="4" name="Text Placeholder 3">
            <a:extLst>
              <a:ext uri="{FF2B5EF4-FFF2-40B4-BE49-F238E27FC236}">
                <a16:creationId xmlns:a16="http://schemas.microsoft.com/office/drawing/2014/main" id="{A135DC27-0B05-BECE-6A48-106410C4293B}"/>
              </a:ext>
            </a:extLst>
          </p:cNvPr>
          <p:cNvSpPr>
            <a:spLocks noGrp="1"/>
          </p:cNvSpPr>
          <p:nvPr>
            <p:ph sz="half" idx="2"/>
          </p:nvPr>
        </p:nvSpPr>
        <p:spPr/>
        <p:txBody>
          <a:bodyPr vert="horz" lIns="0" tIns="45720" rIns="0" bIns="45720" rtlCol="0" anchor="t">
            <a:normAutofit/>
          </a:bodyPr>
          <a:lstStyle/>
          <a:p>
            <a:pPr marL="383540" lvl="1">
              <a:buFont typeface="Courier New,monospace" panose="020F0502020204030204" pitchFamily="34" charset="0"/>
              <a:buChar char="o"/>
            </a:pPr>
            <a:r>
              <a:rPr lang="en-US">
                <a:ea typeface="Calibri"/>
                <a:cs typeface="Calibri"/>
              </a:rPr>
              <a:t>Dashboard:</a:t>
            </a:r>
          </a:p>
          <a:p>
            <a:pPr marL="566420" lvl="2">
              <a:buFont typeface="Wingdings,Sans-Serif" panose="020F0502020204030204" pitchFamily="34" charset="0"/>
              <a:buChar char="§"/>
            </a:pPr>
            <a:r>
              <a:rPr lang="en-US" err="1">
                <a:ea typeface="Calibri"/>
                <a:cs typeface="Calibri"/>
              </a:rPr>
              <a:t>DashboardView.Vue</a:t>
            </a:r>
            <a:endParaRPr lang="en-US">
              <a:ea typeface="Calibri"/>
              <a:cs typeface="Calibri"/>
            </a:endParaRPr>
          </a:p>
          <a:p>
            <a:pPr marL="749300" lvl="3">
              <a:buFont typeface="Calibri,Sans-Serif" panose="020F0502020204030204" pitchFamily="34" charset="0"/>
            </a:pPr>
            <a:r>
              <a:rPr lang="en-US" err="1">
                <a:ea typeface="Calibri"/>
                <a:cs typeface="Calibri"/>
              </a:rPr>
              <a:t>MainDashboard.Vue</a:t>
            </a:r>
            <a:endParaRPr lang="en-US">
              <a:ea typeface="Calibri"/>
              <a:cs typeface="Calibri"/>
            </a:endParaRPr>
          </a:p>
          <a:p>
            <a:pPr marL="749300" lvl="3">
              <a:buFont typeface="Calibri,Sans-Serif" panose="020F0502020204030204" pitchFamily="34" charset="0"/>
            </a:pPr>
            <a:r>
              <a:rPr lang="en-US" err="1">
                <a:ea typeface="Calibri"/>
                <a:cs typeface="Calibri"/>
              </a:rPr>
              <a:t>Profile.vue</a:t>
            </a:r>
          </a:p>
          <a:p>
            <a:pPr marL="749300" lvl="3">
              <a:buFont typeface="Calibri,Sans-Serif" panose="020F0502020204030204" pitchFamily="34" charset="0"/>
            </a:pPr>
            <a:r>
              <a:rPr lang="en-US" err="1">
                <a:ea typeface="Calibri"/>
                <a:cs typeface="Calibri"/>
              </a:rPr>
              <a:t>CompletedProjects.vue</a:t>
            </a:r>
            <a:endParaRPr lang="en-US">
              <a:ea typeface="Calibri"/>
              <a:cs typeface="Calibri"/>
            </a:endParaRPr>
          </a:p>
          <a:p>
            <a:pPr marL="749300" lvl="3">
              <a:buFont typeface="Calibri,Sans-Serif" panose="020F0502020204030204" pitchFamily="34" charset="0"/>
            </a:pPr>
            <a:r>
              <a:rPr lang="en-US" err="1">
                <a:ea typeface="Calibri"/>
                <a:cs typeface="Calibri"/>
              </a:rPr>
              <a:t>CreateProject.vue</a:t>
            </a:r>
            <a:endParaRPr lang="en-US">
              <a:ea typeface="Calibri"/>
              <a:cs typeface="Calibri"/>
            </a:endParaRPr>
          </a:p>
          <a:p>
            <a:pPr marL="749300" lvl="3">
              <a:buFont typeface="Calibri,Sans-Serif" panose="020F0502020204030204" pitchFamily="34" charset="0"/>
            </a:pPr>
            <a:r>
              <a:rPr lang="en-US" err="1">
                <a:ea typeface="Calibri"/>
                <a:cs typeface="Calibri"/>
              </a:rPr>
              <a:t>Library.vue</a:t>
            </a:r>
            <a:endParaRPr lang="en-US">
              <a:ea typeface="Calibri"/>
              <a:cs typeface="Calibri"/>
            </a:endParaRPr>
          </a:p>
          <a:p>
            <a:pPr marL="566420" lvl="2">
              <a:buFont typeface="Wingdings,Sans-Serif" panose="020F0502020204030204" pitchFamily="34" charset="0"/>
              <a:buChar char="§"/>
            </a:pPr>
            <a:r>
              <a:rPr lang="en-US" err="1">
                <a:ea typeface="Calibri"/>
                <a:cs typeface="Calibri"/>
              </a:rPr>
              <a:t>ProjectDashboardView.Vue</a:t>
            </a:r>
            <a:endParaRPr lang="en-US">
              <a:ea typeface="Calibri"/>
              <a:cs typeface="Calibri"/>
            </a:endParaRPr>
          </a:p>
          <a:p>
            <a:pPr marL="749300" lvl="3">
              <a:buFont typeface="Calibri,Sans-Serif" panose="020F0502020204030204" pitchFamily="34" charset="0"/>
              <a:buChar char="◦"/>
            </a:pPr>
            <a:r>
              <a:rPr lang="en-US" err="1">
                <a:ea typeface="Calibri"/>
                <a:cs typeface="Calibri"/>
              </a:rPr>
              <a:t>Overview.Vue</a:t>
            </a:r>
            <a:endParaRPr lang="en-US">
              <a:ea typeface="Calibri"/>
              <a:cs typeface="Calibri"/>
            </a:endParaRPr>
          </a:p>
          <a:p>
            <a:pPr marL="749300" lvl="3">
              <a:buFont typeface="Calibri,Sans-Serif" panose="020F0502020204030204" pitchFamily="34" charset="0"/>
              <a:buChar char="◦"/>
            </a:pPr>
            <a:r>
              <a:rPr lang="en-US" err="1">
                <a:ea typeface="Calibri"/>
                <a:cs typeface="Calibri"/>
              </a:rPr>
              <a:t>EditOverview.vue</a:t>
            </a:r>
            <a:endParaRPr lang="en-US">
              <a:ea typeface="Calibri"/>
              <a:cs typeface="Calibri"/>
            </a:endParaRPr>
          </a:p>
          <a:p>
            <a:pPr marL="749300" lvl="3">
              <a:buFont typeface="Calibri,Sans-Serif" panose="020F0502020204030204" pitchFamily="34" charset="0"/>
              <a:buChar char="◦"/>
            </a:pPr>
            <a:r>
              <a:rPr lang="en-US" err="1">
                <a:ea typeface="Calibri"/>
                <a:cs typeface="Calibri"/>
              </a:rPr>
              <a:t>StageDetails.vue</a:t>
            </a:r>
          </a:p>
          <a:p>
            <a:pPr marL="383540" lvl="1">
              <a:buFont typeface="Courier New,monospace" panose="020F0502020204030204" pitchFamily="34" charset="0"/>
              <a:buChar char="o"/>
            </a:pPr>
            <a:r>
              <a:rPr lang="en-US" err="1">
                <a:ea typeface="Calibri"/>
                <a:cs typeface="Calibri"/>
              </a:rPr>
              <a:t>NavigationBar.vue</a:t>
            </a:r>
            <a:endParaRPr lang="en-US">
              <a:ea typeface="Calibri"/>
              <a:cs typeface="Calibri"/>
            </a:endParaRPr>
          </a:p>
          <a:p>
            <a:pPr marL="383540" lvl="1">
              <a:buFont typeface="Courier New,monospace" panose="020F0502020204030204" pitchFamily="34" charset="0"/>
              <a:buChar char="o"/>
            </a:pPr>
            <a:r>
              <a:rPr lang="en-US" err="1">
                <a:ea typeface="Calibri"/>
                <a:cs typeface="Calibri"/>
              </a:rPr>
              <a:t>ProjectNavigationBar.vue</a:t>
            </a:r>
            <a:endParaRPr lang="en-US">
              <a:ea typeface="Calibri"/>
              <a:cs typeface="Calibri"/>
            </a:endParaRPr>
          </a:p>
        </p:txBody>
      </p:sp>
    </p:spTree>
    <p:extLst>
      <p:ext uri="{BB962C8B-B14F-4D97-AF65-F5344CB8AC3E}">
        <p14:creationId xmlns:p14="http://schemas.microsoft.com/office/powerpoint/2010/main" val="352947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6187-E71C-402F-385C-CDF700A362AA}"/>
              </a:ext>
            </a:extLst>
          </p:cNvPr>
          <p:cNvSpPr>
            <a:spLocks noGrp="1"/>
          </p:cNvSpPr>
          <p:nvPr>
            <p:ph type="title"/>
          </p:nvPr>
        </p:nvSpPr>
        <p:spPr/>
        <p:txBody>
          <a:bodyPr/>
          <a:lstStyle/>
          <a:p>
            <a:r>
              <a:rPr lang="en-US">
                <a:ea typeface="Calibri Light"/>
                <a:cs typeface="Calibri Light"/>
              </a:rPr>
              <a:t>Design of the System</a:t>
            </a:r>
            <a:endParaRPr lang="en-US"/>
          </a:p>
        </p:txBody>
      </p:sp>
      <p:sp>
        <p:nvSpPr>
          <p:cNvPr id="3" name="Content Placeholder 2">
            <a:extLst>
              <a:ext uri="{FF2B5EF4-FFF2-40B4-BE49-F238E27FC236}">
                <a16:creationId xmlns:a16="http://schemas.microsoft.com/office/drawing/2014/main" id="{5BEA69F0-52E2-5B8D-7024-383CF503EAE5}"/>
              </a:ext>
            </a:extLst>
          </p:cNvPr>
          <p:cNvSpPr>
            <a:spLocks noGrp="1"/>
          </p:cNvSpPr>
          <p:nvPr>
            <p:ph sz="half" idx="1"/>
          </p:nvPr>
        </p:nvSpPr>
        <p:spPr/>
        <p:txBody>
          <a:bodyPr vert="horz" lIns="0" tIns="45720" rIns="0" bIns="45720" rtlCol="0" anchor="t">
            <a:normAutofit/>
          </a:bodyPr>
          <a:lstStyle/>
          <a:p>
            <a:r>
              <a:rPr lang="en-US">
                <a:ea typeface="Calibri"/>
                <a:cs typeface="Calibri"/>
              </a:rPr>
              <a:t>Main Dashboard:</a:t>
            </a:r>
          </a:p>
          <a:p>
            <a:pPr marL="383540" lvl="1">
              <a:buFont typeface="Courier New" panose="020F0502020204030204" pitchFamily="34" charset="0"/>
              <a:buChar char="o"/>
            </a:pPr>
            <a:r>
              <a:rPr lang="en-US">
                <a:ea typeface="Calibri"/>
                <a:cs typeface="Calibri"/>
              </a:rPr>
              <a:t>This houses the Project cards that show off your project to the screen so the user can see all ongoing projects.</a:t>
            </a:r>
          </a:p>
          <a:p>
            <a:pPr marL="383540" lvl="1">
              <a:buFont typeface="Courier New" panose="020F0502020204030204" pitchFamily="34" charset="0"/>
              <a:buChar char="o"/>
            </a:pPr>
            <a:r>
              <a:rPr lang="en-US">
                <a:ea typeface="Calibri"/>
                <a:cs typeface="Calibri"/>
              </a:rPr>
              <a:t>The cards are shown through a v-for which is a for-each loop method in which it cycles through your projects and displays them to the screen</a:t>
            </a:r>
          </a:p>
          <a:p>
            <a:pPr marL="383540" lvl="1">
              <a:buFont typeface="Courier New" panose="020F0502020204030204" pitchFamily="34" charset="0"/>
              <a:buChar char="o"/>
            </a:pPr>
            <a:r>
              <a:rPr lang="en-US">
                <a:ea typeface="Calibri"/>
                <a:cs typeface="Calibri"/>
              </a:rPr>
              <a:t>There are methods that fetch projects methods that calculate the days Left and methods for sorting the projects on the screen.</a:t>
            </a:r>
          </a:p>
        </p:txBody>
      </p:sp>
      <p:sp>
        <p:nvSpPr>
          <p:cNvPr id="4" name="Content Placeholder 3">
            <a:extLst>
              <a:ext uri="{FF2B5EF4-FFF2-40B4-BE49-F238E27FC236}">
                <a16:creationId xmlns:a16="http://schemas.microsoft.com/office/drawing/2014/main" id="{CACEACDB-E46A-EECA-6651-D023C433C27C}"/>
              </a:ext>
            </a:extLst>
          </p:cNvPr>
          <p:cNvSpPr>
            <a:spLocks noGrp="1"/>
          </p:cNvSpPr>
          <p:nvPr>
            <p:ph sz="half" idx="2"/>
          </p:nvPr>
        </p:nvSpPr>
        <p:spPr/>
        <p:txBody>
          <a:bodyPr vert="horz" lIns="0" tIns="45720" rIns="0" bIns="45720" rtlCol="0" anchor="t">
            <a:normAutofit/>
          </a:bodyPr>
          <a:lstStyle/>
          <a:p>
            <a:r>
              <a:rPr lang="en-US">
                <a:ea typeface="Calibri"/>
                <a:cs typeface="Calibri"/>
              </a:rPr>
              <a:t>Navigation Bar:</a:t>
            </a:r>
          </a:p>
          <a:p>
            <a:pPr marL="383540" lvl="1">
              <a:buFont typeface="Courier New" panose="020F0502020204030204" pitchFamily="34" charset="0"/>
              <a:buChar char="o"/>
            </a:pPr>
            <a:r>
              <a:rPr lang="en-US">
                <a:ea typeface="Calibri"/>
                <a:cs typeface="Calibri"/>
              </a:rPr>
              <a:t>We have two of these one for dashboard navigation, and one for project navigation.</a:t>
            </a:r>
          </a:p>
          <a:p>
            <a:pPr marL="383540" lvl="1">
              <a:buFont typeface="Courier New" panose="020F0502020204030204" pitchFamily="34" charset="0"/>
              <a:buChar char="o"/>
            </a:pPr>
            <a:r>
              <a:rPr lang="en-US">
                <a:ea typeface="Calibri"/>
                <a:cs typeface="Calibri"/>
              </a:rPr>
              <a:t>This component oversees displaying all nav links to the screen for the user to see so they can get to each page. </a:t>
            </a:r>
          </a:p>
          <a:p>
            <a:pPr marL="383540" lvl="1">
              <a:buFont typeface="Courier New" panose="020F0502020204030204" pitchFamily="34" charset="0"/>
              <a:buChar char="o"/>
            </a:pPr>
            <a:r>
              <a:rPr lang="en-US">
                <a:ea typeface="Calibri"/>
                <a:cs typeface="Calibri"/>
              </a:rPr>
              <a:t>The project variant has nav elements that are loaded in which is dependent on the number of stages the user has on their selected project.</a:t>
            </a:r>
          </a:p>
        </p:txBody>
      </p:sp>
    </p:spTree>
    <p:extLst>
      <p:ext uri="{BB962C8B-B14F-4D97-AF65-F5344CB8AC3E}">
        <p14:creationId xmlns:p14="http://schemas.microsoft.com/office/powerpoint/2010/main" val="299237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95C0-83BE-5D34-41BB-B5BCC693DBDE}"/>
              </a:ext>
            </a:extLst>
          </p:cNvPr>
          <p:cNvSpPr>
            <a:spLocks noGrp="1"/>
          </p:cNvSpPr>
          <p:nvPr>
            <p:ph type="title"/>
          </p:nvPr>
        </p:nvSpPr>
        <p:spPr/>
        <p:txBody>
          <a:bodyPr/>
          <a:lstStyle/>
          <a:p>
            <a:r>
              <a:rPr lang="en-US">
                <a:ea typeface="Calibri Light"/>
                <a:cs typeface="Calibri Light"/>
              </a:rPr>
              <a:t>Design of the System</a:t>
            </a:r>
            <a:endParaRPr lang="en-US"/>
          </a:p>
        </p:txBody>
      </p:sp>
      <p:sp>
        <p:nvSpPr>
          <p:cNvPr id="3" name="Content Placeholder 2">
            <a:extLst>
              <a:ext uri="{FF2B5EF4-FFF2-40B4-BE49-F238E27FC236}">
                <a16:creationId xmlns:a16="http://schemas.microsoft.com/office/drawing/2014/main" id="{053C8982-F0E7-C549-564D-E1EEC4A327B5}"/>
              </a:ext>
            </a:extLst>
          </p:cNvPr>
          <p:cNvSpPr>
            <a:spLocks noGrp="1"/>
          </p:cNvSpPr>
          <p:nvPr>
            <p:ph idx="1"/>
          </p:nvPr>
        </p:nvSpPr>
        <p:spPr/>
        <p:txBody>
          <a:bodyPr vert="horz" lIns="0" tIns="45720" rIns="0" bIns="45720" rtlCol="0" anchor="t">
            <a:normAutofit/>
          </a:bodyPr>
          <a:lstStyle/>
          <a:p>
            <a:r>
              <a:rPr lang="en-US">
                <a:ea typeface="Calibri"/>
                <a:cs typeface="Calibri"/>
              </a:rPr>
              <a:t>Profile:</a:t>
            </a:r>
          </a:p>
          <a:p>
            <a:pPr marL="383540" lvl="1">
              <a:buFont typeface="Courier New" panose="020F0502020204030204" pitchFamily="34" charset="0"/>
              <a:buChar char="o"/>
            </a:pPr>
            <a:r>
              <a:rPr lang="en-US">
                <a:ea typeface="Calibri"/>
                <a:cs typeface="Calibri"/>
              </a:rPr>
              <a:t>This component displays the current user's info including their first and last name and their email.</a:t>
            </a:r>
          </a:p>
          <a:p>
            <a:pPr marL="383540" lvl="1">
              <a:buFont typeface="Courier New" panose="020F0502020204030204" pitchFamily="34" charset="0"/>
              <a:buChar char="o"/>
            </a:pPr>
            <a:r>
              <a:rPr lang="en-US">
                <a:ea typeface="Calibri"/>
                <a:cs typeface="Calibri"/>
              </a:rPr>
              <a:t>We also have methods for calculating project numbers including but not limited to:</a:t>
            </a:r>
          </a:p>
          <a:p>
            <a:pPr marL="566420" lvl="2">
              <a:buFont typeface="Wingdings" panose="020F0502020204030204" pitchFamily="34" charset="0"/>
              <a:buChar char="§"/>
            </a:pPr>
            <a:r>
              <a:rPr lang="en-US">
                <a:ea typeface="Calibri"/>
                <a:cs typeface="Calibri"/>
              </a:rPr>
              <a:t>Total ongoing projects</a:t>
            </a:r>
          </a:p>
          <a:p>
            <a:pPr marL="566420" lvl="2">
              <a:buFont typeface="Wingdings" panose="020F0502020204030204" pitchFamily="34" charset="0"/>
              <a:buChar char="§"/>
            </a:pPr>
            <a:r>
              <a:rPr lang="en-US">
                <a:ea typeface="Calibri"/>
                <a:cs typeface="Calibri"/>
              </a:rPr>
              <a:t>Total completed projects</a:t>
            </a:r>
          </a:p>
          <a:p>
            <a:pPr marL="566420" lvl="2">
              <a:buFont typeface="Wingdings" panose="020F0502020204030204" pitchFamily="34" charset="0"/>
              <a:buChar char="§"/>
            </a:pPr>
            <a:r>
              <a:rPr lang="en-US">
                <a:ea typeface="Calibri"/>
                <a:cs typeface="Calibri"/>
              </a:rPr>
              <a:t>Total projects</a:t>
            </a:r>
          </a:p>
          <a:p>
            <a:pPr marL="383540" lvl="1">
              <a:buFont typeface="Courier New" panose="020F0502020204030204" pitchFamily="34" charset="0"/>
              <a:buChar char="o"/>
            </a:pPr>
            <a:r>
              <a:rPr lang="en-US">
                <a:ea typeface="Calibri"/>
                <a:cs typeface="Calibri"/>
              </a:rPr>
              <a:t>Finally, the user can change their profile picture and if done will display their profile image on not only that page but in the navigation on the top right of the navigation Bar component.</a:t>
            </a:r>
          </a:p>
        </p:txBody>
      </p:sp>
    </p:spTree>
    <p:extLst>
      <p:ext uri="{BB962C8B-B14F-4D97-AF65-F5344CB8AC3E}">
        <p14:creationId xmlns:p14="http://schemas.microsoft.com/office/powerpoint/2010/main" val="142834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C915-478B-36EE-9EA6-B877A3F8D5FB}"/>
              </a:ext>
            </a:extLst>
          </p:cNvPr>
          <p:cNvSpPr>
            <a:spLocks noGrp="1"/>
          </p:cNvSpPr>
          <p:nvPr>
            <p:ph type="title"/>
          </p:nvPr>
        </p:nvSpPr>
        <p:spPr/>
        <p:txBody>
          <a:bodyPr/>
          <a:lstStyle/>
          <a:p>
            <a:r>
              <a:rPr lang="en-US">
                <a:ea typeface="Calibri Light"/>
                <a:cs typeface="Calibri Light"/>
              </a:rPr>
              <a:t>Design of the system</a:t>
            </a:r>
          </a:p>
        </p:txBody>
      </p:sp>
      <p:sp>
        <p:nvSpPr>
          <p:cNvPr id="8" name="Content Placeholder 7">
            <a:extLst>
              <a:ext uri="{FF2B5EF4-FFF2-40B4-BE49-F238E27FC236}">
                <a16:creationId xmlns:a16="http://schemas.microsoft.com/office/drawing/2014/main" id="{93DB7396-A049-D11D-80D1-56C2D453D9EB}"/>
              </a:ext>
            </a:extLst>
          </p:cNvPr>
          <p:cNvSpPr>
            <a:spLocks noGrp="1"/>
          </p:cNvSpPr>
          <p:nvPr>
            <p:ph idx="1"/>
          </p:nvPr>
        </p:nvSpPr>
        <p:spPr/>
        <p:txBody>
          <a:bodyPr vert="horz" lIns="0" tIns="45720" rIns="0" bIns="45720" rtlCol="0" anchor="t">
            <a:normAutofit/>
          </a:bodyPr>
          <a:lstStyle/>
          <a:p>
            <a:r>
              <a:rPr lang="en-US" sz="2400">
                <a:solidFill>
                  <a:schemeClr val="tx1"/>
                </a:solidFill>
                <a:ea typeface="Calibri"/>
                <a:cs typeface="Calibri"/>
              </a:rPr>
              <a:t>Routing: this part of the system is thanks to Vue's built in routing system it allowed us to specify components in our system which allowed for quick swapping of components present of the page.</a:t>
            </a:r>
          </a:p>
          <a:p>
            <a:r>
              <a:rPr lang="en-US" sz="2400">
                <a:solidFill>
                  <a:schemeClr val="tx1"/>
                </a:solidFill>
                <a:ea typeface="Calibri"/>
                <a:cs typeface="Calibri"/>
              </a:rPr>
              <a:t>With the routing it made page traversal a whole lot easier to manage. And it cut down our navigation to one components just for Navigation only</a:t>
            </a:r>
          </a:p>
          <a:p>
            <a:r>
              <a:rPr lang="en-US" sz="2400">
                <a:solidFill>
                  <a:schemeClr val="tx1"/>
                </a:solidFill>
                <a:ea typeface="Calibri"/>
                <a:cs typeface="Calibri"/>
              </a:rPr>
              <a:t>This .</a:t>
            </a:r>
            <a:r>
              <a:rPr lang="en-US" sz="2400" err="1">
                <a:solidFill>
                  <a:schemeClr val="tx1"/>
                </a:solidFill>
                <a:ea typeface="Calibri"/>
                <a:cs typeface="Calibri"/>
              </a:rPr>
              <a:t>js</a:t>
            </a:r>
            <a:r>
              <a:rPr lang="en-US" sz="2400">
                <a:solidFill>
                  <a:schemeClr val="tx1"/>
                </a:solidFill>
                <a:ea typeface="Calibri"/>
                <a:cs typeface="Calibri"/>
              </a:rPr>
              <a:t> file contains all the imported components that you might route to and links them by routes. You can even assign some routs child routes which acts as its own separate page if you want.</a:t>
            </a:r>
          </a:p>
        </p:txBody>
      </p:sp>
    </p:spTree>
    <p:extLst>
      <p:ext uri="{BB962C8B-B14F-4D97-AF65-F5344CB8AC3E}">
        <p14:creationId xmlns:p14="http://schemas.microsoft.com/office/powerpoint/2010/main" val="4394696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Project Final Update</vt:lpstr>
      <vt:lpstr>Overview</vt:lpstr>
      <vt:lpstr>Introduction</vt:lpstr>
      <vt:lpstr>Technologies Used</vt:lpstr>
      <vt:lpstr>Technologies Used</vt:lpstr>
      <vt:lpstr>Design of the System</vt:lpstr>
      <vt:lpstr>Design of the System</vt:lpstr>
      <vt:lpstr>Design of the System</vt:lpstr>
      <vt:lpstr>Design of the system</vt:lpstr>
      <vt:lpstr>PowerPoint Presentation</vt:lpstr>
      <vt:lpstr>PowerPoint Presentation</vt:lpstr>
      <vt:lpstr>PowerPoint Presentation</vt:lpstr>
      <vt:lpstr>Set Up Project for Deployment</vt:lpstr>
      <vt:lpstr>Set Up Project for Deployment (cont.)</vt:lpstr>
      <vt:lpstr>Deploy</vt:lpstr>
      <vt:lpstr>Known Bugs to Squash</vt:lpstr>
      <vt:lpstr>Known Bugs to Squash</vt:lpstr>
      <vt:lpstr>Live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2024-02-22T18:54:46Z</dcterms:created>
  <dcterms:modified xsi:type="dcterms:W3CDTF">2024-04-26T15:25:07Z</dcterms:modified>
</cp:coreProperties>
</file>