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323" r:id="rId3"/>
    <p:sldId id="329" r:id="rId4"/>
    <p:sldId id="330" r:id="rId5"/>
    <p:sldId id="331" r:id="rId6"/>
    <p:sldId id="332" r:id="rId7"/>
    <p:sldId id="333" r:id="rId8"/>
    <p:sldId id="334" r:id="rId9"/>
    <p:sldId id="335" r:id="rId10"/>
    <p:sldId id="336" r:id="rId11"/>
    <p:sldId id="260" r:id="rId12"/>
    <p:sldId id="324" r:id="rId13"/>
    <p:sldId id="316" r:id="rId14"/>
    <p:sldId id="325" r:id="rId15"/>
    <p:sldId id="326" r:id="rId16"/>
    <p:sldId id="328" r:id="rId17"/>
    <p:sldId id="337" r:id="rId18"/>
    <p:sldId id="339" r:id="rId19"/>
    <p:sldId id="338" r:id="rId20"/>
    <p:sldId id="340" r:id="rId21"/>
    <p:sldId id="361" r:id="rId22"/>
    <p:sldId id="362" r:id="rId23"/>
    <p:sldId id="363" r:id="rId24"/>
    <p:sldId id="364" r:id="rId25"/>
    <p:sldId id="341" r:id="rId26"/>
    <p:sldId id="342" r:id="rId27"/>
    <p:sldId id="350" r:id="rId28"/>
    <p:sldId id="352" r:id="rId29"/>
    <p:sldId id="353" r:id="rId30"/>
    <p:sldId id="354" r:id="rId31"/>
    <p:sldId id="355" r:id="rId32"/>
    <p:sldId id="356" r:id="rId33"/>
    <p:sldId id="357" r:id="rId34"/>
    <p:sldId id="358" r:id="rId35"/>
    <p:sldId id="359" r:id="rId36"/>
    <p:sldId id="360" r:id="rId37"/>
    <p:sldId id="273"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0C6E"/>
    <a:srgbClr val="C693BF"/>
    <a:srgbClr val="965988"/>
    <a:srgbClr val="FFFFFF"/>
    <a:srgbClr val="701E5E"/>
    <a:srgbClr val="A977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10" autoAdjust="0"/>
    <p:restoredTop sz="69133" autoAdjust="0"/>
  </p:normalViewPr>
  <p:slideViewPr>
    <p:cSldViewPr snapToGrid="0">
      <p:cViewPr varScale="1">
        <p:scale>
          <a:sx n="84" d="100"/>
          <a:sy n="84" d="100"/>
        </p:scale>
        <p:origin x="600" y="8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9.wmf"/><Relationship Id="rId1" Type="http://schemas.openxmlformats.org/officeDocument/2006/relationships/image" Target="../media/image67.wmf"/><Relationship Id="rId4" Type="http://schemas.openxmlformats.org/officeDocument/2006/relationships/image" Target="../media/image6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9.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12.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11.wmf"/><Relationship Id="rId5" Type="http://schemas.openxmlformats.org/officeDocument/2006/relationships/image" Target="../media/image9.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31.wmf"/><Relationship Id="rId7" Type="http://schemas.openxmlformats.org/officeDocument/2006/relationships/image" Target="../media/image28.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25.wmf"/><Relationship Id="rId11" Type="http://schemas.openxmlformats.org/officeDocument/2006/relationships/image" Target="../media/image35.wmf"/><Relationship Id="rId5" Type="http://schemas.openxmlformats.org/officeDocument/2006/relationships/image" Target="../media/image24.wmf"/><Relationship Id="rId10" Type="http://schemas.openxmlformats.org/officeDocument/2006/relationships/image" Target="../media/image34.wmf"/><Relationship Id="rId4" Type="http://schemas.openxmlformats.org/officeDocument/2006/relationships/image" Target="../media/image32.wmf"/><Relationship Id="rId9"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7.wmf"/><Relationship Id="rId7" Type="http://schemas.openxmlformats.org/officeDocument/2006/relationships/image" Target="../media/image39.emf"/><Relationship Id="rId2" Type="http://schemas.openxmlformats.org/officeDocument/2006/relationships/image" Target="../media/image9.wmf"/><Relationship Id="rId1" Type="http://schemas.openxmlformats.org/officeDocument/2006/relationships/image" Target="../media/image36.wmf"/><Relationship Id="rId6" Type="http://schemas.openxmlformats.org/officeDocument/2006/relationships/image" Target="../media/image38.emf"/><Relationship Id="rId5" Type="http://schemas.openxmlformats.org/officeDocument/2006/relationships/image" Target="../media/image34.wmf"/><Relationship Id="rId10" Type="http://schemas.openxmlformats.org/officeDocument/2006/relationships/image" Target="../media/image42.wmf"/><Relationship Id="rId4" Type="http://schemas.openxmlformats.org/officeDocument/2006/relationships/image" Target="../media/image33.wmf"/><Relationship Id="rId9"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8.wmf"/><Relationship Id="rId2" Type="http://schemas.openxmlformats.org/officeDocument/2006/relationships/image" Target="../media/image9.wmf"/><Relationship Id="rId1" Type="http://schemas.openxmlformats.org/officeDocument/2006/relationships/image" Target="../media/image43.wmf"/><Relationship Id="rId6" Type="http://schemas.openxmlformats.org/officeDocument/2006/relationships/image" Target="../media/image47.wmf"/><Relationship Id="rId11" Type="http://schemas.openxmlformats.org/officeDocument/2006/relationships/image" Target="../media/image52.wmf"/><Relationship Id="rId5" Type="http://schemas.openxmlformats.org/officeDocument/2006/relationships/image" Target="../media/image46.wmf"/><Relationship Id="rId10" Type="http://schemas.openxmlformats.org/officeDocument/2006/relationships/image" Target="../media/image51.wmf"/><Relationship Id="rId4" Type="http://schemas.openxmlformats.org/officeDocument/2006/relationships/image" Target="../media/image45.wmf"/><Relationship Id="rId9"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AC0F4-D7D9-4291-B179-6573690F8BC0}" type="datetimeFigureOut">
              <a:rPr lang="zh-CN" altLang="en-US" smtClean="0"/>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6E5E1-3E2B-4C94-B27C-5DD031AB55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将这一团参数定义为系数 阿尔法</a:t>
            </a:r>
            <a:r>
              <a:rPr lang="en-US" altLang="zh-CN" dirty="0"/>
              <a:t>t</a:t>
            </a:r>
            <a:r>
              <a:rPr lang="zh-CN" altLang="en-US" dirty="0"/>
              <a:t>，</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第二行：先将中括号里的两项分开。</a:t>
            </a:r>
            <a:endParaRPr lang="en-US" altLang="zh-CN" dirty="0"/>
          </a:p>
          <a:p>
            <a:r>
              <a:rPr lang="zh-CN" altLang="en-US" dirty="0"/>
              <a:t>第三行：然后为了将</a:t>
            </a:r>
            <a:r>
              <a:rPr lang="en-US" altLang="zh-CN" dirty="0" err="1"/>
              <a:t>ρt</a:t>
            </a:r>
            <a:r>
              <a:rPr lang="zh-CN" altLang="en-US" dirty="0"/>
              <a:t>的下标统一，在右边令</a:t>
            </a:r>
            <a:r>
              <a:rPr lang="en-US" altLang="zh-CN" dirty="0"/>
              <a:t>t=t-1</a:t>
            </a:r>
            <a:r>
              <a:rPr lang="zh-CN" altLang="en-US" dirty="0"/>
              <a:t>，此时</a:t>
            </a:r>
            <a:r>
              <a:rPr lang="en-US" altLang="zh-CN" dirty="0"/>
              <a:t>Σ</a:t>
            </a:r>
            <a:r>
              <a:rPr lang="zh-CN" altLang="en-US" dirty="0"/>
              <a:t>下标</a:t>
            </a:r>
            <a:r>
              <a:rPr lang="en-US" altLang="zh-CN" dirty="0"/>
              <a:t>t</a:t>
            </a:r>
            <a:r>
              <a:rPr lang="zh-CN" altLang="en-US" dirty="0"/>
              <a:t>大于等于负一，将</a:t>
            </a:r>
            <a:r>
              <a:rPr lang="en-US" altLang="zh-CN" dirty="0"/>
              <a:t>t=-1</a:t>
            </a:r>
            <a:r>
              <a:rPr lang="zh-CN" altLang="en-US" dirty="0"/>
              <a:t>这一项提取出来，即伽马的负一次方。</a:t>
            </a:r>
            <a:endParaRPr lang="en-US" altLang="zh-CN" dirty="0"/>
          </a:p>
          <a:p>
            <a:r>
              <a:rPr lang="zh-CN" altLang="en-US" dirty="0"/>
              <a:t>第四行：然后将相同部分合并，得到这个式子，右侧部分大于</a:t>
            </a:r>
            <a:r>
              <a:rPr lang="en-US" altLang="zh-CN" dirty="0"/>
              <a:t>…</a:t>
            </a:r>
            <a:r>
              <a:rPr lang="zh-CN" altLang="en-US" dirty="0"/>
              <a:t>（这个</a:t>
            </a:r>
            <a:r>
              <a:rPr lang="zh-CN" altLang="en-US" b="0" i="0" dirty="0">
                <a:solidFill>
                  <a:srgbClr val="191B1F"/>
                </a:solidFill>
                <a:effectLst/>
                <a:highlight>
                  <a:srgbClr val="FFFFFF"/>
                </a:highlight>
                <a:latin typeface="-apple-system"/>
              </a:rPr>
              <a:t>不等式是利用了求和符号内各项的非负性，只保留了 </a:t>
            </a:r>
            <a:r>
              <a:rPr lang="en-US" altLang="zh-CN" b="0" i="0" dirty="0">
                <a:solidFill>
                  <a:srgbClr val="191B1F"/>
                </a:solidFill>
                <a:effectLst/>
                <a:highlight>
                  <a:srgbClr val="FFFFFF"/>
                </a:highlight>
                <a:latin typeface="-apple-system"/>
              </a:rPr>
              <a:t>t=0 </a:t>
            </a:r>
            <a:r>
              <a:rPr lang="zh-CN" altLang="en-US" b="0" i="0" dirty="0">
                <a:solidFill>
                  <a:srgbClr val="191B1F"/>
                </a:solidFill>
                <a:effectLst/>
                <a:highlight>
                  <a:srgbClr val="FFFFFF"/>
                </a:highlight>
                <a:latin typeface="-apple-system"/>
              </a:rPr>
              <a:t>和 </a:t>
            </a:r>
            <a:r>
              <a:rPr lang="en-US" altLang="zh-CN" b="0" i="0" dirty="0">
                <a:solidFill>
                  <a:srgbClr val="191B1F"/>
                </a:solidFill>
                <a:effectLst/>
                <a:highlight>
                  <a:srgbClr val="FFFFFF"/>
                </a:highlight>
                <a:latin typeface="-apple-system"/>
              </a:rPr>
              <a:t>t=1 </a:t>
            </a:r>
            <a:r>
              <a:rPr lang="zh-CN" altLang="en-US" b="0" i="0" dirty="0">
                <a:solidFill>
                  <a:srgbClr val="191B1F"/>
                </a:solidFill>
                <a:effectLst/>
                <a:highlight>
                  <a:srgbClr val="FFFFFF"/>
                </a:highlight>
                <a:latin typeface="-apple-system"/>
              </a:rPr>
              <a:t>项，扔掉了其他项</a:t>
            </a:r>
            <a:r>
              <a:rPr lang="zh-CN" altLang="en-US" dirty="0"/>
              <a:t>），带入后可以得到这个整体的式子是小于</a:t>
            </a:r>
            <a:r>
              <a:rPr lang="en-US" altLang="zh-CN" dirty="0"/>
              <a:t>…</a:t>
            </a:r>
            <a:r>
              <a:rPr lang="zh-CN" altLang="en-US" dirty="0"/>
              <a:t>，小于</a:t>
            </a:r>
            <a:r>
              <a:rPr lang="en-US" altLang="zh-CN" dirty="0"/>
              <a:t>…</a:t>
            </a:r>
            <a:r>
              <a:rPr lang="zh-CN" altLang="en-US" dirty="0"/>
              <a:t>，小于</a:t>
            </a:r>
            <a:r>
              <a:rPr lang="en-US" altLang="zh-CN" dirty="0"/>
              <a:t>1.</a:t>
            </a:r>
            <a:r>
              <a:rPr lang="zh-CN" altLang="en-US" dirty="0"/>
              <a:t>我们令这个式子是</a:t>
            </a:r>
            <a:r>
              <a:rPr lang="en-US" altLang="zh-CN" dirty="0"/>
              <a:t>η</a:t>
            </a:r>
            <a:r>
              <a:rPr lang="zh-CN" altLang="en-US" dirty="0"/>
              <a:t>，那么</a:t>
            </a:r>
            <a:r>
              <a:rPr lang="en-US" altLang="zh-CN" dirty="0"/>
              <a:t>η</a:t>
            </a:r>
            <a:r>
              <a:rPr lang="zh-CN" altLang="en-US" dirty="0"/>
              <a:t>就是收缩的收敛速率，</a:t>
            </a:r>
            <a:r>
              <a:rPr lang="en-US" altLang="zh-CN" dirty="0"/>
              <a:t>η</a:t>
            </a:r>
            <a:r>
              <a:rPr lang="zh-CN" altLang="en-US" dirty="0"/>
              <a:t>的存在就说明了唯一不动点的存在。</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23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highlight>
                  <a:srgbClr val="FFFFFF"/>
                </a:highlight>
                <a:latin typeface="-apple-system"/>
              </a:rPr>
              <a:t>其中第一等式是按照 </a:t>
            </a:r>
            <a:r>
              <a:rPr lang="en-US" altLang="zh-CN" b="0" i="0" dirty="0" err="1">
                <a:solidFill>
                  <a:srgbClr val="191B1F"/>
                </a:solidFill>
                <a:effectLst/>
                <a:highlight>
                  <a:srgbClr val="FFFFFF"/>
                </a:highlight>
                <a:latin typeface="-apple-system"/>
              </a:rPr>
              <a:t>ρt</a:t>
            </a:r>
            <a:r>
              <a:rPr lang="zh-CN" altLang="en-US" b="0" i="0" dirty="0">
                <a:solidFill>
                  <a:srgbClr val="191B1F"/>
                </a:solidFill>
                <a:effectLst/>
                <a:highlight>
                  <a:srgbClr val="FFFFFF"/>
                </a:highlight>
                <a:latin typeface="-apple-system"/>
              </a:rPr>
              <a:t> 的定义写出，第二个等式可以由前面</a:t>
            </a:r>
            <a:r>
              <a:rPr lang="en-US" altLang="zh-CN" b="0" i="0" dirty="0">
                <a:solidFill>
                  <a:srgbClr val="191B1F"/>
                </a:solidFill>
                <a:effectLst/>
                <a:highlight>
                  <a:srgbClr val="FFFFFF"/>
                </a:highlight>
                <a:latin typeface="-apple-system"/>
              </a:rPr>
              <a:t>πρ</a:t>
            </a:r>
            <a:r>
              <a:rPr lang="zh-CN" altLang="en-US" b="0" i="0" dirty="0">
                <a:solidFill>
                  <a:srgbClr val="191B1F"/>
                </a:solidFill>
                <a:effectLst/>
                <a:highlight>
                  <a:srgbClr val="FFFFFF"/>
                </a:highlight>
                <a:latin typeface="-apple-system"/>
              </a:rPr>
              <a:t>一拔的定义得到</a:t>
            </a:r>
            <a:endParaRPr lang="en-US" altLang="zh-CN" b="0" i="0" dirty="0">
              <a:solidFill>
                <a:srgbClr val="191B1F"/>
              </a:solidFill>
              <a:effectLst/>
              <a:highlight>
                <a:srgbClr val="FFFFFF"/>
              </a:highlight>
              <a:latin typeface="-apple-system"/>
            </a:endParaRPr>
          </a:p>
          <a:p>
            <a:r>
              <a:rPr lang="zh-CN" altLang="en-US" b="0" i="0" dirty="0">
                <a:solidFill>
                  <a:srgbClr val="191B1F"/>
                </a:solidFill>
                <a:effectLst/>
                <a:highlight>
                  <a:srgbClr val="FFFFFF"/>
                </a:highlight>
                <a:latin typeface="-apple-system"/>
              </a:rPr>
              <a:t>最后这个式子左边等于</a:t>
            </a:r>
            <a:r>
              <a:rPr lang="en-US" altLang="zh-CN" b="0" i="0" dirty="0">
                <a:solidFill>
                  <a:srgbClr val="191B1F"/>
                </a:solidFill>
                <a:effectLst/>
                <a:highlight>
                  <a:srgbClr val="FFFFFF"/>
                </a:highlight>
                <a:latin typeface="-apple-system"/>
              </a:rPr>
              <a:t>0</a:t>
            </a:r>
            <a:r>
              <a:rPr lang="zh-CN" altLang="en-US" b="0" i="0" dirty="0">
                <a:solidFill>
                  <a:srgbClr val="191B1F"/>
                </a:solidFill>
                <a:effectLst/>
                <a:highlight>
                  <a:srgbClr val="FFFFFF"/>
                </a:highlight>
                <a:latin typeface="-apple-system"/>
              </a:rPr>
              <a:t>是因为</a:t>
            </a:r>
            <a:r>
              <a:rPr lang="en-US" altLang="zh-CN" b="0" i="0" dirty="0">
                <a:solidFill>
                  <a:srgbClr val="191B1F"/>
                </a:solidFill>
                <a:effectLst/>
                <a:highlight>
                  <a:srgbClr val="FFFFFF"/>
                </a:highlight>
                <a:latin typeface="-apple-system"/>
              </a:rPr>
              <a:t>v-trace target</a:t>
            </a:r>
            <a:r>
              <a:rPr lang="zh-CN" altLang="en-US" b="0" i="0" dirty="0">
                <a:solidFill>
                  <a:srgbClr val="191B1F"/>
                </a:solidFill>
                <a:effectLst/>
                <a:highlight>
                  <a:srgbClr val="FFFFFF"/>
                </a:highlight>
                <a:latin typeface="-apple-system"/>
              </a:rPr>
              <a:t>如下：将其带入后即为</a:t>
            </a:r>
            <a:r>
              <a:rPr lang="en-US" altLang="zh-CN" b="0" i="0" dirty="0">
                <a:solidFill>
                  <a:srgbClr val="191B1F"/>
                </a:solidFill>
                <a:effectLst/>
                <a:highlight>
                  <a:srgbClr val="FFFFFF"/>
                </a:highlight>
                <a:latin typeface="-apple-system"/>
              </a:rPr>
              <a:t>0</a:t>
            </a:r>
            <a:r>
              <a:rPr lang="zh-CN" altLang="en-US" b="0" i="0" dirty="0">
                <a:solidFill>
                  <a:srgbClr val="191B1F"/>
                </a:solidFill>
                <a:effectLst/>
                <a:highlight>
                  <a:srgbClr val="FFFFFF"/>
                </a:highlight>
                <a:latin typeface="-apple-system"/>
              </a:rPr>
              <a:t>，那么我们就证明了不动点的存在性，并验证了</a:t>
            </a:r>
            <a:r>
              <a:rPr lang="en-US" altLang="zh-CN" b="0" i="0" dirty="0">
                <a:solidFill>
                  <a:srgbClr val="191B1F"/>
                </a:solidFill>
                <a:effectLst/>
                <a:highlight>
                  <a:srgbClr val="FFFFFF"/>
                </a:highlight>
                <a:latin typeface="-apple-system"/>
              </a:rPr>
              <a:t>v-trace</a:t>
            </a:r>
            <a:r>
              <a:rPr lang="zh-CN" altLang="en-US" b="0" i="0">
                <a:solidFill>
                  <a:srgbClr val="191B1F"/>
                </a:solidFill>
                <a:effectLst/>
                <a:highlight>
                  <a:srgbClr val="FFFFFF"/>
                </a:highlight>
                <a:latin typeface="-apple-system"/>
              </a:rPr>
              <a:t>算子的不动点</a:t>
            </a:r>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fld id="{33A6E5E1-3E2B-4C94-B27C-5DD031AB5546}" type="slidenum">
              <a:rPr lang="zh-CN" altLang="en-US" smtClean="0"/>
              <a:t>24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25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介于蒙特卡洛和时序差分两种方法中间的方法是什么样呢</a:t>
            </a:r>
            <a:r>
              <a:rPr lang="en-US" altLang="zh-CN" dirty="0"/>
              <a:t>? </a:t>
            </a:r>
            <a:r>
              <a:rPr lang="zh-CN" altLang="en-US" dirty="0"/>
              <a:t>考虑在固定策略</a:t>
            </a:r>
            <a:r>
              <a:rPr lang="en-US" altLang="zh-CN" dirty="0"/>
              <a:t>π</a:t>
            </a:r>
            <a:r>
              <a:rPr lang="zh-CN" altLang="en-US" dirty="0"/>
              <a:t>下利用多幕采样序列估计”的情况。蒙特卡洛方法根据从某一状态开始到终止状态的收益序列，对这个状态的价值进行更新。而</a:t>
            </a:r>
            <a:r>
              <a:rPr lang="en-US" altLang="zh-CN" dirty="0"/>
              <a:t>TD(0)</a:t>
            </a:r>
            <a:r>
              <a:rPr lang="zh-CN" altLang="en-US" dirty="0"/>
              <a:t>的时序差分方法则只根据后面的单个即时收益，在下一个后继状态的价值估计值的基础上进行自举更新。因此，存在一种介于两者之间的方法根据多个中间时刻的收益来进行更新。例如，两步更新就是基于紧接着的两步收益和两步之后的价值函数的估计值。类似地，可以有三步更新、四步更新，等等。该图是一个</a:t>
            </a:r>
            <a:r>
              <a:rPr lang="en-US" altLang="zh-CN" dirty="0"/>
              <a:t>n</a:t>
            </a:r>
            <a:r>
              <a:rPr lang="zh-CN" altLang="en-US" dirty="0"/>
              <a:t>步更新的回溯图，最左边是时序差分更新示意图，最右边是蒙特卡洛更新示意图。</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这一步其实就是将</a:t>
            </a:r>
            <a:r>
              <a:rPr lang="en-US" altLang="zh-CN" dirty="0"/>
              <a:t>t=0</a:t>
            </a:r>
            <a:r>
              <a:rPr lang="zh-CN" altLang="en-US" dirty="0"/>
              <a:t>时候的</a:t>
            </a:r>
            <a:r>
              <a:rPr lang="en-US" altLang="zh-CN" dirty="0"/>
              <a:t>V(</a:t>
            </a:r>
            <a:r>
              <a:rPr lang="en-US" altLang="zh-CN" dirty="0" err="1"/>
              <a:t>X0</a:t>
            </a:r>
            <a:r>
              <a:rPr lang="en-US" altLang="zh-CN" dirty="0"/>
              <a:t>)</a:t>
            </a:r>
            <a:r>
              <a:rPr lang="zh-CN" altLang="en-US" dirty="0"/>
              <a:t>提出来，然后用后一个</a:t>
            </a:r>
            <a:r>
              <a:rPr lang="en-US" altLang="zh-CN" dirty="0"/>
              <a:t>t</a:t>
            </a:r>
            <a:r>
              <a:rPr lang="zh-CN" altLang="en-US" dirty="0"/>
              <a:t>时候的（</a:t>
            </a:r>
            <a:r>
              <a:rPr lang="en-US" altLang="zh-CN" dirty="0" err="1"/>
              <a:t>VXt</a:t>
            </a:r>
            <a:r>
              <a:rPr lang="zh-CN" altLang="en-US" dirty="0"/>
              <a:t>）和当前</a:t>
            </a:r>
            <a:r>
              <a:rPr lang="en-US" altLang="zh-CN" dirty="0"/>
              <a:t>t</a:t>
            </a:r>
            <a:r>
              <a:rPr lang="zh-CN" altLang="en-US" dirty="0"/>
              <a:t>时候的（</a:t>
            </a:r>
            <a:r>
              <a:rPr lang="en-US" altLang="zh-CN" dirty="0" err="1"/>
              <a:t>VXt+1</a:t>
            </a:r>
            <a:r>
              <a:rPr lang="zh-CN" altLang="en-US" dirty="0"/>
              <a:t>）合并，就可以得到。此处的</a:t>
            </a:r>
            <a:r>
              <a:rPr lang="en-US" altLang="zh-CN" dirty="0"/>
              <a:t>RV</a:t>
            </a:r>
            <a:r>
              <a:rPr lang="zh-CN" altLang="en-US" dirty="0"/>
              <a:t>（</a:t>
            </a:r>
            <a:r>
              <a:rPr lang="en-US" altLang="zh-CN" dirty="0"/>
              <a:t>x</a:t>
            </a:r>
            <a:r>
              <a:rPr lang="zh-CN" altLang="en-US" dirty="0"/>
              <a:t>）是对</a:t>
            </a:r>
            <a:r>
              <a:rPr lang="en-US" altLang="zh-CN" dirty="0"/>
              <a:t>V</a:t>
            </a:r>
            <a:r>
              <a:rPr lang="zh-CN" altLang="en-US" dirty="0"/>
              <a:t>（</a:t>
            </a:r>
            <a:r>
              <a:rPr lang="en-US" altLang="zh-CN" dirty="0"/>
              <a:t>x</a:t>
            </a:r>
            <a:r>
              <a:rPr lang="zh-CN" altLang="en-US" dirty="0"/>
              <a:t>）的估计，目的是让每次计算</a:t>
            </a:r>
            <a:r>
              <a:rPr lang="en-US" altLang="zh-CN" dirty="0"/>
              <a:t>RV</a:t>
            </a:r>
            <a:r>
              <a:rPr lang="zh-CN" altLang="en-US" dirty="0"/>
              <a:t>可以使其更加接近真实值，那么不妨作差如下：</a:t>
            </a:r>
          </a:p>
        </p:txBody>
      </p:sp>
      <p:sp>
        <p:nvSpPr>
          <p:cNvPr id="4" name="灯片编号占位符 3"/>
          <p:cNvSpPr>
            <a:spLocks noGrp="1"/>
          </p:cNvSpPr>
          <p:nvPr>
            <p:ph type="sldNum" sz="quarter" idx="5"/>
          </p:nvPr>
        </p:nvSpPr>
        <p:spPr/>
        <p:txBody>
          <a:bodyPr/>
          <a:lstStyle/>
          <a:p>
            <a:fld id="{33A6E5E1-3E2B-4C94-B27C-5DD031AB5546}"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直角三角形 6"/>
          <p:cNvSpPr/>
          <p:nvPr userDrawn="1"/>
        </p:nvSpPr>
        <p:spPr>
          <a:xfrm rot="5400000" flipH="1" flipV="1">
            <a:off x="7787643" y="2453640"/>
            <a:ext cx="3429000" cy="5379720"/>
          </a:xfrm>
          <a:prstGeom prst="rtTriangle">
            <a:avLst/>
          </a:prstGeom>
          <a:gradFill>
            <a:gsLst>
              <a:gs pos="0">
                <a:srgbClr val="7E0C6E">
                  <a:alpha val="53000"/>
                </a:srgbClr>
              </a:gs>
              <a:gs pos="99000">
                <a:srgbClr val="7E0C6E">
                  <a:alpha val="7098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cs typeface="+mn-ea"/>
              <a:sym typeface="+mn-lt"/>
            </a:endParaRPr>
          </a:p>
        </p:txBody>
      </p:sp>
      <p:sp>
        <p:nvSpPr>
          <p:cNvPr id="8" name="直角三角形 7"/>
          <p:cNvSpPr/>
          <p:nvPr userDrawn="1"/>
        </p:nvSpPr>
        <p:spPr>
          <a:xfrm rot="5400000">
            <a:off x="975360" y="-975360"/>
            <a:ext cx="3429000" cy="5379720"/>
          </a:xfrm>
          <a:prstGeom prst="rtTriangle">
            <a:avLst/>
          </a:prstGeom>
          <a:gradFill>
            <a:gsLst>
              <a:gs pos="3000">
                <a:srgbClr val="7E0C6E">
                  <a:alpha val="23000"/>
                </a:srgbClr>
              </a:gs>
              <a:gs pos="99000">
                <a:srgbClr val="7E0C6E">
                  <a:alpha val="84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dirty="0">
              <a:cs typeface="+mn-ea"/>
              <a:sym typeface="+mn-lt"/>
            </a:endParaRPr>
          </a:p>
        </p:txBody>
      </p:sp>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artisticCutout numberOfShades="6"/>
                    </a14:imgEffect>
                  </a14:imgLayer>
                </a14:imgProps>
              </a:ext>
              <a:ext uri="{28A0092B-C50C-407E-A947-70E740481C1C}">
                <a14:useLocalDpi xmlns:a14="http://schemas.microsoft.com/office/drawing/2010/main" val="0"/>
              </a:ext>
            </a:extLst>
          </a:blip>
          <a:srcRect l="11787" t="10012" r="11787"/>
          <a:stretch>
            <a:fillRect/>
          </a:stretch>
        </p:blipFill>
        <p:spPr>
          <a:xfrm>
            <a:off x="748306" y="624155"/>
            <a:ext cx="10695399" cy="5609690"/>
          </a:xfrm>
          <a:custGeom>
            <a:avLst/>
            <a:gdLst>
              <a:gd name="connsiteX0" fmla="*/ 934967 w 10695398"/>
              <a:gd name="connsiteY0" fmla="*/ 0 h 5609690"/>
              <a:gd name="connsiteX1" fmla="*/ 9760431 w 10695398"/>
              <a:gd name="connsiteY1" fmla="*/ 0 h 5609690"/>
              <a:gd name="connsiteX2" fmla="*/ 10695398 w 10695398"/>
              <a:gd name="connsiteY2" fmla="*/ 934967 h 5609690"/>
              <a:gd name="connsiteX3" fmla="*/ 10695398 w 10695398"/>
              <a:gd name="connsiteY3" fmla="*/ 4674723 h 5609690"/>
              <a:gd name="connsiteX4" fmla="*/ 9760431 w 10695398"/>
              <a:gd name="connsiteY4" fmla="*/ 5609690 h 5609690"/>
              <a:gd name="connsiteX5" fmla="*/ 934967 w 10695398"/>
              <a:gd name="connsiteY5" fmla="*/ 5609690 h 5609690"/>
              <a:gd name="connsiteX6" fmla="*/ 0 w 10695398"/>
              <a:gd name="connsiteY6" fmla="*/ 4674723 h 5609690"/>
              <a:gd name="connsiteX7" fmla="*/ 0 w 10695398"/>
              <a:gd name="connsiteY7" fmla="*/ 934967 h 5609690"/>
              <a:gd name="connsiteX8" fmla="*/ 934967 w 10695398"/>
              <a:gd name="connsiteY8" fmla="*/ 0 h 560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95398" h="5609690">
                <a:moveTo>
                  <a:pt x="934967" y="0"/>
                </a:moveTo>
                <a:lnTo>
                  <a:pt x="9760431" y="0"/>
                </a:lnTo>
                <a:cubicBezTo>
                  <a:pt x="10276799" y="0"/>
                  <a:pt x="10695398" y="418599"/>
                  <a:pt x="10695398" y="934967"/>
                </a:cubicBezTo>
                <a:lnTo>
                  <a:pt x="10695398" y="4674723"/>
                </a:lnTo>
                <a:cubicBezTo>
                  <a:pt x="10695398" y="5191091"/>
                  <a:pt x="10276799" y="5609690"/>
                  <a:pt x="9760431" y="5609690"/>
                </a:cubicBezTo>
                <a:lnTo>
                  <a:pt x="934967" y="5609690"/>
                </a:lnTo>
                <a:cubicBezTo>
                  <a:pt x="418599" y="5609690"/>
                  <a:pt x="0" y="5191091"/>
                  <a:pt x="0" y="4674723"/>
                </a:cubicBezTo>
                <a:lnTo>
                  <a:pt x="0" y="934967"/>
                </a:lnTo>
                <a:cubicBezTo>
                  <a:pt x="0" y="418599"/>
                  <a:pt x="418599" y="0"/>
                  <a:pt x="934967" y="0"/>
                </a:cubicBezTo>
                <a:close/>
              </a:path>
            </a:pathLst>
          </a:custGeom>
          <a:effectLst>
            <a:outerShdw blurRad="50800" dist="38100" algn="l" rotWithShape="0">
              <a:prstClr val="black">
                <a:alpha val="40000"/>
              </a:prstClr>
            </a:outerShdw>
          </a:effectLst>
        </p:spPr>
      </p:pic>
      <p:sp>
        <p:nvSpPr>
          <p:cNvPr id="10" name="矩形: 圆角 9"/>
          <p:cNvSpPr/>
          <p:nvPr userDrawn="1"/>
        </p:nvSpPr>
        <p:spPr>
          <a:xfrm>
            <a:off x="748306" y="624155"/>
            <a:ext cx="10695399" cy="5609690"/>
          </a:xfrm>
          <a:prstGeom prst="roundRect">
            <a:avLst/>
          </a:prstGeom>
          <a:gradFill>
            <a:gsLst>
              <a:gs pos="3000">
                <a:schemeClr val="bg1">
                  <a:alpha val="58000"/>
                </a:schemeClr>
              </a:gs>
              <a:gs pos="99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13" name="组合 12"/>
          <p:cNvGrpSpPr/>
          <p:nvPr userDrawn="1"/>
        </p:nvGrpSpPr>
        <p:grpSpPr>
          <a:xfrm>
            <a:off x="1050069" y="4873608"/>
            <a:ext cx="115200" cy="539784"/>
            <a:chOff x="735972" y="5315913"/>
            <a:chExt cx="115200" cy="539784"/>
          </a:xfrm>
          <a:gradFill>
            <a:gsLst>
              <a:gs pos="3000">
                <a:srgbClr val="701E5E">
                  <a:alpha val="57000"/>
                </a:srgbClr>
              </a:gs>
              <a:gs pos="99000">
                <a:srgbClr val="701E5E"/>
              </a:gs>
            </a:gsLst>
            <a:lin ang="5400000" scaled="1"/>
          </a:gradFill>
        </p:grpSpPr>
        <p:sp>
          <p:nvSpPr>
            <p:cNvPr id="14" name="矩形 13"/>
            <p:cNvSpPr/>
            <p:nvPr/>
          </p:nvSpPr>
          <p:spPr>
            <a:xfrm rot="5400000">
              <a:off x="735972" y="5740497"/>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矩形 14"/>
            <p:cNvSpPr/>
            <p:nvPr/>
          </p:nvSpPr>
          <p:spPr>
            <a:xfrm rot="5400000">
              <a:off x="735972" y="5528205"/>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矩形 15"/>
            <p:cNvSpPr/>
            <p:nvPr/>
          </p:nvSpPr>
          <p:spPr>
            <a:xfrm rot="5400000">
              <a:off x="735972" y="5315913"/>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grpSp>
        <p:nvGrpSpPr>
          <p:cNvPr id="17" name="组合 16"/>
          <p:cNvGrpSpPr/>
          <p:nvPr userDrawn="1"/>
        </p:nvGrpSpPr>
        <p:grpSpPr>
          <a:xfrm>
            <a:off x="8955947" y="964941"/>
            <a:ext cx="2045324" cy="276999"/>
            <a:chOff x="9475164" y="947800"/>
            <a:chExt cx="2045324" cy="276999"/>
          </a:xfrm>
        </p:grpSpPr>
        <p:grpSp>
          <p:nvGrpSpPr>
            <p:cNvPr id="18" name="组合 17"/>
            <p:cNvGrpSpPr/>
            <p:nvPr/>
          </p:nvGrpSpPr>
          <p:grpSpPr>
            <a:xfrm>
              <a:off x="10980704" y="1028700"/>
              <a:ext cx="539784" cy="115200"/>
              <a:chOff x="10659032" y="581460"/>
              <a:chExt cx="539784" cy="115200"/>
            </a:xfrm>
            <a:gradFill>
              <a:gsLst>
                <a:gs pos="3000">
                  <a:srgbClr val="701E5E"/>
                </a:gs>
                <a:gs pos="99000">
                  <a:srgbClr val="701E5E">
                    <a:alpha val="48000"/>
                  </a:srgbClr>
                </a:gs>
              </a:gsLst>
              <a:lin ang="5400000" scaled="1"/>
            </a:gradFill>
          </p:grpSpPr>
          <p:sp>
            <p:nvSpPr>
              <p:cNvPr id="20" name="矩形 19"/>
              <p:cNvSpPr/>
              <p:nvPr/>
            </p:nvSpPr>
            <p:spPr>
              <a:xfrm>
                <a:off x="11083616" y="581460"/>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矩形 20"/>
              <p:cNvSpPr/>
              <p:nvPr/>
            </p:nvSpPr>
            <p:spPr>
              <a:xfrm>
                <a:off x="10871324" y="581460"/>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矩形 21"/>
              <p:cNvSpPr/>
              <p:nvPr/>
            </p:nvSpPr>
            <p:spPr>
              <a:xfrm>
                <a:off x="10659032" y="581460"/>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9" name="矩形 18"/>
            <p:cNvSpPr/>
            <p:nvPr/>
          </p:nvSpPr>
          <p:spPr>
            <a:xfrm>
              <a:off x="9475164" y="947800"/>
              <a:ext cx="1454244" cy="276999"/>
            </a:xfrm>
            <a:prstGeom prst="rect">
              <a:avLst/>
            </a:prstGeom>
          </p:spPr>
          <p:txBody>
            <a:bodyPr wrap="none">
              <a:spAutoFit/>
            </a:bodyPr>
            <a:lstStyle/>
            <a:p>
              <a:r>
                <a:rPr lang="zh-CN" altLang="en-US" sz="1200" b="1" dirty="0">
                  <a:solidFill>
                    <a:srgbClr val="701E5E"/>
                  </a:solidFill>
                  <a:latin typeface="方正姚体" panose="02010601030101010101" pitchFamily="2" charset="-122"/>
                  <a:ea typeface="方正姚体" panose="02010601030101010101" pitchFamily="2" charset="-122"/>
                </a:rPr>
                <a:t>允公允能 日新月异</a:t>
              </a:r>
            </a:p>
          </p:txBody>
        </p:sp>
      </p:grpSp>
      <p:pic>
        <p:nvPicPr>
          <p:cNvPr id="23" name="图片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47189" y="919119"/>
            <a:ext cx="1561667" cy="156166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flipH="1">
            <a:off x="-3653"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rgbClr val="7E0C6E">
                  <a:alpha val="39000"/>
                </a:srgbClr>
              </a:gs>
              <a:gs pos="100000">
                <a:srgbClr val="7E0C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p>
        </p:txBody>
      </p:sp>
      <p:sp>
        <p:nvSpPr>
          <p:cNvPr id="10" name="矩形 9"/>
          <p:cNvSpPr/>
          <p:nvPr userDrawn="1"/>
        </p:nvSpPr>
        <p:spPr>
          <a:xfrm>
            <a:off x="0" y="6570000"/>
            <a:ext cx="12192000" cy="288000"/>
          </a:xfrm>
          <a:prstGeom prst="rect">
            <a:avLst/>
          </a:prstGeom>
          <a:gradFill>
            <a:gsLst>
              <a:gs pos="0">
                <a:srgbClr val="7E0C6E"/>
              </a:gs>
              <a:gs pos="100000">
                <a:srgbClr val="7E0C6E">
                  <a:alpha val="29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11" name="文本框 10"/>
          <p:cNvSpPr txBox="1"/>
          <p:nvPr userDrawn="1"/>
        </p:nvSpPr>
        <p:spPr>
          <a:xfrm>
            <a:off x="528289" y="6552876"/>
            <a:ext cx="2358338" cy="307777"/>
          </a:xfrm>
          <a:prstGeom prst="rect">
            <a:avLst/>
          </a:prstGeom>
          <a:noFill/>
        </p:spPr>
        <p:txBody>
          <a:bodyPr wrap="none" rtlCol="0">
            <a:spAutoFit/>
          </a:bodyPr>
          <a:lstStyle/>
          <a:p>
            <a:r>
              <a:rPr lang="zh-CN" altLang="en-US" sz="1400" spc="600" dirty="0">
                <a:solidFill>
                  <a:schemeClr val="bg1"/>
                </a:solidFill>
                <a:latin typeface="方正姚体" panose="02010601030101010101" pitchFamily="2" charset="-122"/>
                <a:ea typeface="方正姚体" panose="02010601030101010101" pitchFamily="2" charset="-122"/>
              </a:rPr>
              <a:t>允公允能 日新月异</a:t>
            </a:r>
          </a:p>
        </p:txBody>
      </p:sp>
      <p:pic>
        <p:nvPicPr>
          <p:cNvPr id="16" name="图片 15"/>
          <p:cNvPicPr>
            <a:picLocks noChangeAspect="1"/>
          </p:cNvPicPr>
          <p:nvPr userDrawn="1"/>
        </p:nvPicPr>
        <p:blipFill>
          <a:blip r:embed="rId2"/>
          <a:stretch>
            <a:fillRect/>
          </a:stretch>
        </p:blipFill>
        <p:spPr>
          <a:xfrm>
            <a:off x="10133437" y="130282"/>
            <a:ext cx="1603387" cy="463336"/>
          </a:xfrm>
          <a:prstGeom prst="rect">
            <a:avLst/>
          </a:prstGeom>
        </p:spPr>
      </p:pic>
      <p:pic>
        <p:nvPicPr>
          <p:cNvPr id="17" name="图片 16"/>
          <p:cNvPicPr>
            <a:picLocks noChangeAspect="1"/>
          </p:cNvPicPr>
          <p:nvPr userDrawn="1"/>
        </p:nvPicPr>
        <p:blipFill>
          <a:blip r:embed="rId3"/>
          <a:srcRect/>
          <a:stretch>
            <a:fillRect/>
          </a:stretch>
        </p:blipFill>
        <p:spPr>
          <a:xfrm>
            <a:off x="6487377" y="340625"/>
            <a:ext cx="6761051" cy="6285521"/>
          </a:xfrm>
          <a:custGeom>
            <a:avLst/>
            <a:gdLst>
              <a:gd name="connsiteX0" fmla="*/ 6555513 w 6761050"/>
              <a:gd name="connsiteY0" fmla="*/ 0 h 6285521"/>
              <a:gd name="connsiteX1" fmla="*/ 6761050 w 6761050"/>
              <a:gd name="connsiteY1" fmla="*/ 0 h 6285521"/>
              <a:gd name="connsiteX2" fmla="*/ 6761050 w 6761050"/>
              <a:gd name="connsiteY2" fmla="*/ 6285521 h 6285521"/>
              <a:gd name="connsiteX3" fmla="*/ 6555513 w 6761050"/>
              <a:gd name="connsiteY3" fmla="*/ 6285521 h 6285521"/>
              <a:gd name="connsiteX4" fmla="*/ 0 w 6761050"/>
              <a:gd name="connsiteY4" fmla="*/ 0 h 6285521"/>
              <a:gd name="connsiteX5" fmla="*/ 5704625 w 6761050"/>
              <a:gd name="connsiteY5" fmla="*/ 0 h 6285521"/>
              <a:gd name="connsiteX6" fmla="*/ 5704625 w 6761050"/>
              <a:gd name="connsiteY6" fmla="*/ 6285521 h 6285521"/>
              <a:gd name="connsiteX7" fmla="*/ 0 w 6761050"/>
              <a:gd name="connsiteY7" fmla="*/ 6285521 h 628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1050" h="6285521">
                <a:moveTo>
                  <a:pt x="6555513" y="0"/>
                </a:moveTo>
                <a:lnTo>
                  <a:pt x="6761050" y="0"/>
                </a:lnTo>
                <a:lnTo>
                  <a:pt x="6761050" y="6285521"/>
                </a:lnTo>
                <a:lnTo>
                  <a:pt x="6555513" y="6285521"/>
                </a:lnTo>
                <a:close/>
                <a:moveTo>
                  <a:pt x="0" y="0"/>
                </a:moveTo>
                <a:lnTo>
                  <a:pt x="5704625" y="0"/>
                </a:lnTo>
                <a:lnTo>
                  <a:pt x="5704625" y="6285521"/>
                </a:lnTo>
                <a:lnTo>
                  <a:pt x="0" y="6285521"/>
                </a:lnTo>
                <a:close/>
              </a:path>
            </a:pathLst>
          </a:cu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形状 6"/>
          <p:cNvSpPr/>
          <p:nvPr userDrawn="1"/>
        </p:nvSpPr>
        <p:spPr>
          <a:xfrm flipH="1">
            <a:off x="-3653"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gradFill>
            <a:gsLst>
              <a:gs pos="0">
                <a:srgbClr val="7E0C6E">
                  <a:alpha val="33000"/>
                </a:srgbClr>
              </a:gs>
              <a:gs pos="100000">
                <a:srgbClr val="7E0C6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8" name="矩形 7"/>
          <p:cNvSpPr/>
          <p:nvPr userDrawn="1"/>
        </p:nvSpPr>
        <p:spPr>
          <a:xfrm>
            <a:off x="0" y="6570000"/>
            <a:ext cx="12192000" cy="288000"/>
          </a:xfrm>
          <a:prstGeom prst="rect">
            <a:avLst/>
          </a:prstGeom>
          <a:gradFill>
            <a:gsLst>
              <a:gs pos="0">
                <a:srgbClr val="7E0C6E"/>
              </a:gs>
              <a:gs pos="100000">
                <a:srgbClr val="7E0C6E">
                  <a:alpha val="42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528289" y="6552876"/>
            <a:ext cx="2358338" cy="307777"/>
          </a:xfrm>
          <a:prstGeom prst="rect">
            <a:avLst/>
          </a:prstGeom>
          <a:noFill/>
        </p:spPr>
        <p:txBody>
          <a:bodyPr wrap="none" rtlCol="0">
            <a:spAutoFit/>
          </a:bodyPr>
          <a:lstStyle/>
          <a:p>
            <a:r>
              <a:rPr lang="zh-CN" altLang="en-US" sz="1400" spc="600" dirty="0">
                <a:solidFill>
                  <a:schemeClr val="bg1"/>
                </a:solidFill>
                <a:latin typeface="方正姚体" panose="02010601030101010101" pitchFamily="2" charset="-122"/>
                <a:ea typeface="方正姚体" panose="02010601030101010101" pitchFamily="2" charset="-122"/>
              </a:rPr>
              <a:t>允公允能 日新月异</a:t>
            </a:r>
          </a:p>
        </p:txBody>
      </p:sp>
      <p:pic>
        <p:nvPicPr>
          <p:cNvPr id="10" name="图片 9"/>
          <p:cNvPicPr>
            <a:picLocks noChangeAspect="1"/>
          </p:cNvPicPr>
          <p:nvPr userDrawn="1"/>
        </p:nvPicPr>
        <p:blipFill>
          <a:blip r:embed="rId2"/>
          <a:stretch>
            <a:fillRect/>
          </a:stretch>
        </p:blipFill>
        <p:spPr>
          <a:xfrm>
            <a:off x="10133437" y="130282"/>
            <a:ext cx="1603387" cy="46333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3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2024/4/17</a:t>
            </a:fld>
            <a:endParaRPr lang="zh-CN" altLang="en-US"/>
          </a:p>
        </p:txBody>
      </p:sp>
      <p:sp>
        <p:nvSpPr>
          <p:cNvPr id="5" name="页脚占位符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wmf"/><Relationship Id="rId3" Type="http://schemas.openxmlformats.org/officeDocument/2006/relationships/notesSlide" Target="../notesSlides/notesSlide2.xml"/><Relationship Id="rId7" Type="http://schemas.openxmlformats.org/officeDocument/2006/relationships/image" Target="../media/image11.wmf"/><Relationship Id="rId12" Type="http://schemas.openxmlformats.org/officeDocument/2006/relationships/oleObject" Target="../embeddings/oleObject8.bin"/><Relationship Id="rId17" Type="http://schemas.openxmlformats.org/officeDocument/2006/relationships/image" Target="../media/image16.wmf"/><Relationship Id="rId2" Type="http://schemas.openxmlformats.org/officeDocument/2006/relationships/slideLayout" Target="../slideLayouts/slideLayout3.xml"/><Relationship Id="rId16" Type="http://schemas.openxmlformats.org/officeDocument/2006/relationships/oleObject" Target="../embeddings/oleObject10.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9.wmf"/><Relationship Id="rId15" Type="http://schemas.openxmlformats.org/officeDocument/2006/relationships/image" Target="../media/image1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 Id="rId1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9.wmf"/><Relationship Id="rId3" Type="http://schemas.openxmlformats.org/officeDocument/2006/relationships/notesSlide" Target="../notesSlides/notesSlide3.xml"/><Relationship Id="rId7" Type="http://schemas.openxmlformats.org/officeDocument/2006/relationships/image" Target="../media/image18.wmf"/><Relationship Id="rId12" Type="http://schemas.openxmlformats.org/officeDocument/2006/relationships/oleObject" Target="../embeddings/oleObject15.bin"/><Relationship Id="rId17" Type="http://schemas.openxmlformats.org/officeDocument/2006/relationships/image" Target="../media/image12.wmf"/><Relationship Id="rId2" Type="http://schemas.openxmlformats.org/officeDocument/2006/relationships/slideLayout" Target="../slideLayouts/slideLayout3.xml"/><Relationship Id="rId16" Type="http://schemas.openxmlformats.org/officeDocument/2006/relationships/oleObject" Target="../embeddings/oleObject17.bin"/><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9.wmf"/><Relationship Id="rId1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4.xml"/><Relationship Id="rId7" Type="http://schemas.openxmlformats.org/officeDocument/2006/relationships/image" Target="../media/image22.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image" Target="../media/image21.wmf"/><Relationship Id="rId4" Type="http://schemas.openxmlformats.org/officeDocument/2006/relationships/oleObject" Target="../embeddings/oleObject18.bin"/><Relationship Id="rId9" Type="http://schemas.openxmlformats.org/officeDocument/2006/relationships/image" Target="../media/image2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8.wmf"/><Relationship Id="rId3" Type="http://schemas.openxmlformats.org/officeDocument/2006/relationships/notesSlide" Target="../notesSlides/notesSlide5.xml"/><Relationship Id="rId7" Type="http://schemas.openxmlformats.org/officeDocument/2006/relationships/image" Target="../media/image25.wmf"/><Relationship Id="rId12"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24.wmf"/><Relationship Id="rId18" Type="http://schemas.openxmlformats.org/officeDocument/2006/relationships/oleObject" Target="../embeddings/oleObject33.bin"/><Relationship Id="rId3" Type="http://schemas.openxmlformats.org/officeDocument/2006/relationships/notesSlide" Target="../notesSlides/notesSlide6.xml"/><Relationship Id="rId21" Type="http://schemas.openxmlformats.org/officeDocument/2006/relationships/image" Target="../media/image33.wmf"/><Relationship Id="rId7" Type="http://schemas.openxmlformats.org/officeDocument/2006/relationships/image" Target="../media/image30.wmf"/><Relationship Id="rId12" Type="http://schemas.openxmlformats.org/officeDocument/2006/relationships/oleObject" Target="../embeddings/oleObject30.bin"/><Relationship Id="rId17" Type="http://schemas.openxmlformats.org/officeDocument/2006/relationships/image" Target="../media/image28.wmf"/><Relationship Id="rId25" Type="http://schemas.openxmlformats.org/officeDocument/2006/relationships/image" Target="../media/image35.wmf"/><Relationship Id="rId2" Type="http://schemas.openxmlformats.org/officeDocument/2006/relationships/slideLayout" Target="../slideLayouts/slideLayout3.xml"/><Relationship Id="rId16" Type="http://schemas.openxmlformats.org/officeDocument/2006/relationships/oleObject" Target="../embeddings/oleObject32.bin"/><Relationship Id="rId20" Type="http://schemas.openxmlformats.org/officeDocument/2006/relationships/oleObject" Target="../embeddings/oleObject34.bin"/><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32.wmf"/><Relationship Id="rId24" Type="http://schemas.openxmlformats.org/officeDocument/2006/relationships/oleObject" Target="../embeddings/oleObject36.bin"/><Relationship Id="rId5" Type="http://schemas.openxmlformats.org/officeDocument/2006/relationships/image" Target="../media/image29.wmf"/><Relationship Id="rId15" Type="http://schemas.openxmlformats.org/officeDocument/2006/relationships/image" Target="../media/image25.wmf"/><Relationship Id="rId23" Type="http://schemas.openxmlformats.org/officeDocument/2006/relationships/image" Target="../media/image34.wmf"/><Relationship Id="rId10" Type="http://schemas.openxmlformats.org/officeDocument/2006/relationships/oleObject" Target="../embeddings/oleObject29.bin"/><Relationship Id="rId19" Type="http://schemas.openxmlformats.org/officeDocument/2006/relationships/image" Target="../media/image9.wmf"/><Relationship Id="rId4" Type="http://schemas.openxmlformats.org/officeDocument/2006/relationships/oleObject" Target="../embeddings/oleObject26.bin"/><Relationship Id="rId9" Type="http://schemas.openxmlformats.org/officeDocument/2006/relationships/image" Target="../media/image31.wmf"/><Relationship Id="rId14" Type="http://schemas.openxmlformats.org/officeDocument/2006/relationships/oleObject" Target="../embeddings/oleObject31.bin"/><Relationship Id="rId22" Type="http://schemas.openxmlformats.org/officeDocument/2006/relationships/oleObject" Target="../embeddings/oleObject35.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34.wmf"/><Relationship Id="rId18" Type="http://schemas.openxmlformats.org/officeDocument/2006/relationships/oleObject" Target="../embeddings/oleObject44.bin"/><Relationship Id="rId3" Type="http://schemas.openxmlformats.org/officeDocument/2006/relationships/notesSlide" Target="../notesSlides/notesSlide7.xml"/><Relationship Id="rId21" Type="http://schemas.openxmlformats.org/officeDocument/2006/relationships/image" Target="../media/image41.wmf"/><Relationship Id="rId7" Type="http://schemas.openxmlformats.org/officeDocument/2006/relationships/image" Target="../media/image9.wmf"/><Relationship Id="rId12" Type="http://schemas.openxmlformats.org/officeDocument/2006/relationships/oleObject" Target="../embeddings/oleObject41.bin"/><Relationship Id="rId17" Type="http://schemas.openxmlformats.org/officeDocument/2006/relationships/image" Target="../media/image39.emf"/><Relationship Id="rId2" Type="http://schemas.openxmlformats.org/officeDocument/2006/relationships/slideLayout" Target="../slideLayouts/slideLayout3.xml"/><Relationship Id="rId16" Type="http://schemas.openxmlformats.org/officeDocument/2006/relationships/oleObject" Target="../embeddings/oleObject43.bin"/><Relationship Id="rId20" Type="http://schemas.openxmlformats.org/officeDocument/2006/relationships/oleObject" Target="../embeddings/oleObject45.bin"/><Relationship Id="rId1" Type="http://schemas.openxmlformats.org/officeDocument/2006/relationships/vmlDrawing" Target="../drawings/vmlDrawing8.vml"/><Relationship Id="rId6" Type="http://schemas.openxmlformats.org/officeDocument/2006/relationships/oleObject" Target="../embeddings/oleObject38.bin"/><Relationship Id="rId11" Type="http://schemas.openxmlformats.org/officeDocument/2006/relationships/image" Target="../media/image33.wmf"/><Relationship Id="rId5" Type="http://schemas.openxmlformats.org/officeDocument/2006/relationships/image" Target="../media/image36.wmf"/><Relationship Id="rId15" Type="http://schemas.openxmlformats.org/officeDocument/2006/relationships/image" Target="../media/image38.emf"/><Relationship Id="rId23" Type="http://schemas.openxmlformats.org/officeDocument/2006/relationships/image" Target="../media/image42.wmf"/><Relationship Id="rId10" Type="http://schemas.openxmlformats.org/officeDocument/2006/relationships/oleObject" Target="../embeddings/oleObject40.bin"/><Relationship Id="rId19" Type="http://schemas.openxmlformats.org/officeDocument/2006/relationships/image" Target="../media/image40.wmf"/><Relationship Id="rId4" Type="http://schemas.openxmlformats.org/officeDocument/2006/relationships/oleObject" Target="../embeddings/oleObject37.bin"/><Relationship Id="rId9" Type="http://schemas.openxmlformats.org/officeDocument/2006/relationships/image" Target="../media/image37.wmf"/><Relationship Id="rId14" Type="http://schemas.openxmlformats.org/officeDocument/2006/relationships/oleObject" Target="../embeddings/oleObject42.bin"/><Relationship Id="rId22" Type="http://schemas.openxmlformats.org/officeDocument/2006/relationships/oleObject" Target="../embeddings/oleObject4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2.bin"/><Relationship Id="rId18" Type="http://schemas.openxmlformats.org/officeDocument/2006/relationships/image" Target="../media/image48.wmf"/><Relationship Id="rId26" Type="http://schemas.openxmlformats.org/officeDocument/2006/relationships/image" Target="../media/image52.wmf"/><Relationship Id="rId3" Type="http://schemas.openxmlformats.org/officeDocument/2006/relationships/notesSlide" Target="../notesSlides/notesSlide8.xml"/><Relationship Id="rId21" Type="http://schemas.openxmlformats.org/officeDocument/2006/relationships/oleObject" Target="../embeddings/oleObject56.bin"/><Relationship Id="rId7" Type="http://schemas.openxmlformats.org/officeDocument/2006/relationships/image" Target="../media/image9.wmf"/><Relationship Id="rId12" Type="http://schemas.openxmlformats.org/officeDocument/2006/relationships/oleObject" Target="../embeddings/oleObject51.bin"/><Relationship Id="rId17" Type="http://schemas.openxmlformats.org/officeDocument/2006/relationships/oleObject" Target="../embeddings/oleObject54.bin"/><Relationship Id="rId25" Type="http://schemas.openxmlformats.org/officeDocument/2006/relationships/oleObject" Target="../embeddings/oleObject58.bin"/><Relationship Id="rId2" Type="http://schemas.openxmlformats.org/officeDocument/2006/relationships/slideLayout" Target="../slideLayouts/slideLayout3.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9.vml"/><Relationship Id="rId6" Type="http://schemas.openxmlformats.org/officeDocument/2006/relationships/oleObject" Target="../embeddings/oleObject48.bin"/><Relationship Id="rId11" Type="http://schemas.openxmlformats.org/officeDocument/2006/relationships/image" Target="../media/image45.wmf"/><Relationship Id="rId24" Type="http://schemas.openxmlformats.org/officeDocument/2006/relationships/image" Target="../media/image51.wmf"/><Relationship Id="rId5" Type="http://schemas.openxmlformats.org/officeDocument/2006/relationships/image" Target="../media/image43.wmf"/><Relationship Id="rId15" Type="http://schemas.openxmlformats.org/officeDocument/2006/relationships/oleObject" Target="../embeddings/oleObject53.bin"/><Relationship Id="rId23" Type="http://schemas.openxmlformats.org/officeDocument/2006/relationships/oleObject" Target="../embeddings/oleObject57.bin"/><Relationship Id="rId10" Type="http://schemas.openxmlformats.org/officeDocument/2006/relationships/oleObject" Target="../embeddings/oleObject50.bin"/><Relationship Id="rId19" Type="http://schemas.openxmlformats.org/officeDocument/2006/relationships/oleObject" Target="../embeddings/oleObject55.bin"/><Relationship Id="rId4" Type="http://schemas.openxmlformats.org/officeDocument/2006/relationships/oleObject" Target="../embeddings/oleObject47.bin"/><Relationship Id="rId9" Type="http://schemas.openxmlformats.org/officeDocument/2006/relationships/image" Target="../media/image44.wmf"/><Relationship Id="rId14" Type="http://schemas.openxmlformats.org/officeDocument/2006/relationships/image" Target="../media/image46.wmf"/><Relationship Id="rId22" Type="http://schemas.openxmlformats.org/officeDocument/2006/relationships/image" Target="../media/image50.wmf"/></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notesSlide" Target="../notesSlides/notesSlide9.xml"/><Relationship Id="rId7"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54.png"/><Relationship Id="rId5" Type="http://schemas.openxmlformats.org/officeDocument/2006/relationships/image" Target="../media/image9.wmf"/><Relationship Id="rId10" Type="http://schemas.openxmlformats.org/officeDocument/2006/relationships/image" Target="../media/image56.png"/><Relationship Id="rId4" Type="http://schemas.openxmlformats.org/officeDocument/2006/relationships/oleObject" Target="../embeddings/oleObject59.bin"/><Relationship Id="rId9" Type="http://schemas.openxmlformats.org/officeDocument/2006/relationships/image" Target="../media/image55.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10.xml"/><Relationship Id="rId7" Type="http://schemas.openxmlformats.org/officeDocument/2006/relationships/image" Target="../media/image55.png"/><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62.bin"/><Relationship Id="rId11" Type="http://schemas.openxmlformats.org/officeDocument/2006/relationships/image" Target="../media/image60.png"/><Relationship Id="rId5" Type="http://schemas.openxmlformats.org/officeDocument/2006/relationships/image" Target="../media/image9.wmf"/><Relationship Id="rId10" Type="http://schemas.openxmlformats.org/officeDocument/2006/relationships/image" Target="../media/image59.png"/><Relationship Id="rId4" Type="http://schemas.openxmlformats.org/officeDocument/2006/relationships/oleObject" Target="../embeddings/oleObject61.bin"/><Relationship Id="rId9"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1.png"/><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64.bin"/><Relationship Id="rId5" Type="http://schemas.openxmlformats.org/officeDocument/2006/relationships/image" Target="../media/image9.wmf"/><Relationship Id="rId4" Type="http://schemas.openxmlformats.org/officeDocument/2006/relationships/oleObject" Target="../embeddings/oleObject63.bin"/></Relationships>
</file>

<file path=ppt/slides/_rels/slide2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12.xml"/><Relationship Id="rId7" Type="http://schemas.openxmlformats.org/officeDocument/2006/relationships/image" Target="../media/image63.png"/><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62.png"/><Relationship Id="rId5" Type="http://schemas.openxmlformats.org/officeDocument/2006/relationships/image" Target="../media/image9.wmf"/><Relationship Id="rId10" Type="http://schemas.openxmlformats.org/officeDocument/2006/relationships/image" Target="../media/image66.png"/><Relationship Id="rId4" Type="http://schemas.openxmlformats.org/officeDocument/2006/relationships/oleObject" Target="../embeddings/oleObject65.bin"/><Relationship Id="rId9" Type="http://schemas.openxmlformats.org/officeDocument/2006/relationships/image" Target="../media/image65.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13.xml"/><Relationship Id="rId7" Type="http://schemas.openxmlformats.org/officeDocument/2006/relationships/image" Target="../media/image9.wmf"/><Relationship Id="rId12" Type="http://schemas.openxmlformats.org/officeDocument/2006/relationships/image" Target="../media/image69.wmf"/><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oleObject" Target="../embeddings/oleObject67.bin"/><Relationship Id="rId11" Type="http://schemas.openxmlformats.org/officeDocument/2006/relationships/oleObject" Target="../embeddings/oleObject69.bin"/><Relationship Id="rId5" Type="http://schemas.openxmlformats.org/officeDocument/2006/relationships/image" Target="../media/image67.wmf"/><Relationship Id="rId10" Type="http://schemas.openxmlformats.org/officeDocument/2006/relationships/image" Target="../media/image70.png"/><Relationship Id="rId4" Type="http://schemas.openxmlformats.org/officeDocument/2006/relationships/oleObject" Target="../embeddings/oleObject66.bin"/><Relationship Id="rId9" Type="http://schemas.openxmlformats.org/officeDocument/2006/relationships/image" Target="../media/image68.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3.wmf"/><Relationship Id="rId18" Type="http://schemas.openxmlformats.org/officeDocument/2006/relationships/oleObject" Target="../embeddings/oleObject77.bin"/><Relationship Id="rId3" Type="http://schemas.openxmlformats.org/officeDocument/2006/relationships/notesSlide" Target="../notesSlides/notesSlide14.xml"/><Relationship Id="rId7" Type="http://schemas.openxmlformats.org/officeDocument/2006/relationships/image" Target="../media/image70.wmf"/><Relationship Id="rId12" Type="http://schemas.openxmlformats.org/officeDocument/2006/relationships/oleObject" Target="../embeddings/oleObject74.bin"/><Relationship Id="rId17" Type="http://schemas.openxmlformats.org/officeDocument/2006/relationships/image" Target="../media/image75.wmf"/><Relationship Id="rId2" Type="http://schemas.openxmlformats.org/officeDocument/2006/relationships/slideLayout" Target="../slideLayouts/slideLayout3.xml"/><Relationship Id="rId16"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oleObject" Target="../embeddings/oleObject71.bin"/><Relationship Id="rId11" Type="http://schemas.openxmlformats.org/officeDocument/2006/relationships/image" Target="../media/image72.wmf"/><Relationship Id="rId5" Type="http://schemas.openxmlformats.org/officeDocument/2006/relationships/image" Target="../media/image9.wmf"/><Relationship Id="rId15" Type="http://schemas.openxmlformats.org/officeDocument/2006/relationships/image" Target="../media/image74.wmf"/><Relationship Id="rId10" Type="http://schemas.openxmlformats.org/officeDocument/2006/relationships/oleObject" Target="../embeddings/oleObject73.bin"/><Relationship Id="rId19" Type="http://schemas.openxmlformats.org/officeDocument/2006/relationships/image" Target="../media/image76.wmf"/><Relationship Id="rId4" Type="http://schemas.openxmlformats.org/officeDocument/2006/relationships/oleObject" Target="../embeddings/oleObject70.bin"/><Relationship Id="rId9" Type="http://schemas.openxmlformats.org/officeDocument/2006/relationships/image" Target="../media/image71.wmf"/><Relationship Id="rId14" Type="http://schemas.openxmlformats.org/officeDocument/2006/relationships/oleObject" Target="../embeddings/oleObject7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7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79.png"/></Relationships>
</file>

<file path=ppt/slides/_rels/slide31.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81.png"/><Relationship Id="rId5" Type="http://schemas.openxmlformats.org/officeDocument/2006/relationships/tags" Target="../tags/tag12.xml"/><Relationship Id="rId10" Type="http://schemas.openxmlformats.org/officeDocument/2006/relationships/image" Target="../media/image80.png"/><Relationship Id="rId4" Type="http://schemas.openxmlformats.org/officeDocument/2006/relationships/tags" Target="../tags/tag11.xml"/><Relationship Id="rId9"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83.png"/><Relationship Id="rId4" Type="http://schemas.openxmlformats.org/officeDocument/2006/relationships/image" Target="../media/image8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85.png"/><Relationship Id="rId4" Type="http://schemas.openxmlformats.org/officeDocument/2006/relationships/image" Target="../media/image84.png"/></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7" name="直接连接符 46"/>
          <p:cNvCxnSpPr/>
          <p:nvPr/>
        </p:nvCxnSpPr>
        <p:spPr>
          <a:xfrm>
            <a:off x="1725063" y="4128067"/>
            <a:ext cx="8892000" cy="0"/>
          </a:xfrm>
          <a:prstGeom prst="line">
            <a:avLst/>
          </a:prstGeom>
          <a:ln w="28575">
            <a:gradFill>
              <a:gsLst>
                <a:gs pos="0">
                  <a:srgbClr val="701E5E">
                    <a:alpha val="25000"/>
                  </a:srgbClr>
                </a:gs>
                <a:gs pos="100000">
                  <a:srgbClr val="701E5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725063" y="2568435"/>
            <a:ext cx="8892000" cy="0"/>
          </a:xfrm>
          <a:prstGeom prst="line">
            <a:avLst/>
          </a:prstGeom>
          <a:ln w="15875">
            <a:gradFill>
              <a:gsLst>
                <a:gs pos="0">
                  <a:srgbClr val="701E5E">
                    <a:alpha val="25000"/>
                  </a:srgbClr>
                </a:gs>
                <a:gs pos="100000">
                  <a:srgbClr val="701E5E"/>
                </a:gs>
              </a:gsLst>
              <a:lin ang="5400000" scaled="1"/>
            </a:gra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783725" y="2720991"/>
            <a:ext cx="8833338" cy="984885"/>
          </a:xfrm>
          <a:prstGeom prst="rect">
            <a:avLst/>
          </a:prstGeom>
          <a:noFill/>
        </p:spPr>
        <p:txBody>
          <a:bodyPr wrap="square" lIns="0" tIns="0" rIns="0" bIns="0" rtlCol="0">
            <a:spAutoFit/>
          </a:bodyPr>
          <a:lstStyle/>
          <a:p>
            <a:pPr algn="ctr"/>
            <a:r>
              <a:rPr lang="en-US" altLang="zh-CN" sz="3200" b="1" dirty="0">
                <a:gradFill>
                  <a:gsLst>
                    <a:gs pos="3000">
                      <a:srgbClr val="701E5E">
                        <a:alpha val="68000"/>
                      </a:srgbClr>
                    </a:gs>
                    <a:gs pos="99000">
                      <a:srgbClr val="701E5E"/>
                    </a:gs>
                  </a:gsLst>
                  <a:lin ang="5400000" scaled="1"/>
                </a:gradFill>
                <a:cs typeface="+mn-ea"/>
              </a:rPr>
              <a:t>IMPALA: Scalable Distributed Deep-RL with Importance Weighted Actor-Learner Architectures</a:t>
            </a:r>
            <a:endParaRPr lang="zh-CN" altLang="en-US" sz="3200" b="1" dirty="0">
              <a:gradFill>
                <a:gsLst>
                  <a:gs pos="3000">
                    <a:srgbClr val="701E5E">
                      <a:alpha val="68000"/>
                    </a:srgbClr>
                  </a:gs>
                  <a:gs pos="99000">
                    <a:srgbClr val="701E5E"/>
                  </a:gs>
                </a:gsLst>
                <a:lin ang="5400000" scaled="1"/>
              </a:gradFill>
              <a:cs typeface="+mn-ea"/>
              <a:sym typeface="+mn-lt"/>
            </a:endParaRPr>
          </a:p>
        </p:txBody>
      </p:sp>
      <p:sp>
        <p:nvSpPr>
          <p:cNvPr id="50" name="矩形: 圆角 49"/>
          <p:cNvSpPr/>
          <p:nvPr/>
        </p:nvSpPr>
        <p:spPr>
          <a:xfrm>
            <a:off x="3656185" y="4769272"/>
            <a:ext cx="4879630" cy="781979"/>
          </a:xfrm>
          <a:prstGeom prst="roundRect">
            <a:avLst>
              <a:gd name="adj" fmla="val 32725"/>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成员：石若川  郭丰睿  王腾  王顺暄  </a:t>
            </a:r>
          </a:p>
        </p:txBody>
      </p:sp>
      <p:sp>
        <p:nvSpPr>
          <p:cNvPr id="52" name="矩形 51"/>
          <p:cNvSpPr/>
          <p:nvPr/>
        </p:nvSpPr>
        <p:spPr>
          <a:xfrm>
            <a:off x="4910577" y="3683843"/>
            <a:ext cx="2610178" cy="307777"/>
          </a:xfrm>
          <a:prstGeom prst="rect">
            <a:avLst/>
          </a:prstGeom>
        </p:spPr>
        <p:txBody>
          <a:bodyPr wrap="square" lIns="0" tIns="0" rIns="0" bIns="0">
            <a:spAutoFit/>
          </a:bodyPr>
          <a:lstStyle/>
          <a:p>
            <a:pPr algn="dist"/>
            <a:r>
              <a:rPr lang="zh-CN" altLang="en-US" sz="2000" b="1" dirty="0">
                <a:gradFill>
                  <a:gsLst>
                    <a:gs pos="3000">
                      <a:srgbClr val="701E5E">
                        <a:alpha val="68000"/>
                      </a:srgbClr>
                    </a:gs>
                    <a:gs pos="99000">
                      <a:srgbClr val="701E5E"/>
                    </a:gs>
                  </a:gsLst>
                  <a:lin ang="5400000" scaled="1"/>
                </a:gradFill>
                <a:cs typeface="+mn-ea"/>
                <a:sym typeface="+mn-lt"/>
              </a:rPr>
              <a:t>文献汇报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19" y="337521"/>
            <a:ext cx="3472665" cy="584775"/>
          </a:xfrm>
          <a:prstGeom prst="rect">
            <a:avLst/>
          </a:prstGeom>
          <a:noFill/>
        </p:spPr>
        <p:txBody>
          <a:bodyPr wrap="square" rtlCol="0">
            <a:spAutoFit/>
          </a:bodyPr>
          <a:lstStyle/>
          <a:p>
            <a:r>
              <a:rPr lang="en-US" altLang="zh-CN" sz="3200" b="1" spc="600" dirty="0">
                <a:solidFill>
                  <a:schemeClr val="tx2">
                    <a:lumMod val="50000"/>
                  </a:schemeClr>
                </a:solidFill>
              </a:rPr>
              <a:t>IMPALA</a:t>
            </a:r>
            <a:endParaRPr lang="zh-CN" altLang="en-US" sz="3200" b="1" spc="600" dirty="0">
              <a:solidFill>
                <a:schemeClr val="tx2">
                  <a:lumMod val="50000"/>
                </a:schemeClr>
              </a:solidFill>
            </a:endParaRP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02</a:t>
            </a:r>
            <a:endParaRPr lang="zh-CN" altLang="en-US" sz="2000" b="1" dirty="0"/>
          </a:p>
        </p:txBody>
      </p:sp>
      <p:sp>
        <p:nvSpPr>
          <p:cNvPr id="2" name="文本框 51"/>
          <p:cNvSpPr txBox="1"/>
          <p:nvPr/>
        </p:nvSpPr>
        <p:spPr>
          <a:xfrm>
            <a:off x="535052" y="1066159"/>
            <a:ext cx="1038746"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过程：</a:t>
            </a:r>
          </a:p>
        </p:txBody>
      </p:sp>
      <p:sp>
        <p:nvSpPr>
          <p:cNvPr id="5" name="文本框 4"/>
          <p:cNvSpPr txBox="1"/>
          <p:nvPr/>
        </p:nvSpPr>
        <p:spPr>
          <a:xfrm>
            <a:off x="1335679" y="893943"/>
            <a:ext cx="10008500" cy="1408545"/>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zh-CN" altLang="en-US" dirty="0">
                <a:solidFill>
                  <a:schemeClr val="tx1"/>
                </a:solidFill>
                <a:latin typeface="Times New Roman" panose="02020603050405020304" pitchFamily="18" charset="0"/>
              </a:rPr>
              <a:t>每个</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单独定期地从</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同步参数并进行数据收集，所有</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收集的数据都会即时存储到数据采样队列里，当队列的数据达到</a:t>
            </a:r>
            <a:r>
              <a:rPr lang="en-US" altLang="zh-CN" dirty="0">
                <a:solidFill>
                  <a:schemeClr val="tx1"/>
                </a:solidFill>
                <a:latin typeface="Times New Roman" panose="02020603050405020304" pitchFamily="18" charset="0"/>
              </a:rPr>
              <a:t>Mini-</a:t>
            </a:r>
            <a:r>
              <a:rPr lang="en-US" altLang="zh-CN" dirty="0" err="1">
                <a:solidFill>
                  <a:schemeClr val="tx1"/>
                </a:solidFill>
                <a:latin typeface="Times New Roman" panose="02020603050405020304" pitchFamily="18" charset="0"/>
              </a:rPr>
              <a:t>Batchsize</a:t>
            </a:r>
            <a:r>
              <a:rPr lang="zh-CN" altLang="en-US" dirty="0">
                <a:solidFill>
                  <a:schemeClr val="tx1"/>
                </a:solidFill>
                <a:latin typeface="Times New Roman" panose="02020603050405020304" pitchFamily="18" charset="0"/>
              </a:rPr>
              <a:t>时，</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开始梯度学习，并更新其参数。</a:t>
            </a:r>
            <a:endParaRPr lang="en-US" altLang="zh-CN" dirty="0">
              <a:solidFill>
                <a:schemeClr val="tx1"/>
              </a:solidFill>
              <a:latin typeface="Times New Roman" panose="02020603050405020304" pitchFamily="18" charset="0"/>
            </a:endParaRPr>
          </a:p>
        </p:txBody>
      </p:sp>
      <p:sp>
        <p:nvSpPr>
          <p:cNvPr id="3" name="文本框 51"/>
          <p:cNvSpPr txBox="1"/>
          <p:nvPr/>
        </p:nvSpPr>
        <p:spPr>
          <a:xfrm>
            <a:off x="535052" y="4651195"/>
            <a:ext cx="1038746"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问题：</a:t>
            </a:r>
          </a:p>
        </p:txBody>
      </p:sp>
      <p:sp>
        <p:nvSpPr>
          <p:cNvPr id="4" name="文本框 3"/>
          <p:cNvSpPr txBox="1"/>
          <p:nvPr/>
        </p:nvSpPr>
        <p:spPr>
          <a:xfrm>
            <a:off x="1335679" y="4489733"/>
            <a:ext cx="10782542" cy="1048447"/>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zh-CN" altLang="en-US" dirty="0">
                <a:solidFill>
                  <a:schemeClr val="tx1"/>
                </a:solidFill>
                <a:latin typeface="Times New Roman" panose="02020603050405020304" pitchFamily="18" charset="0"/>
              </a:rPr>
              <a:t>由于</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不等待</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在进行新的参数计算时，</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继续使用旧的参数数据</a:t>
            </a:r>
            <a:endParaRPr lang="en-US" altLang="zh-CN" dirty="0">
              <a:solidFill>
                <a:schemeClr val="tx1"/>
              </a:solidFill>
              <a:latin typeface="Times New Roman" panose="02020603050405020304" pitchFamily="18" charset="0"/>
            </a:endParaRPr>
          </a:p>
          <a:p>
            <a:r>
              <a:rPr lang="zh-CN" altLang="en-US" dirty="0">
                <a:solidFill>
                  <a:schemeClr val="tx1"/>
                </a:solidFill>
                <a:latin typeface="Times New Roman" panose="02020603050405020304" pitchFamily="18" charset="0"/>
              </a:rPr>
              <a:t>导致</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读取数据进行参数更新时部分数据是旧数据（</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前向推理的参数滞后问题）</a:t>
            </a:r>
            <a:endParaRPr lang="en-US" altLang="zh-CN" dirty="0">
              <a:solidFill>
                <a:schemeClr val="tx1"/>
              </a:solidFill>
              <a:latin typeface="Times New Roman" panose="02020603050405020304" pitchFamily="18" charset="0"/>
            </a:endParaRPr>
          </a:p>
        </p:txBody>
      </p:sp>
      <p:sp>
        <p:nvSpPr>
          <p:cNvPr id="8" name="文本框 51"/>
          <p:cNvSpPr txBox="1"/>
          <p:nvPr/>
        </p:nvSpPr>
        <p:spPr>
          <a:xfrm>
            <a:off x="539263" y="2452476"/>
            <a:ext cx="1038746"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特点：</a:t>
            </a:r>
          </a:p>
        </p:txBody>
      </p:sp>
      <p:sp>
        <p:nvSpPr>
          <p:cNvPr id="9" name="文本框 8"/>
          <p:cNvSpPr txBox="1"/>
          <p:nvPr/>
        </p:nvSpPr>
        <p:spPr>
          <a:xfrm>
            <a:off x="1335679" y="2280260"/>
            <a:ext cx="10008500" cy="2128742"/>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285750" indent="-285750">
              <a:buFont typeface="Wingdings" panose="05000000000000000000" pitchFamily="2" charset="2"/>
              <a:buChar char="l"/>
            </a:pP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与</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互不干扰</a:t>
            </a:r>
            <a:endParaRPr lang="en-US" altLang="zh-CN" dirty="0">
              <a:solidFill>
                <a:schemeClr val="tx1"/>
              </a:solidFill>
              <a:latin typeface="Times New Roman" panose="02020603050405020304" pitchFamily="18" charset="0"/>
            </a:endParaRPr>
          </a:p>
          <a:p>
            <a:pPr marL="285750" indent="-285750">
              <a:buFont typeface="Wingdings" panose="05000000000000000000" pitchFamily="2" charset="2"/>
              <a:buChar char="l"/>
            </a:pP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可以是分布式集群，这种情况下，</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需要从集群同步参数</a:t>
            </a:r>
            <a:endParaRPr lang="en-US" altLang="zh-CN" dirty="0">
              <a:solidFill>
                <a:schemeClr val="tx1"/>
              </a:solidFill>
              <a:latin typeface="Times New Roman" panose="02020603050405020304" pitchFamily="18" charset="0"/>
            </a:endParaRPr>
          </a:p>
          <a:p>
            <a:pPr marL="285750" indent="-285750">
              <a:buFont typeface="Wingdings" panose="05000000000000000000" pitchFamily="2" charset="2"/>
              <a:buChar char="l"/>
            </a:pPr>
            <a:r>
              <a:rPr lang="zh-CN" altLang="en-US" dirty="0">
                <a:solidFill>
                  <a:schemeClr val="tx1"/>
                </a:solidFill>
                <a:latin typeface="Times New Roman" panose="02020603050405020304" pitchFamily="18" charset="0"/>
              </a:rPr>
              <a:t>与</a:t>
            </a:r>
            <a:r>
              <a:rPr lang="en-US" altLang="zh-CN" dirty="0">
                <a:solidFill>
                  <a:schemeClr val="tx1"/>
                </a:solidFill>
                <a:latin typeface="Times New Roman" panose="02020603050405020304" pitchFamily="18" charset="0"/>
              </a:rPr>
              <a:t>A3C</a:t>
            </a:r>
            <a:r>
              <a:rPr lang="zh-CN" altLang="en-US" dirty="0">
                <a:solidFill>
                  <a:schemeClr val="tx1"/>
                </a:solidFill>
                <a:latin typeface="Times New Roman" panose="02020603050405020304" pitchFamily="18" charset="0"/>
              </a:rPr>
              <a:t>相比 ，</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无需计算梯度，只需收集数据，</a:t>
            </a:r>
            <a:r>
              <a:rPr lang="zh-CN" altLang="en-US" b="1" dirty="0">
                <a:solidFill>
                  <a:schemeClr val="tx1"/>
                </a:solidFill>
                <a:latin typeface="Times New Roman" panose="02020603050405020304" pitchFamily="18" charset="0"/>
              </a:rPr>
              <a:t>数据吞吐量更大</a:t>
            </a:r>
            <a:r>
              <a:rPr lang="zh-CN" altLang="en-US" dirty="0">
                <a:solidFill>
                  <a:schemeClr val="tx1"/>
                </a:solidFill>
                <a:latin typeface="Times New Roman" panose="02020603050405020304" pitchFamily="18" charset="0"/>
              </a:rPr>
              <a:t>；与</a:t>
            </a:r>
            <a:r>
              <a:rPr lang="en-US" altLang="zh-CN" dirty="0">
                <a:solidFill>
                  <a:schemeClr val="tx1"/>
                </a:solidFill>
                <a:latin typeface="Times New Roman" panose="02020603050405020304" pitchFamily="18" charset="0"/>
              </a:rPr>
              <a:t>GA3C</a:t>
            </a:r>
            <a:r>
              <a:rPr lang="zh-CN" altLang="en-US" dirty="0">
                <a:solidFill>
                  <a:schemeClr val="tx1"/>
                </a:solidFill>
                <a:latin typeface="Times New Roman" panose="02020603050405020304" pitchFamily="18" charset="0"/>
              </a:rPr>
              <a:t>相比，引入</a:t>
            </a:r>
            <a:r>
              <a:rPr lang="en-US" altLang="zh-CN" dirty="0">
                <a:solidFill>
                  <a:schemeClr val="tx1"/>
                </a:solidFill>
                <a:latin typeface="Times New Roman" panose="02020603050405020304" pitchFamily="18" charset="0"/>
              </a:rPr>
              <a:t>V-trace</a:t>
            </a:r>
            <a:r>
              <a:rPr lang="zh-CN" altLang="en-US" dirty="0">
                <a:solidFill>
                  <a:schemeClr val="tx1"/>
                </a:solidFill>
                <a:latin typeface="Times New Roman" panose="02020603050405020304" pitchFamily="18" charset="0"/>
              </a:rPr>
              <a:t>策略截断，同时接受更大延迟，方便大规模分布式部署</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群。</a:t>
            </a:r>
            <a:r>
              <a:rPr lang="zh-CN" altLang="en-US" b="1" dirty="0">
                <a:solidFill>
                  <a:schemeClr val="tx1"/>
                </a:solidFill>
                <a:latin typeface="Times New Roman" panose="02020603050405020304" pitchFamily="18" charset="0"/>
              </a:rPr>
              <a:t>框架拓展方便，支持多任务学习。</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453" y="2105561"/>
            <a:ext cx="2531462" cy="2646878"/>
          </a:xfrm>
          <a:prstGeom prst="rect">
            <a:avLst/>
          </a:prstGeom>
          <a:noFill/>
        </p:spPr>
        <p:txBody>
          <a:bodyPr wrap="none" rtlCol="0">
            <a:spAutoFit/>
          </a:bodyPr>
          <a:lstStyle/>
          <a:p>
            <a:r>
              <a:rPr lang="en-US" altLang="zh-CN" sz="16600" spc="300" dirty="0">
                <a:gradFill>
                  <a:gsLst>
                    <a:gs pos="0">
                      <a:srgbClr val="701E5E"/>
                    </a:gs>
                    <a:gs pos="90000">
                      <a:srgbClr val="701E5E">
                        <a:alpha val="33000"/>
                      </a:srgbClr>
                    </a:gs>
                  </a:gsLst>
                  <a:lin ang="5400000" scaled="0"/>
                </a:gradFill>
                <a:latin typeface="Impact" panose="020B0806030902050204" pitchFamily="34" charset="0"/>
              </a:rPr>
              <a:t>03</a:t>
            </a:r>
            <a:endParaRPr lang="zh-CN" altLang="en-US" sz="16600" spc="300" dirty="0">
              <a:gradFill>
                <a:gsLst>
                  <a:gs pos="0">
                    <a:srgbClr val="701E5E"/>
                  </a:gs>
                  <a:gs pos="90000">
                    <a:srgbClr val="701E5E">
                      <a:alpha val="33000"/>
                    </a:srgbClr>
                  </a:gs>
                </a:gsLst>
                <a:lin ang="5400000" scaled="0"/>
              </a:gradFill>
              <a:latin typeface="Impact" panose="020B0806030902050204" pitchFamily="34" charset="0"/>
            </a:endParaRPr>
          </a:p>
        </p:txBody>
      </p:sp>
      <p:sp>
        <p:nvSpPr>
          <p:cNvPr id="3" name="文本框 2"/>
          <p:cNvSpPr txBox="1"/>
          <p:nvPr/>
        </p:nvSpPr>
        <p:spPr>
          <a:xfrm>
            <a:off x="5077292" y="2350093"/>
            <a:ext cx="2258888" cy="707886"/>
          </a:xfrm>
          <a:prstGeom prst="rect">
            <a:avLst/>
          </a:prstGeom>
          <a:noFill/>
        </p:spPr>
        <p:txBody>
          <a:bodyPr wrap="none" rtlCol="0">
            <a:spAutoFit/>
          </a:bodyPr>
          <a:lstStyle/>
          <a:p>
            <a:r>
              <a:rPr lang="en-US" altLang="zh-CN" sz="4000" b="1" spc="600" dirty="0">
                <a:solidFill>
                  <a:schemeClr val="tx2">
                    <a:lumMod val="50000"/>
                  </a:schemeClr>
                </a:solidFill>
              </a:rPr>
              <a:t>V-trace</a:t>
            </a:r>
            <a:endParaRPr lang="zh-CN" altLang="en-US" sz="4000" b="1" spc="600" dirty="0">
              <a:solidFill>
                <a:schemeClr val="tx2">
                  <a:lumMod val="50000"/>
                </a:schemeClr>
              </a:solidFill>
            </a:endParaRPr>
          </a:p>
        </p:txBody>
      </p:sp>
      <p:sp>
        <p:nvSpPr>
          <p:cNvPr id="4" name="文本框 3"/>
          <p:cNvSpPr txBox="1"/>
          <p:nvPr/>
        </p:nvSpPr>
        <p:spPr>
          <a:xfrm>
            <a:off x="5077292" y="3724825"/>
            <a:ext cx="6773331" cy="523220"/>
          </a:xfrm>
          <a:prstGeom prst="rect">
            <a:avLst/>
          </a:prstGeom>
          <a:noFill/>
        </p:spPr>
        <p:txBody>
          <a:bodyPr wrap="square" rtlCol="0">
            <a:spAutoFit/>
          </a:bodyPr>
          <a:lstStyle/>
          <a:p>
            <a:r>
              <a:rPr lang="en-US" altLang="zh-CN" sz="2800" spc="100" dirty="0">
                <a:solidFill>
                  <a:schemeClr val="bg1">
                    <a:lumMod val="75000"/>
                  </a:schemeClr>
                </a:solidFill>
              </a:rPr>
              <a:t>A novel off-policy actor-critic algorithm </a:t>
            </a:r>
          </a:p>
        </p:txBody>
      </p:sp>
      <p:cxnSp>
        <p:nvCxnSpPr>
          <p:cNvPr id="5" name="直接连接符 4"/>
          <p:cNvCxnSpPr/>
          <p:nvPr/>
        </p:nvCxnSpPr>
        <p:spPr>
          <a:xfrm>
            <a:off x="4255405" y="2092332"/>
            <a:ext cx="0" cy="2571751"/>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96475" y="3381779"/>
            <a:ext cx="720000" cy="101600"/>
          </a:xfrm>
          <a:prstGeom prst="rect">
            <a:avLst/>
          </a:prstGeom>
          <a:gradFill>
            <a:gsLst>
              <a:gs pos="0">
                <a:srgbClr val="701E5E"/>
              </a:gs>
              <a:gs pos="100000">
                <a:srgbClr val="701E5E">
                  <a:alpha val="5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13" name="文本框 12"/>
          <p:cNvSpPr txBox="1"/>
          <p:nvPr/>
        </p:nvSpPr>
        <p:spPr>
          <a:xfrm>
            <a:off x="847819" y="1270650"/>
            <a:ext cx="10298717" cy="1015663"/>
          </a:xfrm>
          <a:prstGeom prst="rect">
            <a:avLst/>
          </a:prstGeom>
          <a:noFill/>
        </p:spPr>
        <p:txBody>
          <a:bodyPr wrap="square" rtlCol="0">
            <a:spAutoFit/>
          </a:bodyPr>
          <a:lstStyle/>
          <a:p>
            <a:pPr marL="342900" indent="-342900" algn="l" rtl="0">
              <a:buFont typeface="Arial" panose="020B0604020202020204" pitchFamily="34" charset="0"/>
              <a:buChar char="•"/>
            </a:pPr>
            <a:r>
              <a:rPr lang="zh-CN" altLang="en-US" sz="2000" b="1" i="0" dirty="0">
                <a:effectLst/>
                <a:latin typeface="Times New Roman" panose="02020603050405020304" pitchFamily="18" charset="0"/>
              </a:rPr>
              <a:t>提出原因</a:t>
            </a:r>
            <a:r>
              <a:rPr lang="zh-CN" altLang="en-US" sz="2000" b="0" i="0" dirty="0">
                <a:effectLst/>
                <a:latin typeface="Times New Roman" panose="02020603050405020304" pitchFamily="18" charset="0"/>
              </a:rPr>
              <a:t>：</a:t>
            </a:r>
            <a:r>
              <a:rPr lang="zh-CN" altLang="en-US" sz="2000" dirty="0">
                <a:latin typeface="Times New Roman" panose="02020603050405020304" pitchFamily="18" charset="0"/>
              </a:rPr>
              <a:t>利用</a:t>
            </a:r>
            <a:r>
              <a:rPr lang="en-US" altLang="zh-CN" sz="2000" dirty="0">
                <a:latin typeface="Times New Roman" panose="02020603050405020304" pitchFamily="18" charset="0"/>
              </a:rPr>
              <a:t>IMPALA</a:t>
            </a:r>
            <a:r>
              <a:rPr lang="zh-CN" altLang="en-US" sz="2000" dirty="0">
                <a:latin typeface="Times New Roman" panose="02020603050405020304" pitchFamily="18" charset="0"/>
              </a:rPr>
              <a:t>进行解耦分布式学习时，</a:t>
            </a:r>
            <a:r>
              <a:rPr lang="en-US" altLang="zh-CN" sz="2000" dirty="0">
                <a:latin typeface="Times New Roman" panose="02020603050405020304" pitchFamily="18" charset="0"/>
              </a:rPr>
              <a:t>Learner</a:t>
            </a:r>
            <a:r>
              <a:rPr lang="zh-CN" altLang="en-US" sz="2000" dirty="0">
                <a:latin typeface="Times New Roman" panose="02020603050405020304" pitchFamily="18" charset="0"/>
              </a:rPr>
              <a:t>的策略</a:t>
            </a:r>
            <a:r>
              <a:rPr lang="en-US" altLang="zh-CN" sz="2000" dirty="0">
                <a:latin typeface="Times New Roman" panose="02020603050405020304" pitchFamily="18" charset="0"/>
              </a:rPr>
              <a:t>π</a:t>
            </a:r>
            <a:r>
              <a:rPr lang="zh-CN" altLang="en-US" sz="2000" dirty="0">
                <a:latin typeface="Times New Roman" panose="02020603050405020304" pitchFamily="18" charset="0"/>
              </a:rPr>
              <a:t>快于</a:t>
            </a:r>
            <a:r>
              <a:rPr lang="en-US" altLang="zh-CN" sz="2000" dirty="0">
                <a:latin typeface="Times New Roman" panose="02020603050405020304" pitchFamily="18" charset="0"/>
              </a:rPr>
              <a:t>Actors</a:t>
            </a:r>
            <a:r>
              <a:rPr lang="zh-CN" altLang="en-US" sz="2000" dirty="0">
                <a:latin typeface="Times New Roman" panose="02020603050405020304" pitchFamily="18" charset="0"/>
              </a:rPr>
              <a:t>的策略</a:t>
            </a:r>
            <a:r>
              <a:rPr lang="en-US" altLang="zh-CN" sz="2000" dirty="0">
                <a:latin typeface="Times New Roman" panose="02020603050405020304" pitchFamily="18" charset="0"/>
              </a:rPr>
              <a:t>μ</a:t>
            </a:r>
            <a:r>
              <a:rPr lang="zh-CN" altLang="en-US" sz="2000" dirty="0">
                <a:latin typeface="Times New Roman" panose="02020603050405020304" pitchFamily="18" charset="0"/>
              </a:rPr>
              <a:t>，采样和策略更新错位，需利用</a:t>
            </a:r>
            <a:r>
              <a:rPr lang="en-US" altLang="zh-CN" sz="2000" dirty="0">
                <a:latin typeface="Times New Roman" panose="02020603050405020304" pitchFamily="18" charset="0"/>
              </a:rPr>
              <a:t>off-policy</a:t>
            </a:r>
            <a:r>
              <a:rPr lang="zh-CN" altLang="en-US" sz="2000" dirty="0">
                <a:latin typeface="Times New Roman" panose="02020603050405020304" pitchFamily="18" charset="0"/>
              </a:rPr>
              <a:t>策略进行学习。然而</a:t>
            </a:r>
            <a:r>
              <a:rPr lang="en-US" altLang="zh-CN" sz="2000" dirty="0">
                <a:latin typeface="Times New Roman" panose="02020603050405020304" pitchFamily="18" charset="0"/>
              </a:rPr>
              <a:t>off-policy</a:t>
            </a:r>
            <a:r>
              <a:rPr lang="zh-CN" altLang="en-US" sz="2000" dirty="0">
                <a:latin typeface="Times New Roman" panose="02020603050405020304" pitchFamily="18" charset="0"/>
              </a:rPr>
              <a:t>策略由于进行重要性采样，普遍具有</a:t>
            </a:r>
            <a:r>
              <a:rPr lang="zh-CN" altLang="en-US" sz="2000" b="1" dirty="0">
                <a:latin typeface="Times New Roman" panose="02020603050405020304" pitchFamily="18" charset="0"/>
              </a:rPr>
              <a:t>方差很大</a:t>
            </a:r>
            <a:r>
              <a:rPr lang="zh-CN" altLang="en-US" sz="2000" dirty="0">
                <a:latin typeface="Times New Roman" panose="02020603050405020304" pitchFamily="18" charset="0"/>
              </a:rPr>
              <a:t>的问题，因此提出了名为</a:t>
            </a:r>
            <a:r>
              <a:rPr lang="en-US" altLang="zh-CN" sz="2000" dirty="0">
                <a:latin typeface="Times New Roman" panose="02020603050405020304" pitchFamily="18" charset="0"/>
              </a:rPr>
              <a:t>V-trace</a:t>
            </a:r>
            <a:r>
              <a:rPr lang="zh-CN" altLang="en-US" sz="2000" dirty="0">
                <a:latin typeface="Times New Roman" panose="02020603050405020304" pitchFamily="18" charset="0"/>
              </a:rPr>
              <a:t>的</a:t>
            </a:r>
            <a:r>
              <a:rPr lang="en-US" altLang="zh-CN" sz="2000" dirty="0">
                <a:latin typeface="Times New Roman" panose="02020603050405020304" pitchFamily="18" charset="0"/>
              </a:rPr>
              <a:t>off-policy</a:t>
            </a:r>
            <a:r>
              <a:rPr lang="zh-CN" altLang="en-US" sz="2000" dirty="0">
                <a:latin typeface="Times New Roman" panose="02020603050405020304" pitchFamily="18" charset="0"/>
              </a:rPr>
              <a:t>算法。</a:t>
            </a:r>
          </a:p>
        </p:txBody>
      </p:sp>
      <p:sp>
        <p:nvSpPr>
          <p:cNvPr id="14" name="文本框 13"/>
          <p:cNvSpPr txBox="1"/>
          <p:nvPr/>
        </p:nvSpPr>
        <p:spPr>
          <a:xfrm>
            <a:off x="847820" y="2466367"/>
            <a:ext cx="10298715" cy="400110"/>
          </a:xfrm>
          <a:prstGeom prst="rect">
            <a:avLst/>
          </a:prstGeom>
          <a:noFill/>
        </p:spPr>
        <p:txBody>
          <a:bodyPr wrap="square" rtlCol="0">
            <a:spAutoFit/>
          </a:bodyPr>
          <a:lstStyle/>
          <a:p>
            <a:pPr marL="342900" indent="-342900" algn="l" rtl="0">
              <a:buFont typeface="Arial" panose="020B0604020202020204" pitchFamily="34" charset="0"/>
              <a:buChar char="•"/>
            </a:pPr>
            <a:r>
              <a:rPr lang="zh-CN" altLang="en-US" sz="2000" b="1" dirty="0">
                <a:latin typeface="Times New Roman" panose="02020603050405020304" pitchFamily="18" charset="0"/>
              </a:rPr>
              <a:t>前提</a:t>
            </a:r>
            <a:r>
              <a:rPr lang="zh-CN" altLang="en-US" sz="2000" b="0" i="0" dirty="0">
                <a:effectLst/>
                <a:latin typeface="Times New Roman" panose="02020603050405020304" pitchFamily="18" charset="0"/>
              </a:rPr>
              <a:t>：带折扣的无限时间，</a:t>
            </a:r>
            <a:r>
              <a:rPr lang="zh-CN" altLang="en-US" sz="2000" b="1" i="0" dirty="0">
                <a:effectLst/>
                <a:latin typeface="Times New Roman" panose="02020603050405020304" pitchFamily="18" charset="0"/>
              </a:rPr>
              <a:t>满足</a:t>
            </a:r>
            <a:r>
              <a:rPr lang="en-US" altLang="zh-CN" sz="2000" b="1" i="0" dirty="0">
                <a:effectLst/>
                <a:latin typeface="Times New Roman" panose="02020603050405020304" pitchFamily="18" charset="0"/>
              </a:rPr>
              <a:t>MDP</a:t>
            </a:r>
            <a:r>
              <a:rPr lang="zh-CN" altLang="en-US" sz="2000" b="0" i="0" dirty="0">
                <a:effectLst/>
                <a:latin typeface="Times New Roman" panose="02020603050405020304" pitchFamily="18" charset="0"/>
              </a:rPr>
              <a:t>的强化学习 </a:t>
            </a:r>
            <a:r>
              <a:rPr lang="en-US" altLang="zh-CN" sz="2000" dirty="0">
                <a:latin typeface="Times New Roman" panose="02020603050405020304" pitchFamily="18" charset="0"/>
              </a:rPr>
              <a:t>(d</a:t>
            </a:r>
            <a:r>
              <a:rPr lang="en-US" altLang="zh-CN" sz="2000" b="0" i="0" dirty="0">
                <a:effectLst/>
                <a:latin typeface="Times New Roman" panose="02020603050405020304" pitchFamily="18" charset="0"/>
              </a:rPr>
              <a:t>iscounted infinite-horizon RL in MDP)</a:t>
            </a:r>
            <a:endParaRPr lang="zh-CN" altLang="en-US" dirty="0"/>
          </a:p>
        </p:txBody>
      </p:sp>
      <p:sp>
        <p:nvSpPr>
          <p:cNvPr id="15" name="文本框 14"/>
          <p:cNvSpPr txBox="1"/>
          <p:nvPr/>
        </p:nvSpPr>
        <p:spPr>
          <a:xfrm>
            <a:off x="847819" y="3221463"/>
            <a:ext cx="9933128" cy="400110"/>
          </a:xfrm>
          <a:prstGeom prst="rect">
            <a:avLst/>
          </a:prstGeom>
          <a:noFill/>
        </p:spPr>
        <p:txBody>
          <a:bodyPr wrap="square" rtlCol="0">
            <a:spAutoFit/>
          </a:bodyPr>
          <a:lstStyle/>
          <a:p>
            <a:pPr marL="342900" indent="-342900" algn="l" rtl="0">
              <a:buFont typeface="Arial" panose="020B0604020202020204" pitchFamily="34" charset="0"/>
              <a:buChar char="•"/>
            </a:pPr>
            <a:r>
              <a:rPr lang="zh-CN" altLang="en-US" sz="2000" b="1" dirty="0">
                <a:latin typeface="Times New Roman" panose="02020603050405020304" pitchFamily="18" charset="0"/>
              </a:rPr>
              <a:t>目标</a:t>
            </a:r>
            <a:r>
              <a:rPr lang="zh-CN" altLang="en-US" sz="2000" b="0" i="0" dirty="0">
                <a:effectLst/>
                <a:latin typeface="Times New Roman" panose="02020603050405020304" pitchFamily="18" charset="0"/>
              </a:rPr>
              <a:t>：找到策略</a:t>
            </a:r>
            <a:r>
              <a:rPr lang="en-US" altLang="zh-CN" sz="2000" b="0" i="0" dirty="0">
                <a:effectLst/>
                <a:latin typeface="Times New Roman" panose="02020603050405020304" pitchFamily="18" charset="0"/>
              </a:rPr>
              <a:t>π</a:t>
            </a:r>
            <a:r>
              <a:rPr lang="zh-CN" altLang="en-US" sz="2000" b="0" i="0" dirty="0">
                <a:effectLst/>
                <a:latin typeface="Times New Roman" panose="02020603050405020304" pitchFamily="18" charset="0"/>
              </a:rPr>
              <a:t>，使得折扣奖励期望（即值函数）最大</a:t>
            </a:r>
            <a:endParaRPr lang="zh-CN" altLang="en-US" dirty="0"/>
          </a:p>
        </p:txBody>
      </p:sp>
      <p:graphicFrame>
        <p:nvGraphicFramePr>
          <p:cNvPr id="16" name="对象 15"/>
          <p:cNvGraphicFramePr>
            <a:graphicFrameLocks noChangeAspect="1"/>
          </p:cNvGraphicFramePr>
          <p:nvPr/>
        </p:nvGraphicFramePr>
        <p:xfrm>
          <a:off x="4696785" y="3883312"/>
          <a:ext cx="2235200" cy="722313"/>
        </p:xfrm>
        <a:graphic>
          <a:graphicData uri="http://schemas.openxmlformats.org/presentationml/2006/ole">
            <mc:AlternateContent xmlns:mc="http://schemas.openxmlformats.org/markup-compatibility/2006">
              <mc:Choice xmlns:v="urn:schemas-microsoft-com:vml" Requires="v">
                <p:oleObj spid="_x0000_s1033" name="Equation" r:id="rId3" imgW="31089600" imgH="10058400" progId="Equation.DSMT4">
                  <p:embed/>
                </p:oleObj>
              </mc:Choice>
              <mc:Fallback>
                <p:oleObj name="Equation" r:id="rId3" imgW="31089600" imgH="10058400" progId="Equation.DSMT4">
                  <p:embed/>
                  <p:pic>
                    <p:nvPicPr>
                      <p:cNvPr id="0" name="对象 15"/>
                      <p:cNvPicPr/>
                      <p:nvPr/>
                    </p:nvPicPr>
                    <p:blipFill>
                      <a:blip r:embed="rId4"/>
                      <a:stretch>
                        <a:fillRect/>
                      </a:stretch>
                    </p:blipFill>
                    <p:spPr>
                      <a:xfrm>
                        <a:off x="4696785" y="3883312"/>
                        <a:ext cx="2235200" cy="722313"/>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5327652" y="3675253"/>
          <a:ext cx="114300" cy="177800"/>
        </p:xfrm>
        <a:graphic>
          <a:graphicData uri="http://schemas.openxmlformats.org/presentationml/2006/ole">
            <mc:AlternateContent xmlns:mc="http://schemas.openxmlformats.org/markup-compatibility/2006">
              <mc:Choice xmlns:v="urn:schemas-microsoft-com:vml" Requires="v">
                <p:oleObj spid="_x0000_s1034" name="Equation" r:id="rId5" imgW="2743200" imgH="4267200" progId="Equation.DSMT4">
                  <p:embed/>
                </p:oleObj>
              </mc:Choice>
              <mc:Fallback>
                <p:oleObj name="Equation" r:id="rId5" imgW="2743200" imgH="4267200" progId="Equation.DSMT4">
                  <p:embed/>
                  <p:pic>
                    <p:nvPicPr>
                      <p:cNvPr id="0" name="对象 16"/>
                      <p:cNvPicPr/>
                      <p:nvPr/>
                    </p:nvPicPr>
                    <p:blipFill>
                      <a:blip r:embed="rId6"/>
                      <a:stretch>
                        <a:fillRect/>
                      </a:stretch>
                    </p:blipFill>
                    <p:spPr>
                      <a:xfrm>
                        <a:off x="5327652" y="3675253"/>
                        <a:ext cx="114300" cy="177800"/>
                      </a:xfrm>
                      <a:prstGeom prst="rect">
                        <a:avLst/>
                      </a:prstGeom>
                    </p:spPr>
                  </p:pic>
                </p:oleObj>
              </mc:Fallback>
            </mc:AlternateContent>
          </a:graphicData>
        </a:graphic>
      </p:graphicFrame>
      <p:sp>
        <p:nvSpPr>
          <p:cNvPr id="18" name="文本框 17"/>
          <p:cNvSpPr txBox="1"/>
          <p:nvPr/>
        </p:nvSpPr>
        <p:spPr>
          <a:xfrm>
            <a:off x="847819" y="4635884"/>
            <a:ext cx="10298717" cy="707886"/>
          </a:xfrm>
          <a:prstGeom prst="rect">
            <a:avLst/>
          </a:prstGeom>
          <a:noFill/>
        </p:spPr>
        <p:txBody>
          <a:bodyPr wrap="square" rtlCol="0">
            <a:spAutoFit/>
          </a:bodyPr>
          <a:lstStyle/>
          <a:p>
            <a:pPr marL="342900" indent="-342900" algn="l" rtl="0">
              <a:buFont typeface="Arial" panose="020B0604020202020204" pitchFamily="34" charset="0"/>
              <a:buChar char="•"/>
            </a:pPr>
            <a:r>
              <a:rPr lang="zh-CN" altLang="en-US" sz="2000" b="1" dirty="0">
                <a:latin typeface="Times New Roman" panose="02020603050405020304" pitchFamily="18" charset="0"/>
              </a:rPr>
              <a:t>基本思路</a:t>
            </a:r>
            <a:r>
              <a:rPr lang="zh-CN" altLang="en-US" sz="2000" b="0" i="0" dirty="0">
                <a:effectLst/>
                <a:latin typeface="Times New Roman" panose="02020603050405020304" pitchFamily="18" charset="0"/>
              </a:rPr>
              <a:t>：使用</a:t>
            </a:r>
            <a:r>
              <a:rPr lang="zh-CN" altLang="en-US" sz="2000" b="1" i="0" dirty="0">
                <a:effectLst/>
                <a:latin typeface="Times New Roman" panose="02020603050405020304" pitchFamily="18" charset="0"/>
              </a:rPr>
              <a:t>截断重要性采样</a:t>
            </a:r>
            <a:r>
              <a:rPr lang="en-US" altLang="zh-CN" sz="2000" b="0" i="0" dirty="0">
                <a:effectLst/>
                <a:latin typeface="Times New Roman" panose="02020603050405020304" pitchFamily="18" charset="0"/>
              </a:rPr>
              <a:t>(truncated importance sampling)</a:t>
            </a:r>
            <a:r>
              <a:rPr lang="zh-CN" altLang="en-US" sz="2000" b="0" i="0" dirty="0">
                <a:effectLst/>
                <a:latin typeface="Times New Roman" panose="02020603050405020304" pitchFamily="18" charset="0"/>
              </a:rPr>
              <a:t>的方法，限制了重要性采样系数的上界，控制了方差大小。</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13" name="文本框 12"/>
          <p:cNvSpPr txBox="1"/>
          <p:nvPr/>
        </p:nvSpPr>
        <p:spPr>
          <a:xfrm>
            <a:off x="847819" y="1097609"/>
            <a:ext cx="10298717" cy="846386"/>
          </a:xfrm>
          <a:prstGeom prst="rect">
            <a:avLst/>
          </a:prstGeom>
          <a:noFill/>
        </p:spPr>
        <p:txBody>
          <a:bodyPr wrap="square" rtlCol="0">
            <a:spAutoFit/>
          </a:bodyPr>
          <a:lstStyle/>
          <a:p>
            <a:pPr algn="l" rtl="0">
              <a:spcAft>
                <a:spcPts val="600"/>
              </a:spcAft>
            </a:pPr>
            <a:r>
              <a:rPr lang="zh-CN" altLang="en-US" sz="2400" b="1" i="0" dirty="0">
                <a:effectLst/>
                <a:latin typeface="Times New Roman" panose="02020603050405020304" pitchFamily="18" charset="0"/>
              </a:rPr>
              <a:t>预备知识：</a:t>
            </a:r>
            <a:endParaRPr lang="en-US" altLang="zh-CN" sz="2400" b="1" i="0" dirty="0">
              <a:effectLst/>
              <a:latin typeface="Times New Roman" panose="02020603050405020304" pitchFamily="18" charset="0"/>
            </a:endParaRPr>
          </a:p>
          <a:p>
            <a:pPr algn="l" rtl="0">
              <a:spcAft>
                <a:spcPts val="600"/>
              </a:spcAft>
            </a:pPr>
            <a:r>
              <a:rPr lang="zh-CN" altLang="en-US" sz="2000" b="0" i="0" dirty="0">
                <a:effectLst/>
                <a:latin typeface="Times New Roman" panose="02020603050405020304" pitchFamily="18" charset="0"/>
              </a:rPr>
              <a:t>① </a:t>
            </a:r>
            <a:r>
              <a:rPr lang="en-US" altLang="zh-CN" sz="2000" b="0" i="0" dirty="0">
                <a:effectLst/>
                <a:latin typeface="Times New Roman" panose="02020603050405020304" pitchFamily="18" charset="0"/>
              </a:rPr>
              <a:t>n-step TD</a:t>
            </a:r>
            <a:r>
              <a:rPr lang="zh-CN" altLang="en-US" sz="2000" b="0" i="0" dirty="0">
                <a:effectLst/>
                <a:latin typeface="Times New Roman" panose="02020603050405020304" pitchFamily="18" charset="0"/>
              </a:rPr>
              <a:t>：介于</a:t>
            </a:r>
            <a:r>
              <a:rPr lang="en-US" altLang="zh-CN" sz="2000" b="0" i="0" dirty="0">
                <a:effectLst/>
                <a:latin typeface="Times New Roman" panose="02020603050405020304" pitchFamily="18" charset="0"/>
              </a:rPr>
              <a:t>TD(0)</a:t>
            </a:r>
            <a:r>
              <a:rPr lang="zh-CN" altLang="en-US" sz="2000" b="0" i="0" dirty="0">
                <a:effectLst/>
                <a:latin typeface="Times New Roman" panose="02020603050405020304" pitchFamily="18" charset="0"/>
              </a:rPr>
              <a:t>与蒙特卡洛方法之间的估计方法 （</a:t>
            </a:r>
            <a:r>
              <a:rPr lang="en-US" altLang="zh-CN" sz="2000" b="0" i="0" dirty="0">
                <a:effectLst/>
                <a:latin typeface="Times New Roman" panose="02020603050405020304" pitchFamily="18" charset="0"/>
              </a:rPr>
              <a:t>7.1</a:t>
            </a:r>
            <a:r>
              <a:rPr lang="zh-CN" altLang="en-US" sz="2000" b="0" i="0" dirty="0">
                <a:effectLst/>
                <a:latin typeface="Times New Roman" panose="02020603050405020304" pitchFamily="18" charset="0"/>
              </a:rPr>
              <a:t>）</a:t>
            </a:r>
            <a:endParaRPr lang="zh-CN" altLang="en-US" sz="2000" dirty="0">
              <a:latin typeface="Times New Roman" panose="02020603050405020304" pitchFamily="18" charset="0"/>
            </a:endParaRPr>
          </a:p>
        </p:txBody>
      </p:sp>
      <p:graphicFrame>
        <p:nvGraphicFramePr>
          <p:cNvPr id="17" name="对象 16"/>
          <p:cNvGraphicFramePr>
            <a:graphicFrameLocks noChangeAspect="1"/>
          </p:cNvGraphicFramePr>
          <p:nvPr/>
        </p:nvGraphicFramePr>
        <p:xfrm>
          <a:off x="5327652" y="3675253"/>
          <a:ext cx="114300" cy="177800"/>
        </p:xfrm>
        <a:graphic>
          <a:graphicData uri="http://schemas.openxmlformats.org/presentationml/2006/ole">
            <mc:AlternateContent xmlns:mc="http://schemas.openxmlformats.org/markup-compatibility/2006">
              <mc:Choice xmlns:v="urn:schemas-microsoft-com:vml" Requires="v">
                <p:oleObj spid="_x0000_s2053" name="Equation" r:id="rId4" imgW="2743200" imgH="4267200" progId="Equation.DSMT4">
                  <p:embed/>
                </p:oleObj>
              </mc:Choice>
              <mc:Fallback>
                <p:oleObj name="Equation" r:id="rId4" imgW="2743200" imgH="4267200" progId="Equation.DSMT4">
                  <p:embed/>
                  <p:pic>
                    <p:nvPicPr>
                      <p:cNvPr id="0" name="对象 9"/>
                      <p:cNvPicPr/>
                      <p:nvPr/>
                    </p:nvPicPr>
                    <p:blipFill>
                      <a:blip r:embed="rId5"/>
                      <a:stretch>
                        <a:fillRect/>
                      </a:stretch>
                    </p:blipFill>
                    <p:spPr>
                      <a:xfrm>
                        <a:off x="5327652" y="3675253"/>
                        <a:ext cx="114300" cy="177800"/>
                      </a:xfrm>
                      <a:prstGeom prst="rect">
                        <a:avLst/>
                      </a:prstGeom>
                    </p:spPr>
                  </p:pic>
                </p:oleObj>
              </mc:Fallback>
            </mc:AlternateContent>
          </a:graphicData>
        </a:graphic>
      </p:graphicFrame>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8892" y="1943995"/>
            <a:ext cx="5156570" cy="45843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graphicFrame>
        <p:nvGraphicFramePr>
          <p:cNvPr id="17" name="对象 16"/>
          <p:cNvGraphicFramePr>
            <a:graphicFrameLocks noChangeAspect="1"/>
          </p:cNvGraphicFramePr>
          <p:nvPr/>
        </p:nvGraphicFramePr>
        <p:xfrm>
          <a:off x="11670321" y="2657435"/>
          <a:ext cx="114300" cy="177800"/>
        </p:xfrm>
        <a:graphic>
          <a:graphicData uri="http://schemas.openxmlformats.org/presentationml/2006/ole">
            <mc:AlternateContent xmlns:mc="http://schemas.openxmlformats.org/markup-compatibility/2006">
              <mc:Choice xmlns:v="urn:schemas-microsoft-com:vml" Requires="v">
                <p:oleObj spid="_x0000_s3101" name="Equation" r:id="rId4" imgW="2743200" imgH="4267200" progId="Equation.DSMT4">
                  <p:embed/>
                </p:oleObj>
              </mc:Choice>
              <mc:Fallback>
                <p:oleObj name="Equation" r:id="rId4" imgW="2743200" imgH="4267200" progId="Equation.DSMT4">
                  <p:embed/>
                  <p:pic>
                    <p:nvPicPr>
                      <p:cNvPr id="0" name="对象 16"/>
                      <p:cNvPicPr/>
                      <p:nvPr/>
                    </p:nvPicPr>
                    <p:blipFill>
                      <a:blip r:embed="rId5"/>
                      <a:stretch>
                        <a:fillRect/>
                      </a:stretch>
                    </p:blipFill>
                    <p:spPr>
                      <a:xfrm>
                        <a:off x="11670321" y="2657435"/>
                        <a:ext cx="114300" cy="177800"/>
                      </a:xfrm>
                      <a:prstGeom prst="rect">
                        <a:avLst/>
                      </a:prstGeom>
                    </p:spPr>
                  </p:pic>
                </p:oleObj>
              </mc:Fallback>
            </mc:AlternateContent>
          </a:graphicData>
        </a:graphic>
      </p:graphicFrame>
      <p:sp>
        <p:nvSpPr>
          <p:cNvPr id="9" name="文本框 8"/>
          <p:cNvSpPr txBox="1"/>
          <p:nvPr/>
        </p:nvSpPr>
        <p:spPr>
          <a:xfrm>
            <a:off x="847819" y="1097609"/>
            <a:ext cx="10298717" cy="846386"/>
          </a:xfrm>
          <a:prstGeom prst="rect">
            <a:avLst/>
          </a:prstGeom>
          <a:noFill/>
        </p:spPr>
        <p:txBody>
          <a:bodyPr wrap="square" rtlCol="0">
            <a:spAutoFit/>
          </a:bodyPr>
          <a:lstStyle/>
          <a:p>
            <a:pPr algn="l" rtl="0">
              <a:spcAft>
                <a:spcPts val="600"/>
              </a:spcAft>
            </a:pPr>
            <a:r>
              <a:rPr lang="zh-CN" altLang="en-US" sz="2400" b="1" i="0" dirty="0">
                <a:effectLst/>
                <a:latin typeface="Times New Roman" panose="02020603050405020304" pitchFamily="18" charset="0"/>
              </a:rPr>
              <a:t>预备知识：</a:t>
            </a:r>
            <a:endParaRPr lang="en-US" altLang="zh-CN" sz="2400" b="1" i="0" dirty="0">
              <a:effectLst/>
              <a:latin typeface="Times New Roman" panose="02020603050405020304" pitchFamily="18" charset="0"/>
            </a:endParaRPr>
          </a:p>
          <a:p>
            <a:pPr algn="l" rtl="0">
              <a:spcAft>
                <a:spcPts val="600"/>
              </a:spcAft>
            </a:pPr>
            <a:r>
              <a:rPr lang="zh-CN" altLang="en-US" sz="2000" b="0" i="0" dirty="0">
                <a:effectLst/>
                <a:latin typeface="Times New Roman" panose="02020603050405020304" pitchFamily="18" charset="0"/>
              </a:rPr>
              <a:t>② </a:t>
            </a:r>
            <a:r>
              <a:rPr lang="en-US" altLang="zh-CN" sz="2000" b="0" i="0" dirty="0">
                <a:effectLst/>
                <a:latin typeface="Times New Roman" panose="02020603050405020304" pitchFamily="18" charset="0"/>
              </a:rPr>
              <a:t>MC</a:t>
            </a:r>
            <a:r>
              <a:rPr lang="zh-CN" altLang="en-US" sz="2000" b="0" i="0" dirty="0">
                <a:effectLst/>
                <a:latin typeface="Times New Roman" panose="02020603050405020304" pitchFamily="18" charset="0"/>
              </a:rPr>
              <a:t>下的每次决策型重要性采样（</a:t>
            </a:r>
            <a:r>
              <a:rPr lang="en-US" altLang="zh-CN" sz="2000" b="0" i="0" dirty="0">
                <a:effectLst/>
                <a:latin typeface="Times New Roman" panose="02020603050405020304" pitchFamily="18" charset="0"/>
              </a:rPr>
              <a:t>*5.9 </a:t>
            </a:r>
            <a:r>
              <a:rPr lang="zh-CN" altLang="en-US" sz="2000" b="0" i="0" dirty="0">
                <a:effectLst/>
                <a:latin typeface="Times New Roman" panose="02020603050405020304" pitchFamily="18" charset="0"/>
              </a:rPr>
              <a:t>）</a:t>
            </a:r>
            <a:endParaRPr lang="zh-CN" altLang="en-US" sz="2000" dirty="0">
              <a:latin typeface="Times New Roman" panose="02020603050405020304" pitchFamily="18" charset="0"/>
            </a:endParaRPr>
          </a:p>
        </p:txBody>
      </p:sp>
      <p:graphicFrame>
        <p:nvGraphicFramePr>
          <p:cNvPr id="3" name="对象 2"/>
          <p:cNvGraphicFramePr>
            <a:graphicFrameLocks noChangeAspect="1"/>
          </p:cNvGraphicFramePr>
          <p:nvPr/>
        </p:nvGraphicFramePr>
        <p:xfrm>
          <a:off x="9031224" y="1295099"/>
          <a:ext cx="2524797" cy="1038235"/>
        </p:xfrm>
        <a:graphic>
          <a:graphicData uri="http://schemas.openxmlformats.org/presentationml/2006/ole">
            <mc:AlternateContent xmlns:mc="http://schemas.openxmlformats.org/markup-compatibility/2006">
              <mc:Choice xmlns:v="urn:schemas-microsoft-com:vml" Requires="v">
                <p:oleObj spid="_x0000_s3102" name="Equation" r:id="rId6" imgW="32613600" imgH="13411200" progId="Equation.DSMT4">
                  <p:embed/>
                </p:oleObj>
              </mc:Choice>
              <mc:Fallback>
                <p:oleObj name="Equation" r:id="rId6" imgW="32613600" imgH="13411200" progId="Equation.DSMT4">
                  <p:embed/>
                  <p:pic>
                    <p:nvPicPr>
                      <p:cNvPr id="0" name="图片 4421"/>
                      <p:cNvPicPr/>
                      <p:nvPr/>
                    </p:nvPicPr>
                    <p:blipFill>
                      <a:blip r:embed="rId7"/>
                      <a:stretch>
                        <a:fillRect/>
                      </a:stretch>
                    </p:blipFill>
                    <p:spPr>
                      <a:xfrm>
                        <a:off x="9031224" y="1295099"/>
                        <a:ext cx="2524797" cy="1038235"/>
                      </a:xfrm>
                      <a:prstGeom prst="rect">
                        <a:avLst/>
                      </a:prstGeom>
                    </p:spPr>
                  </p:pic>
                </p:oleObj>
              </mc:Fallback>
            </mc:AlternateContent>
          </a:graphicData>
        </a:graphic>
      </p:graphicFrame>
      <p:sp>
        <p:nvSpPr>
          <p:cNvPr id="5" name="文本框 4"/>
          <p:cNvSpPr txBox="1"/>
          <p:nvPr/>
        </p:nvSpPr>
        <p:spPr>
          <a:xfrm>
            <a:off x="9246634" y="2346158"/>
            <a:ext cx="2093976" cy="369332"/>
          </a:xfrm>
          <a:prstGeom prst="rect">
            <a:avLst/>
          </a:prstGeom>
          <a:noFill/>
        </p:spPr>
        <p:txBody>
          <a:bodyPr wrap="square" rtlCol="0">
            <a:spAutoFit/>
          </a:bodyPr>
          <a:lstStyle/>
          <a:p>
            <a:pPr algn="ctr"/>
            <a:r>
              <a:rPr lang="zh-CN" altLang="en-US" dirty="0"/>
              <a:t>普通重要性采样</a:t>
            </a:r>
          </a:p>
        </p:txBody>
      </p:sp>
      <p:grpSp>
        <p:nvGrpSpPr>
          <p:cNvPr id="10" name="组合 9"/>
          <p:cNvGrpSpPr/>
          <p:nvPr/>
        </p:nvGrpSpPr>
        <p:grpSpPr>
          <a:xfrm>
            <a:off x="9031224" y="2999232"/>
            <a:ext cx="2524797" cy="1626964"/>
            <a:chOff x="6096000" y="2312917"/>
            <a:chExt cx="2524797" cy="1626964"/>
          </a:xfrm>
        </p:grpSpPr>
        <p:graphicFrame>
          <p:nvGraphicFramePr>
            <p:cNvPr id="8" name="对象 7"/>
            <p:cNvGraphicFramePr>
              <a:graphicFrameLocks noChangeAspect="1"/>
            </p:cNvGraphicFramePr>
            <p:nvPr/>
          </p:nvGraphicFramePr>
          <p:xfrm>
            <a:off x="6096000" y="2312917"/>
            <a:ext cx="2524797" cy="1297793"/>
          </p:xfrm>
          <a:graphic>
            <a:graphicData uri="http://schemas.openxmlformats.org/presentationml/2006/ole">
              <mc:AlternateContent xmlns:mc="http://schemas.openxmlformats.org/markup-compatibility/2006">
                <mc:Choice xmlns:v="urn:schemas-microsoft-com:vml" Requires="v">
                  <p:oleObj spid="_x0000_s3103" name="Equation" r:id="rId8" imgW="32613600" imgH="16764000" progId="Equation.DSMT4">
                    <p:embed/>
                  </p:oleObj>
                </mc:Choice>
                <mc:Fallback>
                  <p:oleObj name="Equation" r:id="rId8" imgW="32613600" imgH="16764000" progId="Equation.DSMT4">
                    <p:embed/>
                    <p:pic>
                      <p:nvPicPr>
                        <p:cNvPr id="0" name="图片 4422"/>
                        <p:cNvPicPr/>
                        <p:nvPr/>
                      </p:nvPicPr>
                      <p:blipFill>
                        <a:blip r:embed="rId9"/>
                        <a:stretch>
                          <a:fillRect/>
                        </a:stretch>
                      </p:blipFill>
                      <p:spPr>
                        <a:xfrm>
                          <a:off x="6096000" y="2312917"/>
                          <a:ext cx="2524797" cy="1297793"/>
                        </a:xfrm>
                        <a:prstGeom prst="rect">
                          <a:avLst/>
                        </a:prstGeom>
                      </p:spPr>
                    </p:pic>
                  </p:oleObj>
                </mc:Fallback>
              </mc:AlternateContent>
            </a:graphicData>
          </a:graphic>
        </p:graphicFrame>
        <p:sp>
          <p:nvSpPr>
            <p:cNvPr id="12" name="文本框 11"/>
            <p:cNvSpPr txBox="1"/>
            <p:nvPr/>
          </p:nvSpPr>
          <p:spPr>
            <a:xfrm>
              <a:off x="6450785" y="3570549"/>
              <a:ext cx="2093976" cy="369332"/>
            </a:xfrm>
            <a:prstGeom prst="rect">
              <a:avLst/>
            </a:prstGeom>
            <a:noFill/>
          </p:spPr>
          <p:txBody>
            <a:bodyPr wrap="square" rtlCol="0">
              <a:spAutoFit/>
            </a:bodyPr>
            <a:lstStyle/>
            <a:p>
              <a:pPr algn="ctr"/>
              <a:r>
                <a:rPr lang="zh-CN" altLang="en-US" dirty="0"/>
                <a:t>加权重要性采样</a:t>
              </a:r>
            </a:p>
          </p:txBody>
        </p:sp>
      </p:grpSp>
      <p:sp>
        <p:nvSpPr>
          <p:cNvPr id="13" name="矩形 12"/>
          <p:cNvSpPr/>
          <p:nvPr/>
        </p:nvSpPr>
        <p:spPr>
          <a:xfrm>
            <a:off x="10425848" y="1282275"/>
            <a:ext cx="1054137" cy="4924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432997" y="2955423"/>
            <a:ext cx="1054137" cy="4924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407379" y="2058964"/>
            <a:ext cx="6316687" cy="988003"/>
            <a:chOff x="407379" y="2058964"/>
            <a:chExt cx="6316687" cy="988003"/>
          </a:xfrm>
        </p:grpSpPr>
        <p:graphicFrame>
          <p:nvGraphicFramePr>
            <p:cNvPr id="14" name="对象 13"/>
            <p:cNvGraphicFramePr>
              <a:graphicFrameLocks noChangeAspect="1"/>
            </p:cNvGraphicFramePr>
            <p:nvPr/>
          </p:nvGraphicFramePr>
          <p:xfrm>
            <a:off x="407379" y="2058964"/>
            <a:ext cx="6316687" cy="942789"/>
          </p:xfrm>
          <a:graphic>
            <a:graphicData uri="http://schemas.openxmlformats.org/presentationml/2006/ole">
              <mc:AlternateContent xmlns:mc="http://schemas.openxmlformats.org/markup-compatibility/2006">
                <mc:Choice xmlns:v="urn:schemas-microsoft-com:vml" Requires="v">
                  <p:oleObj spid="_x0000_s3104" name="Equation" r:id="rId10" imgW="81686400" imgH="12192000" progId="Equation.DSMT4">
                    <p:embed/>
                  </p:oleObj>
                </mc:Choice>
                <mc:Fallback>
                  <p:oleObj name="Equation" r:id="rId10" imgW="81686400" imgH="12192000" progId="Equation.DSMT4">
                    <p:embed/>
                    <p:pic>
                      <p:nvPicPr>
                        <p:cNvPr id="0" name="图片 4423"/>
                        <p:cNvPicPr/>
                        <p:nvPr/>
                      </p:nvPicPr>
                      <p:blipFill>
                        <a:blip r:embed="rId11"/>
                        <a:stretch>
                          <a:fillRect/>
                        </a:stretch>
                      </p:blipFill>
                      <p:spPr>
                        <a:xfrm>
                          <a:off x="407379" y="2058964"/>
                          <a:ext cx="6316687" cy="942789"/>
                        </a:xfrm>
                        <a:prstGeom prst="rect">
                          <a:avLst/>
                        </a:prstGeom>
                      </p:spPr>
                    </p:pic>
                  </p:oleObj>
                </mc:Fallback>
              </mc:AlternateContent>
            </a:graphicData>
          </a:graphic>
        </p:graphicFrame>
        <p:cxnSp>
          <p:nvCxnSpPr>
            <p:cNvPr id="18" name="直接连接符 17"/>
            <p:cNvCxnSpPr/>
            <p:nvPr/>
          </p:nvCxnSpPr>
          <p:spPr>
            <a:xfrm>
              <a:off x="2221992" y="3046967"/>
              <a:ext cx="106070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graphicFrame>
        <p:nvGraphicFramePr>
          <p:cNvPr id="29" name="对象 28"/>
          <p:cNvGraphicFramePr>
            <a:graphicFrameLocks noChangeAspect="1"/>
          </p:cNvGraphicFramePr>
          <p:nvPr/>
        </p:nvGraphicFramePr>
        <p:xfrm>
          <a:off x="1083906" y="4626196"/>
          <a:ext cx="5967412" cy="817563"/>
        </p:xfrm>
        <a:graphic>
          <a:graphicData uri="http://schemas.openxmlformats.org/presentationml/2006/ole">
            <mc:AlternateContent xmlns:mc="http://schemas.openxmlformats.org/markup-compatibility/2006">
              <mc:Choice xmlns:v="urn:schemas-microsoft-com:vml" Requires="v">
                <p:oleObj spid="_x0000_s3105" name="Equation" r:id="rId12" imgW="75590400" imgH="10363200" progId="Equation.DSMT4">
                  <p:embed/>
                </p:oleObj>
              </mc:Choice>
              <mc:Fallback>
                <p:oleObj name="Equation" r:id="rId12" imgW="75590400" imgH="10363200" progId="Equation.DSMT4">
                  <p:embed/>
                  <p:pic>
                    <p:nvPicPr>
                      <p:cNvPr id="0" name="图片 4424"/>
                      <p:cNvPicPr/>
                      <p:nvPr/>
                    </p:nvPicPr>
                    <p:blipFill>
                      <a:blip r:embed="rId13"/>
                      <a:stretch>
                        <a:fillRect/>
                      </a:stretch>
                    </p:blipFill>
                    <p:spPr>
                      <a:xfrm>
                        <a:off x="1083906" y="4626196"/>
                        <a:ext cx="5967412" cy="817563"/>
                      </a:xfrm>
                      <a:prstGeom prst="rect">
                        <a:avLst/>
                      </a:prstGeom>
                    </p:spPr>
                  </p:pic>
                </p:oleObj>
              </mc:Fallback>
            </mc:AlternateContent>
          </a:graphicData>
        </a:graphic>
      </p:graphicFrame>
      <p:grpSp>
        <p:nvGrpSpPr>
          <p:cNvPr id="37" name="组合 36"/>
          <p:cNvGrpSpPr/>
          <p:nvPr/>
        </p:nvGrpSpPr>
        <p:grpSpPr>
          <a:xfrm>
            <a:off x="1093050" y="3291454"/>
            <a:ext cx="6703754" cy="1170528"/>
            <a:chOff x="1273965" y="3525733"/>
            <a:chExt cx="6434137" cy="1055309"/>
          </a:xfrm>
        </p:grpSpPr>
        <p:graphicFrame>
          <p:nvGraphicFramePr>
            <p:cNvPr id="20" name="对象 19"/>
            <p:cNvGraphicFramePr>
              <a:graphicFrameLocks noChangeAspect="1"/>
            </p:cNvGraphicFramePr>
            <p:nvPr/>
          </p:nvGraphicFramePr>
          <p:xfrm>
            <a:off x="1273965" y="3525733"/>
            <a:ext cx="6434137" cy="696913"/>
          </p:xfrm>
          <a:graphic>
            <a:graphicData uri="http://schemas.openxmlformats.org/presentationml/2006/ole">
              <mc:AlternateContent xmlns:mc="http://schemas.openxmlformats.org/markup-compatibility/2006">
                <mc:Choice xmlns:v="urn:schemas-microsoft-com:vml" Requires="v">
                  <p:oleObj spid="_x0000_s3106" name="Equation" r:id="rId14" imgW="95707200" imgH="10363200" progId="Equation.DSMT4">
                    <p:embed/>
                  </p:oleObj>
                </mc:Choice>
                <mc:Fallback>
                  <p:oleObj name="Equation" r:id="rId14" imgW="95707200" imgH="10363200" progId="Equation.DSMT4">
                    <p:embed/>
                    <p:pic>
                      <p:nvPicPr>
                        <p:cNvPr id="0" name="图片 4425"/>
                        <p:cNvPicPr/>
                        <p:nvPr/>
                      </p:nvPicPr>
                      <p:blipFill>
                        <a:blip r:embed="rId15"/>
                        <a:stretch>
                          <a:fillRect/>
                        </a:stretch>
                      </p:blipFill>
                      <p:spPr>
                        <a:xfrm>
                          <a:off x="1273965" y="3525733"/>
                          <a:ext cx="6434137" cy="696913"/>
                        </a:xfrm>
                        <a:prstGeom prst="rect">
                          <a:avLst/>
                        </a:prstGeom>
                      </p:spPr>
                    </p:pic>
                  </p:oleObj>
                </mc:Fallback>
              </mc:AlternateContent>
            </a:graphicData>
          </a:graphic>
        </p:graphicFrame>
        <p:cxnSp>
          <p:nvCxnSpPr>
            <p:cNvPr id="33" name="直接连接符 32"/>
            <p:cNvCxnSpPr/>
            <p:nvPr/>
          </p:nvCxnSpPr>
          <p:spPr>
            <a:xfrm>
              <a:off x="3426697" y="4297025"/>
              <a:ext cx="389814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565066" y="4275813"/>
              <a:ext cx="1621410" cy="305229"/>
            </a:xfrm>
            <a:prstGeom prst="rect">
              <a:avLst/>
            </a:prstGeom>
            <a:noFill/>
          </p:spPr>
          <p:txBody>
            <a:bodyPr wrap="square" rtlCol="0">
              <a:spAutoFit/>
            </a:bodyPr>
            <a:lstStyle/>
            <a:p>
              <a:pPr algn="ctr"/>
              <a:r>
                <a:rPr lang="zh-CN" altLang="en-US" sz="1600" dirty="0">
                  <a:latin typeface="Times New Roman" panose="02020603050405020304" pitchFamily="18" charset="0"/>
                </a:rPr>
                <a:t>相互独立</a:t>
              </a:r>
            </a:p>
          </p:txBody>
        </p:sp>
      </p:grpSp>
      <p:graphicFrame>
        <p:nvGraphicFramePr>
          <p:cNvPr id="35" name="对象 34"/>
          <p:cNvGraphicFramePr>
            <a:graphicFrameLocks noChangeAspect="1"/>
          </p:cNvGraphicFramePr>
          <p:nvPr/>
        </p:nvGraphicFramePr>
        <p:xfrm>
          <a:off x="1093050" y="5545533"/>
          <a:ext cx="2793150" cy="429715"/>
        </p:xfrm>
        <a:graphic>
          <a:graphicData uri="http://schemas.openxmlformats.org/presentationml/2006/ole">
            <mc:AlternateContent xmlns:mc="http://schemas.openxmlformats.org/markup-compatibility/2006">
              <mc:Choice xmlns:v="urn:schemas-microsoft-com:vml" Requires="v">
                <p:oleObj spid="_x0000_s3107" name="Equation" r:id="rId16" imgW="35661600" imgH="5486400" progId="Equation.DSMT4">
                  <p:embed/>
                </p:oleObj>
              </mc:Choice>
              <mc:Fallback>
                <p:oleObj name="Equation" r:id="rId16" imgW="35661600" imgH="5486400" progId="Equation.DSMT4">
                  <p:embed/>
                  <p:pic>
                    <p:nvPicPr>
                      <p:cNvPr id="0" name="对象 7"/>
                      <p:cNvPicPr/>
                      <p:nvPr/>
                    </p:nvPicPr>
                    <p:blipFill>
                      <a:blip r:embed="rId17"/>
                      <a:stretch>
                        <a:fillRect/>
                      </a:stretch>
                    </p:blipFill>
                    <p:spPr>
                      <a:xfrm>
                        <a:off x="1093050" y="5545533"/>
                        <a:ext cx="2793150" cy="429715"/>
                      </a:xfrm>
                      <a:prstGeom prst="rect">
                        <a:avLst/>
                      </a:prstGeom>
                    </p:spPr>
                  </p:pic>
                </p:oleObj>
              </mc:Fallback>
            </mc:AlternateContent>
          </a:graphicData>
        </a:graphic>
      </p:graphicFrame>
      <p:cxnSp>
        <p:nvCxnSpPr>
          <p:cNvPr id="39" name="直接箭头连接符 38"/>
          <p:cNvCxnSpPr/>
          <p:nvPr/>
        </p:nvCxnSpPr>
        <p:spPr>
          <a:xfrm flipH="1">
            <a:off x="1627632" y="3046967"/>
            <a:ext cx="1124712" cy="382033"/>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8096696" y="4850597"/>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1</a:t>
            </a:r>
            <a:r>
              <a:rPr lang="zh-CN" altLang="en-US" dirty="0">
                <a:highlight>
                  <a:srgbClr val="FFFF00"/>
                </a:highlight>
              </a:rPr>
              <a:t>）</a:t>
            </a:r>
          </a:p>
        </p:txBody>
      </p:sp>
      <p:sp>
        <p:nvSpPr>
          <p:cNvPr id="41" name="文本框 40"/>
          <p:cNvSpPr txBox="1"/>
          <p:nvPr/>
        </p:nvSpPr>
        <p:spPr>
          <a:xfrm>
            <a:off x="8096696" y="5575725"/>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2</a:t>
            </a:r>
            <a:r>
              <a:rPr lang="zh-CN" altLang="en-US" dirty="0">
                <a:highlight>
                  <a:srgbClr val="FFFF00"/>
                </a:highlight>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graphicFrame>
        <p:nvGraphicFramePr>
          <p:cNvPr id="13" name="对象 12"/>
          <p:cNvGraphicFramePr>
            <a:graphicFrameLocks noChangeAspect="1"/>
          </p:cNvGraphicFramePr>
          <p:nvPr/>
        </p:nvGraphicFramePr>
        <p:xfrm>
          <a:off x="4470922" y="2890213"/>
          <a:ext cx="3250153" cy="433354"/>
        </p:xfrm>
        <a:graphic>
          <a:graphicData uri="http://schemas.openxmlformats.org/presentationml/2006/ole">
            <mc:AlternateContent xmlns:mc="http://schemas.openxmlformats.org/markup-compatibility/2006">
              <mc:Choice xmlns:v="urn:schemas-microsoft-com:vml" Requires="v">
                <p:oleObj spid="_x0000_s4125" name="Equation" r:id="rId4" imgW="41148000" imgH="5486400" progId="Equation.DSMT4">
                  <p:embed/>
                </p:oleObj>
              </mc:Choice>
              <mc:Fallback>
                <p:oleObj name="Equation" r:id="rId4" imgW="41148000" imgH="5486400" progId="Equation.DSMT4">
                  <p:embed/>
                  <p:pic>
                    <p:nvPicPr>
                      <p:cNvPr id="0" name="图片 5401"/>
                      <p:cNvPicPr/>
                      <p:nvPr/>
                    </p:nvPicPr>
                    <p:blipFill>
                      <a:blip r:embed="rId5"/>
                      <a:stretch>
                        <a:fillRect/>
                      </a:stretch>
                    </p:blipFill>
                    <p:spPr>
                      <a:xfrm>
                        <a:off x="4470922" y="2890213"/>
                        <a:ext cx="3250153" cy="433354"/>
                      </a:xfrm>
                      <a:prstGeom prst="rect">
                        <a:avLst/>
                      </a:prstGeom>
                    </p:spPr>
                  </p:pic>
                </p:oleObj>
              </mc:Fallback>
            </mc:AlternateContent>
          </a:graphicData>
        </a:graphic>
      </p:graphicFrame>
      <p:sp>
        <p:nvSpPr>
          <p:cNvPr id="15" name="文本框 14"/>
          <p:cNvSpPr txBox="1"/>
          <p:nvPr/>
        </p:nvSpPr>
        <p:spPr>
          <a:xfrm>
            <a:off x="847819" y="2218430"/>
            <a:ext cx="6600699" cy="400110"/>
          </a:xfrm>
          <a:prstGeom prst="rect">
            <a:avLst/>
          </a:prstGeom>
          <a:noFill/>
        </p:spPr>
        <p:txBody>
          <a:bodyPr wrap="square" rtlCol="0">
            <a:spAutoFit/>
          </a:bodyPr>
          <a:lstStyle/>
          <a:p>
            <a:r>
              <a:rPr lang="zh-CN" altLang="en-US" sz="2000" dirty="0">
                <a:latin typeface="Times New Roman" panose="02020603050405020304" pitchFamily="18" charset="0"/>
              </a:rPr>
              <a:t>式（</a:t>
            </a:r>
            <a:r>
              <a:rPr lang="en-US" altLang="zh-CN" sz="2000" dirty="0">
                <a:latin typeface="Times New Roman" panose="02020603050405020304" pitchFamily="18" charset="0"/>
              </a:rPr>
              <a:t>2</a:t>
            </a:r>
            <a:r>
              <a:rPr lang="zh-CN" altLang="en-US" sz="2000" dirty="0">
                <a:latin typeface="Times New Roman" panose="02020603050405020304" pitchFamily="18" charset="0"/>
              </a:rPr>
              <a:t>）为对第一项的分析，那么更一般的，对于第</a:t>
            </a:r>
            <a:r>
              <a:rPr lang="en-US" altLang="zh-CN" sz="2000" dirty="0">
                <a:latin typeface="Times New Roman" panose="02020603050405020304" pitchFamily="18" charset="0"/>
              </a:rPr>
              <a:t>k</a:t>
            </a:r>
            <a:r>
              <a:rPr lang="zh-CN" altLang="en-US" sz="2000" dirty="0">
                <a:latin typeface="Times New Roman" panose="02020603050405020304" pitchFamily="18" charset="0"/>
              </a:rPr>
              <a:t>项有：</a:t>
            </a:r>
          </a:p>
        </p:txBody>
      </p:sp>
      <p:graphicFrame>
        <p:nvGraphicFramePr>
          <p:cNvPr id="19" name="对象 18"/>
          <p:cNvGraphicFramePr>
            <a:graphicFrameLocks noChangeAspect="1"/>
          </p:cNvGraphicFramePr>
          <p:nvPr/>
        </p:nvGraphicFramePr>
        <p:xfrm>
          <a:off x="4972794" y="3788835"/>
          <a:ext cx="2246411" cy="488350"/>
        </p:xfrm>
        <a:graphic>
          <a:graphicData uri="http://schemas.openxmlformats.org/presentationml/2006/ole">
            <mc:AlternateContent xmlns:mc="http://schemas.openxmlformats.org/markup-compatibility/2006">
              <mc:Choice xmlns:v="urn:schemas-microsoft-com:vml" Requires="v">
                <p:oleObj spid="_x0000_s4126" name="Equation" r:id="rId6" imgW="28041600" imgH="6096000" progId="Equation.DSMT4">
                  <p:embed/>
                </p:oleObj>
              </mc:Choice>
              <mc:Fallback>
                <p:oleObj name="Equation" r:id="rId6" imgW="28041600" imgH="6096000" progId="Equation.DSMT4">
                  <p:embed/>
                  <p:pic>
                    <p:nvPicPr>
                      <p:cNvPr id="0" name="图片 5402"/>
                      <p:cNvPicPr/>
                      <p:nvPr/>
                    </p:nvPicPr>
                    <p:blipFill>
                      <a:blip r:embed="rId7"/>
                      <a:stretch>
                        <a:fillRect/>
                      </a:stretch>
                    </p:blipFill>
                    <p:spPr>
                      <a:xfrm>
                        <a:off x="4972794" y="3788835"/>
                        <a:ext cx="2246411" cy="48835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2921725" y="4775328"/>
          <a:ext cx="6348550" cy="488350"/>
        </p:xfrm>
        <a:graphic>
          <a:graphicData uri="http://schemas.openxmlformats.org/presentationml/2006/ole">
            <mc:AlternateContent xmlns:mc="http://schemas.openxmlformats.org/markup-compatibility/2006">
              <mc:Choice xmlns:v="urn:schemas-microsoft-com:vml" Requires="v">
                <p:oleObj spid="_x0000_s4127" name="Equation" r:id="rId8" imgW="79248000" imgH="6096000" progId="Equation.DSMT4">
                  <p:embed/>
                </p:oleObj>
              </mc:Choice>
              <mc:Fallback>
                <p:oleObj name="Equation" r:id="rId8" imgW="79248000" imgH="6096000" progId="Equation.DSMT4">
                  <p:embed/>
                  <p:pic>
                    <p:nvPicPr>
                      <p:cNvPr id="0" name="图片 5403"/>
                      <p:cNvPicPr/>
                      <p:nvPr/>
                    </p:nvPicPr>
                    <p:blipFill>
                      <a:blip r:embed="rId9"/>
                      <a:stretch>
                        <a:fillRect/>
                      </a:stretch>
                    </p:blipFill>
                    <p:spPr>
                      <a:xfrm>
                        <a:off x="2921725" y="4775328"/>
                        <a:ext cx="6348550" cy="488350"/>
                      </a:xfrm>
                      <a:prstGeom prst="rect">
                        <a:avLst/>
                      </a:prstGeom>
                    </p:spPr>
                  </p:pic>
                </p:oleObj>
              </mc:Fallback>
            </mc:AlternateContent>
          </a:graphicData>
        </a:graphic>
      </p:graphicFrame>
      <p:sp>
        <p:nvSpPr>
          <p:cNvPr id="24" name="文本框 23"/>
          <p:cNvSpPr txBox="1"/>
          <p:nvPr/>
        </p:nvSpPr>
        <p:spPr>
          <a:xfrm>
            <a:off x="847818" y="3429000"/>
            <a:ext cx="6600699" cy="400110"/>
          </a:xfrm>
          <a:prstGeom prst="rect">
            <a:avLst/>
          </a:prstGeom>
          <a:noFill/>
        </p:spPr>
        <p:txBody>
          <a:bodyPr wrap="square" rtlCol="0">
            <a:spAutoFit/>
          </a:bodyPr>
          <a:lstStyle/>
          <a:p>
            <a:r>
              <a:rPr lang="zh-CN" altLang="en-US" sz="2000" dirty="0">
                <a:latin typeface="Times New Roman" panose="02020603050405020304" pitchFamily="18" charset="0"/>
              </a:rPr>
              <a:t>将</a:t>
            </a:r>
            <a:r>
              <a:rPr lang="en-US" altLang="zh-CN" sz="2000" dirty="0">
                <a:latin typeface="Times New Roman" panose="02020603050405020304" pitchFamily="18" charset="0"/>
              </a:rPr>
              <a:t>n</a:t>
            </a:r>
            <a:r>
              <a:rPr lang="zh-CN" altLang="en-US" sz="2000" dirty="0">
                <a:latin typeface="Times New Roman" panose="02020603050405020304" pitchFamily="18" charset="0"/>
              </a:rPr>
              <a:t>项累加的期望有：</a:t>
            </a:r>
          </a:p>
        </p:txBody>
      </p:sp>
      <p:sp>
        <p:nvSpPr>
          <p:cNvPr id="25" name="文本框 24"/>
          <p:cNvSpPr txBox="1"/>
          <p:nvPr/>
        </p:nvSpPr>
        <p:spPr>
          <a:xfrm>
            <a:off x="847818" y="4277185"/>
            <a:ext cx="6600699" cy="400110"/>
          </a:xfrm>
          <a:prstGeom prst="rect">
            <a:avLst/>
          </a:prstGeom>
          <a:noFill/>
        </p:spPr>
        <p:txBody>
          <a:bodyPr wrap="square" rtlCol="0">
            <a:spAutoFit/>
          </a:bodyPr>
          <a:lstStyle/>
          <a:p>
            <a:r>
              <a:rPr lang="zh-CN" altLang="en-US" sz="2000" dirty="0">
                <a:latin typeface="Times New Roman" panose="02020603050405020304" pitchFamily="18" charset="0"/>
              </a:rPr>
              <a:t>其中：</a:t>
            </a:r>
          </a:p>
        </p:txBody>
      </p:sp>
      <p:sp>
        <p:nvSpPr>
          <p:cNvPr id="27" name="文本框 26"/>
          <p:cNvSpPr txBox="1"/>
          <p:nvPr/>
        </p:nvSpPr>
        <p:spPr>
          <a:xfrm>
            <a:off x="847819" y="1097609"/>
            <a:ext cx="10298717" cy="846386"/>
          </a:xfrm>
          <a:prstGeom prst="rect">
            <a:avLst/>
          </a:prstGeom>
          <a:noFill/>
        </p:spPr>
        <p:txBody>
          <a:bodyPr wrap="square" rtlCol="0">
            <a:spAutoFit/>
          </a:bodyPr>
          <a:lstStyle/>
          <a:p>
            <a:pPr algn="l" rtl="0">
              <a:spcAft>
                <a:spcPts val="600"/>
              </a:spcAft>
            </a:pPr>
            <a:r>
              <a:rPr lang="zh-CN" altLang="en-US" sz="2400" b="1" i="0" dirty="0">
                <a:effectLst/>
                <a:latin typeface="Times New Roman" panose="02020603050405020304" pitchFamily="18" charset="0"/>
              </a:rPr>
              <a:t>预备知识：</a:t>
            </a:r>
            <a:endParaRPr lang="en-US" altLang="zh-CN" sz="2400" b="1" i="0" dirty="0">
              <a:effectLst/>
              <a:latin typeface="Times New Roman" panose="02020603050405020304" pitchFamily="18" charset="0"/>
            </a:endParaRPr>
          </a:p>
          <a:p>
            <a:pPr algn="l" rtl="0">
              <a:spcAft>
                <a:spcPts val="600"/>
              </a:spcAft>
            </a:pPr>
            <a:r>
              <a:rPr lang="zh-CN" altLang="en-US" sz="2000" b="0" i="0" dirty="0">
                <a:effectLst/>
                <a:latin typeface="Times New Roman" panose="02020603050405020304" pitchFamily="18" charset="0"/>
              </a:rPr>
              <a:t>② </a:t>
            </a:r>
            <a:r>
              <a:rPr lang="en-US" altLang="zh-CN" sz="2000" b="0" i="0" dirty="0">
                <a:effectLst/>
                <a:latin typeface="Times New Roman" panose="02020603050405020304" pitchFamily="18" charset="0"/>
              </a:rPr>
              <a:t>MC</a:t>
            </a:r>
            <a:r>
              <a:rPr lang="zh-CN" altLang="en-US" sz="2000" b="0" i="0" dirty="0">
                <a:effectLst/>
                <a:latin typeface="Times New Roman" panose="02020603050405020304" pitchFamily="18" charset="0"/>
              </a:rPr>
              <a:t>下的每次决策型重要性采样（</a:t>
            </a:r>
            <a:r>
              <a:rPr lang="en-US" altLang="zh-CN" sz="2000" b="0" i="0" dirty="0">
                <a:effectLst/>
                <a:latin typeface="Times New Roman" panose="02020603050405020304" pitchFamily="18" charset="0"/>
              </a:rPr>
              <a:t>*5.9 </a:t>
            </a:r>
            <a:r>
              <a:rPr lang="zh-CN" altLang="en-US" sz="2000" b="0" i="0" dirty="0">
                <a:effectLst/>
                <a:latin typeface="Times New Roman" panose="02020603050405020304" pitchFamily="18" charset="0"/>
              </a:rPr>
              <a:t>）</a:t>
            </a:r>
            <a:endParaRPr lang="zh-CN" altLang="en-US" sz="2000" dirty="0">
              <a:latin typeface="Times New Roman" panose="02020603050405020304" pitchFamily="18" charset="0"/>
            </a:endParaRPr>
          </a:p>
        </p:txBody>
      </p:sp>
      <p:sp>
        <p:nvSpPr>
          <p:cNvPr id="28" name="文本框 27"/>
          <p:cNvSpPr txBox="1"/>
          <p:nvPr/>
        </p:nvSpPr>
        <p:spPr>
          <a:xfrm>
            <a:off x="847818" y="5449873"/>
            <a:ext cx="8625366" cy="400110"/>
          </a:xfrm>
          <a:prstGeom prst="rect">
            <a:avLst/>
          </a:prstGeom>
          <a:noFill/>
        </p:spPr>
        <p:txBody>
          <a:bodyPr wrap="square" rtlCol="0">
            <a:spAutoFit/>
          </a:bodyPr>
          <a:lstStyle/>
          <a:p>
            <a:r>
              <a:rPr lang="zh-CN" altLang="en-US" sz="2000" dirty="0">
                <a:latin typeface="Times New Roman" panose="02020603050405020304" pitchFamily="18" charset="0"/>
              </a:rPr>
              <a:t>仅采样了一条轨迹时，值函数的估计值与这条轨迹的折扣累积回报相同，即</a:t>
            </a:r>
          </a:p>
        </p:txBody>
      </p:sp>
      <p:graphicFrame>
        <p:nvGraphicFramePr>
          <p:cNvPr id="21" name="对象 20"/>
          <p:cNvGraphicFramePr>
            <a:graphicFrameLocks noChangeAspect="1"/>
          </p:cNvGraphicFramePr>
          <p:nvPr/>
        </p:nvGraphicFramePr>
        <p:xfrm>
          <a:off x="2921725" y="5876113"/>
          <a:ext cx="6324909" cy="467600"/>
        </p:xfrm>
        <a:graphic>
          <a:graphicData uri="http://schemas.openxmlformats.org/presentationml/2006/ole">
            <mc:AlternateContent xmlns:mc="http://schemas.openxmlformats.org/markup-compatibility/2006">
              <mc:Choice xmlns:v="urn:schemas-microsoft-com:vml" Requires="v">
                <p:oleObj spid="_x0000_s4128" name="Equation" r:id="rId10" imgW="78333600" imgH="5791200" progId="Equation.DSMT4">
                  <p:embed/>
                </p:oleObj>
              </mc:Choice>
              <mc:Fallback>
                <p:oleObj name="Equation" r:id="rId10" imgW="78333600" imgH="5791200" progId="Equation.DSMT4">
                  <p:embed/>
                  <p:pic>
                    <p:nvPicPr>
                      <p:cNvPr id="0" name="图片 5404"/>
                      <p:cNvPicPr/>
                      <p:nvPr/>
                    </p:nvPicPr>
                    <p:blipFill>
                      <a:blip r:embed="rId11"/>
                      <a:stretch>
                        <a:fillRect/>
                      </a:stretch>
                    </p:blipFill>
                    <p:spPr>
                      <a:xfrm>
                        <a:off x="2921725" y="5876113"/>
                        <a:ext cx="6324909" cy="467600"/>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11670321" y="2657435"/>
          <a:ext cx="114300" cy="177800"/>
        </p:xfrm>
        <a:graphic>
          <a:graphicData uri="http://schemas.openxmlformats.org/presentationml/2006/ole">
            <mc:AlternateContent xmlns:mc="http://schemas.openxmlformats.org/markup-compatibility/2006">
              <mc:Choice xmlns:v="urn:schemas-microsoft-com:vml" Requires="v">
                <p:oleObj spid="_x0000_s4129" name="Equation" r:id="rId12" imgW="2743200" imgH="4267200" progId="Equation.DSMT4">
                  <p:embed/>
                </p:oleObj>
              </mc:Choice>
              <mc:Fallback>
                <p:oleObj name="Equation" r:id="rId12" imgW="2743200" imgH="4267200" progId="Equation.DSMT4">
                  <p:embed/>
                  <p:pic>
                    <p:nvPicPr>
                      <p:cNvPr id="0" name="对象 16"/>
                      <p:cNvPicPr/>
                      <p:nvPr/>
                    </p:nvPicPr>
                    <p:blipFill>
                      <a:blip r:embed="rId13"/>
                      <a:stretch>
                        <a:fillRect/>
                      </a:stretch>
                    </p:blipFill>
                    <p:spPr>
                      <a:xfrm>
                        <a:off x="11670321" y="2657435"/>
                        <a:ext cx="114300" cy="177800"/>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9031224" y="1295099"/>
          <a:ext cx="2524797" cy="1038235"/>
        </p:xfrm>
        <a:graphic>
          <a:graphicData uri="http://schemas.openxmlformats.org/presentationml/2006/ole">
            <mc:AlternateContent xmlns:mc="http://schemas.openxmlformats.org/markup-compatibility/2006">
              <mc:Choice xmlns:v="urn:schemas-microsoft-com:vml" Requires="v">
                <p:oleObj spid="_x0000_s4130" name="Equation" r:id="rId14" imgW="32613600" imgH="13411200" progId="Equation.DSMT4">
                  <p:embed/>
                </p:oleObj>
              </mc:Choice>
              <mc:Fallback>
                <p:oleObj name="Equation" r:id="rId14" imgW="32613600" imgH="13411200" progId="Equation.DSMT4">
                  <p:embed/>
                  <p:pic>
                    <p:nvPicPr>
                      <p:cNvPr id="0" name="对象 2"/>
                      <p:cNvPicPr/>
                      <p:nvPr/>
                    </p:nvPicPr>
                    <p:blipFill>
                      <a:blip r:embed="rId15"/>
                      <a:stretch>
                        <a:fillRect/>
                      </a:stretch>
                    </p:blipFill>
                    <p:spPr>
                      <a:xfrm>
                        <a:off x="9031224" y="1295099"/>
                        <a:ext cx="2524797" cy="1038235"/>
                      </a:xfrm>
                      <a:prstGeom prst="rect">
                        <a:avLst/>
                      </a:prstGeom>
                    </p:spPr>
                  </p:pic>
                </p:oleObj>
              </mc:Fallback>
            </mc:AlternateContent>
          </a:graphicData>
        </a:graphic>
      </p:graphicFrame>
      <p:sp>
        <p:nvSpPr>
          <p:cNvPr id="32" name="文本框 31"/>
          <p:cNvSpPr txBox="1"/>
          <p:nvPr/>
        </p:nvSpPr>
        <p:spPr>
          <a:xfrm>
            <a:off x="9246634" y="2346158"/>
            <a:ext cx="2093976" cy="369332"/>
          </a:xfrm>
          <a:prstGeom prst="rect">
            <a:avLst/>
          </a:prstGeom>
          <a:noFill/>
        </p:spPr>
        <p:txBody>
          <a:bodyPr wrap="square" rtlCol="0">
            <a:spAutoFit/>
          </a:bodyPr>
          <a:lstStyle/>
          <a:p>
            <a:pPr algn="ctr"/>
            <a:r>
              <a:rPr lang="zh-CN" altLang="en-US" dirty="0"/>
              <a:t>普通重要性采样</a:t>
            </a:r>
          </a:p>
        </p:txBody>
      </p:sp>
      <p:grpSp>
        <p:nvGrpSpPr>
          <p:cNvPr id="35" name="组合 34"/>
          <p:cNvGrpSpPr/>
          <p:nvPr/>
        </p:nvGrpSpPr>
        <p:grpSpPr>
          <a:xfrm>
            <a:off x="9031224" y="2999232"/>
            <a:ext cx="2524797" cy="1626964"/>
            <a:chOff x="6096000" y="2312917"/>
            <a:chExt cx="2524797" cy="1626964"/>
          </a:xfrm>
        </p:grpSpPr>
        <p:graphicFrame>
          <p:nvGraphicFramePr>
            <p:cNvPr id="36" name="对象 35"/>
            <p:cNvGraphicFramePr>
              <a:graphicFrameLocks noChangeAspect="1"/>
            </p:cNvGraphicFramePr>
            <p:nvPr/>
          </p:nvGraphicFramePr>
          <p:xfrm>
            <a:off x="6096000" y="2312917"/>
            <a:ext cx="2524797" cy="1297793"/>
          </p:xfrm>
          <a:graphic>
            <a:graphicData uri="http://schemas.openxmlformats.org/presentationml/2006/ole">
              <mc:AlternateContent xmlns:mc="http://schemas.openxmlformats.org/markup-compatibility/2006">
                <mc:Choice xmlns:v="urn:schemas-microsoft-com:vml" Requires="v">
                  <p:oleObj spid="_x0000_s4131" name="Equation" r:id="rId16" imgW="32613600" imgH="16764000" progId="Equation.DSMT4">
                    <p:embed/>
                  </p:oleObj>
                </mc:Choice>
                <mc:Fallback>
                  <p:oleObj name="Equation" r:id="rId16" imgW="32613600" imgH="16764000" progId="Equation.DSMT4">
                    <p:embed/>
                    <p:pic>
                      <p:nvPicPr>
                        <p:cNvPr id="0" name="对象 1"/>
                        <p:cNvPicPr/>
                        <p:nvPr/>
                      </p:nvPicPr>
                      <p:blipFill>
                        <a:blip r:embed="rId17"/>
                        <a:stretch>
                          <a:fillRect/>
                        </a:stretch>
                      </p:blipFill>
                      <p:spPr>
                        <a:xfrm>
                          <a:off x="6096000" y="2312917"/>
                          <a:ext cx="2524797" cy="1297793"/>
                        </a:xfrm>
                        <a:prstGeom prst="rect">
                          <a:avLst/>
                        </a:prstGeom>
                      </p:spPr>
                    </p:pic>
                  </p:oleObj>
                </mc:Fallback>
              </mc:AlternateContent>
            </a:graphicData>
          </a:graphic>
        </p:graphicFrame>
        <p:sp>
          <p:nvSpPr>
            <p:cNvPr id="37" name="文本框 36"/>
            <p:cNvSpPr txBox="1"/>
            <p:nvPr/>
          </p:nvSpPr>
          <p:spPr>
            <a:xfrm>
              <a:off x="6450785" y="3570549"/>
              <a:ext cx="2093976" cy="369332"/>
            </a:xfrm>
            <a:prstGeom prst="rect">
              <a:avLst/>
            </a:prstGeom>
            <a:noFill/>
          </p:spPr>
          <p:txBody>
            <a:bodyPr wrap="square" rtlCol="0">
              <a:spAutoFit/>
            </a:bodyPr>
            <a:lstStyle/>
            <a:p>
              <a:pPr algn="ctr"/>
              <a:r>
                <a:rPr lang="zh-CN" altLang="en-US" dirty="0"/>
                <a:t>加权重要性采样</a:t>
              </a:r>
            </a:p>
          </p:txBody>
        </p:sp>
      </p:grpSp>
      <p:sp>
        <p:nvSpPr>
          <p:cNvPr id="38" name="矩形 37"/>
          <p:cNvSpPr/>
          <p:nvPr/>
        </p:nvSpPr>
        <p:spPr>
          <a:xfrm>
            <a:off x="10425848" y="1282275"/>
            <a:ext cx="1054137" cy="4924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0432997" y="2955423"/>
            <a:ext cx="1054137" cy="4924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9473184" y="5939965"/>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3</a:t>
            </a:r>
            <a:r>
              <a:rPr lang="zh-CN" altLang="en-US" dirty="0">
                <a:highlight>
                  <a:srgbClr val="FFFF00"/>
                </a:highligh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846386"/>
          </a:xfrm>
          <a:prstGeom prst="rect">
            <a:avLst/>
          </a:prstGeom>
          <a:noFill/>
        </p:spPr>
        <p:txBody>
          <a:bodyPr wrap="square" rtlCol="0">
            <a:spAutoFit/>
          </a:bodyPr>
          <a:lstStyle/>
          <a:p>
            <a:pPr algn="l" rtl="0">
              <a:spcAft>
                <a:spcPts val="600"/>
              </a:spcAft>
            </a:pPr>
            <a:r>
              <a:rPr lang="en-US" altLang="zh-CN" sz="2400" b="1" i="0" dirty="0">
                <a:effectLst/>
                <a:latin typeface="Times New Roman" panose="02020603050405020304" pitchFamily="18" charset="0"/>
              </a:rPr>
              <a:t>V-trace</a:t>
            </a:r>
            <a:r>
              <a:rPr lang="zh-CN" altLang="en-US" sz="2400" b="1" i="0" dirty="0">
                <a:effectLst/>
                <a:latin typeface="Times New Roman" panose="02020603050405020304" pitchFamily="18" charset="0"/>
              </a:rPr>
              <a:t>的推导：</a:t>
            </a:r>
            <a:endParaRPr lang="en-US" altLang="zh-CN" sz="2400" b="1" i="0" dirty="0">
              <a:effectLst/>
              <a:latin typeface="Times New Roman" panose="02020603050405020304" pitchFamily="18" charset="0"/>
            </a:endParaRPr>
          </a:p>
          <a:p>
            <a:pPr algn="l" rtl="0">
              <a:spcAft>
                <a:spcPts val="600"/>
              </a:spcAft>
            </a:pPr>
            <a:r>
              <a:rPr lang="zh-CN" altLang="en-US" sz="2000" dirty="0">
                <a:latin typeface="Times New Roman" panose="02020603050405020304" pitchFamily="18" charset="0"/>
              </a:rPr>
              <a:t>① 将式</a:t>
            </a:r>
            <a:r>
              <a:rPr lang="en-US" altLang="zh-CN" sz="2000" dirty="0">
                <a:latin typeface="Times New Roman" panose="02020603050405020304" pitchFamily="18" charset="0"/>
              </a:rPr>
              <a:t>(3)</a:t>
            </a:r>
            <a:r>
              <a:rPr lang="zh-CN" altLang="en-US" sz="2000" dirty="0">
                <a:latin typeface="Times New Roman" panose="02020603050405020304" pitchFamily="18" charset="0"/>
              </a:rPr>
              <a:t>写为</a:t>
            </a:r>
            <a:r>
              <a:rPr lang="en-US" altLang="zh-CN" sz="2000" dirty="0">
                <a:latin typeface="Times New Roman" panose="02020603050405020304" pitchFamily="18" charset="0"/>
              </a:rPr>
              <a:t>n-step TD</a:t>
            </a:r>
            <a:r>
              <a:rPr lang="zh-CN" altLang="en-US" sz="2000" dirty="0">
                <a:latin typeface="Times New Roman" panose="02020603050405020304" pitchFamily="18" charset="0"/>
              </a:rPr>
              <a:t>的形式</a:t>
            </a:r>
          </a:p>
        </p:txBody>
      </p:sp>
      <p:graphicFrame>
        <p:nvGraphicFramePr>
          <p:cNvPr id="2" name="对象 1"/>
          <p:cNvGraphicFramePr>
            <a:graphicFrameLocks noChangeAspect="1"/>
          </p:cNvGraphicFramePr>
          <p:nvPr/>
        </p:nvGraphicFramePr>
        <p:xfrm>
          <a:off x="2629581" y="2020824"/>
          <a:ext cx="6932838" cy="502763"/>
        </p:xfrm>
        <a:graphic>
          <a:graphicData uri="http://schemas.openxmlformats.org/presentationml/2006/ole">
            <mc:AlternateContent xmlns:mc="http://schemas.openxmlformats.org/markup-compatibility/2006">
              <mc:Choice xmlns:v="urn:schemas-microsoft-com:vml" Requires="v">
                <p:oleObj spid="_x0000_s5133" name="Equation" r:id="rId4" imgW="79857600" imgH="5791200" progId="Equation.DSMT4">
                  <p:embed/>
                </p:oleObj>
              </mc:Choice>
              <mc:Fallback>
                <p:oleObj name="Equation" r:id="rId4" imgW="79857600" imgH="5791200" progId="Equation.DSMT4">
                  <p:embed/>
                  <p:pic>
                    <p:nvPicPr>
                      <p:cNvPr id="0" name="图片 7291"/>
                      <p:cNvPicPr/>
                      <p:nvPr/>
                    </p:nvPicPr>
                    <p:blipFill>
                      <a:blip r:embed="rId5"/>
                      <a:stretch>
                        <a:fillRect/>
                      </a:stretch>
                    </p:blipFill>
                    <p:spPr>
                      <a:xfrm>
                        <a:off x="2629581" y="2020824"/>
                        <a:ext cx="6932838" cy="502763"/>
                      </a:xfrm>
                      <a:prstGeom prst="rect">
                        <a:avLst/>
                      </a:prstGeom>
                    </p:spPr>
                  </p:pic>
                </p:oleObj>
              </mc:Fallback>
            </mc:AlternateContent>
          </a:graphicData>
        </a:graphic>
      </p:graphicFrame>
      <p:sp>
        <p:nvSpPr>
          <p:cNvPr id="22" name="文本框 21"/>
          <p:cNvSpPr txBox="1"/>
          <p:nvPr/>
        </p:nvSpPr>
        <p:spPr>
          <a:xfrm>
            <a:off x="10168128" y="2123862"/>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4</a:t>
            </a:r>
            <a:r>
              <a:rPr lang="zh-CN" altLang="en-US" dirty="0">
                <a:highlight>
                  <a:srgbClr val="FFFF00"/>
                </a:highlight>
              </a:rPr>
              <a:t>）</a:t>
            </a:r>
          </a:p>
        </p:txBody>
      </p:sp>
      <p:sp>
        <p:nvSpPr>
          <p:cNvPr id="23" name="文本框 22"/>
          <p:cNvSpPr txBox="1"/>
          <p:nvPr/>
        </p:nvSpPr>
        <p:spPr>
          <a:xfrm>
            <a:off x="920971" y="2712206"/>
            <a:ext cx="6600699" cy="400110"/>
          </a:xfrm>
          <a:prstGeom prst="rect">
            <a:avLst/>
          </a:prstGeom>
          <a:noFill/>
        </p:spPr>
        <p:txBody>
          <a:bodyPr wrap="square" rtlCol="0">
            <a:spAutoFit/>
          </a:bodyPr>
          <a:lstStyle/>
          <a:p>
            <a:r>
              <a:rPr lang="zh-CN" altLang="en-US" sz="2000" dirty="0">
                <a:latin typeface="Times New Roman" panose="02020603050405020304" pitchFamily="18" charset="0"/>
              </a:rPr>
              <a:t>② 定义</a:t>
            </a:r>
            <a:r>
              <a:rPr lang="en-US" altLang="zh-CN" sz="2000" dirty="0">
                <a:latin typeface="Times New Roman" panose="02020603050405020304" pitchFamily="18" charset="0"/>
              </a:rPr>
              <a:t>TD</a:t>
            </a:r>
            <a:r>
              <a:rPr lang="zh-CN" altLang="en-US" sz="2000" dirty="0">
                <a:latin typeface="Times New Roman" panose="02020603050405020304" pitchFamily="18" charset="0"/>
              </a:rPr>
              <a:t>误差</a:t>
            </a:r>
          </a:p>
        </p:txBody>
      </p:sp>
      <p:graphicFrame>
        <p:nvGraphicFramePr>
          <p:cNvPr id="4" name="对象 3"/>
          <p:cNvGraphicFramePr>
            <a:graphicFrameLocks noChangeAspect="1"/>
          </p:cNvGraphicFramePr>
          <p:nvPr/>
        </p:nvGraphicFramePr>
        <p:xfrm>
          <a:off x="4776788" y="3227388"/>
          <a:ext cx="2632075" cy="503237"/>
        </p:xfrm>
        <a:graphic>
          <a:graphicData uri="http://schemas.openxmlformats.org/presentationml/2006/ole">
            <mc:AlternateContent xmlns:mc="http://schemas.openxmlformats.org/markup-compatibility/2006">
              <mc:Choice xmlns:v="urn:schemas-microsoft-com:vml" Requires="v">
                <p:oleObj spid="_x0000_s5134" name="Equation" r:id="rId6" imgW="28651200" imgH="5486400" progId="Equation.DSMT4">
                  <p:embed/>
                </p:oleObj>
              </mc:Choice>
              <mc:Fallback>
                <p:oleObj name="Equation" r:id="rId6" imgW="28651200" imgH="5486400" progId="Equation.DSMT4">
                  <p:embed/>
                  <p:pic>
                    <p:nvPicPr>
                      <p:cNvPr id="0" name="图片 7292"/>
                      <p:cNvPicPr/>
                      <p:nvPr/>
                    </p:nvPicPr>
                    <p:blipFill>
                      <a:blip r:embed="rId7"/>
                      <a:stretch>
                        <a:fillRect/>
                      </a:stretch>
                    </p:blipFill>
                    <p:spPr>
                      <a:xfrm>
                        <a:off x="4776788" y="3227388"/>
                        <a:ext cx="2632075" cy="503237"/>
                      </a:xfrm>
                      <a:prstGeom prst="rect">
                        <a:avLst/>
                      </a:prstGeom>
                    </p:spPr>
                  </p:pic>
                </p:oleObj>
              </mc:Fallback>
            </mc:AlternateContent>
          </a:graphicData>
        </a:graphic>
      </p:graphicFrame>
      <p:sp>
        <p:nvSpPr>
          <p:cNvPr id="26" name="文本框 25"/>
          <p:cNvSpPr txBox="1"/>
          <p:nvPr/>
        </p:nvSpPr>
        <p:spPr>
          <a:xfrm>
            <a:off x="920970" y="3934304"/>
            <a:ext cx="6600699" cy="400110"/>
          </a:xfrm>
          <a:prstGeom prst="rect">
            <a:avLst/>
          </a:prstGeom>
          <a:noFill/>
        </p:spPr>
        <p:txBody>
          <a:bodyPr wrap="square" rtlCol="0">
            <a:spAutoFit/>
          </a:bodyPr>
          <a:lstStyle/>
          <a:p>
            <a:r>
              <a:rPr lang="zh-CN" altLang="en-US" sz="2000" dirty="0">
                <a:latin typeface="Times New Roman" panose="02020603050405020304" pitchFamily="18" charset="0"/>
              </a:rPr>
              <a:t>③ 利用</a:t>
            </a:r>
            <a:r>
              <a:rPr lang="en-US" altLang="zh-CN" sz="2000" dirty="0">
                <a:latin typeface="Times New Roman" panose="02020603050405020304" pitchFamily="18" charset="0"/>
              </a:rPr>
              <a:t>TD</a:t>
            </a:r>
            <a:r>
              <a:rPr lang="zh-CN" altLang="en-US" sz="2000" dirty="0">
                <a:latin typeface="Times New Roman" panose="02020603050405020304" pitchFamily="18" charset="0"/>
              </a:rPr>
              <a:t>误差对式</a:t>
            </a:r>
            <a:r>
              <a:rPr lang="en-US" altLang="zh-CN" sz="2000" dirty="0">
                <a:latin typeface="Times New Roman" panose="02020603050405020304" pitchFamily="18" charset="0"/>
              </a:rPr>
              <a:t>(4)</a:t>
            </a:r>
            <a:r>
              <a:rPr lang="zh-CN" altLang="en-US" sz="2000" dirty="0">
                <a:latin typeface="Times New Roman" panose="02020603050405020304" pitchFamily="18" charset="0"/>
              </a:rPr>
              <a:t>进行改写，且保证期望不变</a:t>
            </a:r>
          </a:p>
        </p:txBody>
      </p:sp>
      <p:graphicFrame>
        <p:nvGraphicFramePr>
          <p:cNvPr id="8" name="对象 7"/>
          <p:cNvGraphicFramePr>
            <a:graphicFrameLocks noChangeAspect="1"/>
          </p:cNvGraphicFramePr>
          <p:nvPr/>
        </p:nvGraphicFramePr>
        <p:xfrm>
          <a:off x="372268" y="4635106"/>
          <a:ext cx="11441113" cy="935037"/>
        </p:xfrm>
        <a:graphic>
          <a:graphicData uri="http://schemas.openxmlformats.org/presentationml/2006/ole">
            <mc:AlternateContent xmlns:mc="http://schemas.openxmlformats.org/markup-compatibility/2006">
              <mc:Choice xmlns:v="urn:schemas-microsoft-com:vml" Requires="v">
                <p:oleObj spid="_x0000_s5135" name="Equation" r:id="rId8" imgW="141732000" imgH="11582400" progId="Equation.DSMT4">
                  <p:embed/>
                </p:oleObj>
              </mc:Choice>
              <mc:Fallback>
                <p:oleObj name="Equation" r:id="rId8" imgW="141732000" imgH="11582400" progId="Equation.DSMT4">
                  <p:embed/>
                  <p:pic>
                    <p:nvPicPr>
                      <p:cNvPr id="0" name="图片 7293"/>
                      <p:cNvPicPr/>
                      <p:nvPr/>
                    </p:nvPicPr>
                    <p:blipFill>
                      <a:blip r:embed="rId9"/>
                      <a:stretch>
                        <a:fillRect/>
                      </a:stretch>
                    </p:blipFill>
                    <p:spPr>
                      <a:xfrm>
                        <a:off x="372268" y="4635106"/>
                        <a:ext cx="11441113" cy="935037"/>
                      </a:xfrm>
                      <a:prstGeom prst="rect">
                        <a:avLst/>
                      </a:prstGeom>
                    </p:spPr>
                  </p:pic>
                </p:oleObj>
              </mc:Fallback>
            </mc:AlternateContent>
          </a:graphicData>
        </a:graphic>
      </p:graphicFrame>
      <p:cxnSp>
        <p:nvCxnSpPr>
          <p:cNvPr id="29" name="直接连接符 28"/>
          <p:cNvCxnSpPr/>
          <p:nvPr/>
        </p:nvCxnSpPr>
        <p:spPr>
          <a:xfrm>
            <a:off x="1033272" y="5097932"/>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68981" y="5097932"/>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679365" y="5090464"/>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168128" y="5200811"/>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5</a:t>
            </a:r>
            <a:r>
              <a:rPr lang="zh-CN" altLang="en-US" dirty="0">
                <a:highlight>
                  <a:srgbClr val="FFFF00"/>
                </a:highligh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1231106"/>
          </a:xfrm>
          <a:prstGeom prst="rect">
            <a:avLst/>
          </a:prstGeom>
          <a:noFill/>
        </p:spPr>
        <p:txBody>
          <a:bodyPr wrap="square" rtlCol="0">
            <a:spAutoFit/>
          </a:bodyPr>
          <a:lstStyle/>
          <a:p>
            <a:pPr algn="l" rtl="0">
              <a:spcAft>
                <a:spcPts val="600"/>
              </a:spcAft>
            </a:pPr>
            <a:r>
              <a:rPr lang="en-US" altLang="zh-CN" sz="2400" b="1" i="0" dirty="0">
                <a:effectLst/>
                <a:latin typeface="Times New Roman" panose="02020603050405020304" pitchFamily="18" charset="0"/>
              </a:rPr>
              <a:t>V-trace</a:t>
            </a:r>
            <a:r>
              <a:rPr lang="zh-CN" altLang="en-US" sz="2400" b="1" i="0" dirty="0">
                <a:effectLst/>
                <a:latin typeface="Times New Roman" panose="02020603050405020304" pitchFamily="18" charset="0"/>
              </a:rPr>
              <a:t>的推导：</a:t>
            </a:r>
            <a:endParaRPr lang="en-US" altLang="zh-CN" sz="2400" b="1" i="0" dirty="0">
              <a:effectLst/>
              <a:latin typeface="Times New Roman" panose="02020603050405020304" pitchFamily="18" charset="0"/>
            </a:endParaRPr>
          </a:p>
          <a:p>
            <a:pPr algn="l" rtl="0">
              <a:spcAft>
                <a:spcPts val="600"/>
              </a:spcAft>
            </a:pPr>
            <a:r>
              <a:rPr lang="zh-CN" altLang="en-US" sz="2000" dirty="0">
                <a:latin typeface="Times New Roman" panose="02020603050405020304" pitchFamily="18" charset="0"/>
              </a:rPr>
              <a:t>可以发现在式</a:t>
            </a:r>
            <a:r>
              <a:rPr lang="en-US" altLang="zh-CN" sz="2000" dirty="0">
                <a:latin typeface="Times New Roman" panose="02020603050405020304" pitchFamily="18" charset="0"/>
              </a:rPr>
              <a:t>(5)</a:t>
            </a:r>
            <a:r>
              <a:rPr lang="zh-CN" altLang="en-US" sz="2000" dirty="0">
                <a:latin typeface="Times New Roman" panose="02020603050405020304" pitchFamily="18" charset="0"/>
              </a:rPr>
              <a:t>中每个</a:t>
            </a:r>
            <a:r>
              <a:rPr lang="en-US" altLang="zh-CN" sz="2000" dirty="0">
                <a:latin typeface="Times New Roman" panose="02020603050405020304" pitchFamily="18" charset="0"/>
              </a:rPr>
              <a:t>TD</a:t>
            </a:r>
            <a:r>
              <a:rPr lang="zh-CN" altLang="en-US" sz="2000" dirty="0">
                <a:latin typeface="Times New Roman" panose="02020603050405020304" pitchFamily="18" charset="0"/>
              </a:rPr>
              <a:t>误差项均乘上了重要性采样系数，会导致方差发散的情况。</a:t>
            </a:r>
            <a:endParaRPr lang="en-US" altLang="zh-CN" sz="2000" dirty="0">
              <a:latin typeface="Times New Roman" panose="02020603050405020304" pitchFamily="18" charset="0"/>
            </a:endParaRPr>
          </a:p>
          <a:p>
            <a:pPr>
              <a:spcAft>
                <a:spcPts val="600"/>
              </a:spcAft>
            </a:pPr>
            <a:r>
              <a:rPr lang="en-US" altLang="zh-CN" sz="2000" dirty="0">
                <a:latin typeface="Times New Roman" panose="02020603050405020304" pitchFamily="18" charset="0"/>
              </a:rPr>
              <a:t>V-trace</a:t>
            </a:r>
            <a:r>
              <a:rPr lang="zh-CN" altLang="en-US" sz="2000" dirty="0">
                <a:latin typeface="Times New Roman" panose="02020603050405020304" pitchFamily="18" charset="0"/>
              </a:rPr>
              <a:t>的解决方法：对重要性采样系数进行截断，限制了其上界，保证了方差在较低水平。</a:t>
            </a:r>
            <a:endParaRPr lang="en-US" altLang="zh-CN" sz="2000" dirty="0">
              <a:latin typeface="Times New Roman" panose="02020603050405020304" pitchFamily="18" charset="0"/>
            </a:endParaRPr>
          </a:p>
        </p:txBody>
      </p:sp>
      <p:graphicFrame>
        <p:nvGraphicFramePr>
          <p:cNvPr id="2" name="对象 1"/>
          <p:cNvGraphicFramePr>
            <a:graphicFrameLocks noChangeAspect="1"/>
          </p:cNvGraphicFramePr>
          <p:nvPr/>
        </p:nvGraphicFramePr>
        <p:xfrm>
          <a:off x="4086175" y="2594764"/>
          <a:ext cx="2353493" cy="747839"/>
        </p:xfrm>
        <a:graphic>
          <a:graphicData uri="http://schemas.openxmlformats.org/presentationml/2006/ole">
            <mc:AlternateContent xmlns:mc="http://schemas.openxmlformats.org/markup-compatibility/2006">
              <mc:Choice xmlns:v="urn:schemas-microsoft-com:vml" Requires="v">
                <p:oleObj spid="_x0000_s6165" name="Equation" r:id="rId4" imgW="32613600" imgH="10363200" progId="Equation.DSMT4">
                  <p:embed/>
                </p:oleObj>
              </mc:Choice>
              <mc:Fallback>
                <p:oleObj name="Equation" r:id="rId4" imgW="32613600" imgH="10363200" progId="Equation.DSMT4">
                  <p:embed/>
                  <p:pic>
                    <p:nvPicPr>
                      <p:cNvPr id="0" name="图片 8338"/>
                      <p:cNvPicPr/>
                      <p:nvPr/>
                    </p:nvPicPr>
                    <p:blipFill>
                      <a:blip r:embed="rId5"/>
                      <a:stretch>
                        <a:fillRect/>
                      </a:stretch>
                    </p:blipFill>
                    <p:spPr>
                      <a:xfrm>
                        <a:off x="4086175" y="2594764"/>
                        <a:ext cx="2353493" cy="747839"/>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7073373" y="2594764"/>
          <a:ext cx="2287504" cy="747838"/>
        </p:xfrm>
        <a:graphic>
          <a:graphicData uri="http://schemas.openxmlformats.org/presentationml/2006/ole">
            <mc:AlternateContent xmlns:mc="http://schemas.openxmlformats.org/markup-compatibility/2006">
              <mc:Choice xmlns:v="urn:schemas-microsoft-com:vml" Requires="v">
                <p:oleObj spid="_x0000_s6166" name="Equation" r:id="rId6" imgW="31699200" imgH="10363200" progId="Equation.DSMT4">
                  <p:embed/>
                </p:oleObj>
              </mc:Choice>
              <mc:Fallback>
                <p:oleObj name="Equation" r:id="rId6" imgW="31699200" imgH="10363200" progId="Equation.DSMT4">
                  <p:embed/>
                  <p:pic>
                    <p:nvPicPr>
                      <p:cNvPr id="0" name="图片 8339"/>
                      <p:cNvPicPr/>
                      <p:nvPr/>
                    </p:nvPicPr>
                    <p:blipFill>
                      <a:blip r:embed="rId7"/>
                      <a:stretch>
                        <a:fillRect/>
                      </a:stretch>
                    </p:blipFill>
                    <p:spPr>
                      <a:xfrm>
                        <a:off x="7073373" y="2594764"/>
                        <a:ext cx="2287504" cy="747838"/>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903022" y="3741298"/>
          <a:ext cx="719797" cy="359899"/>
        </p:xfrm>
        <a:graphic>
          <a:graphicData uri="http://schemas.openxmlformats.org/presentationml/2006/ole">
            <mc:AlternateContent xmlns:mc="http://schemas.openxmlformats.org/markup-compatibility/2006">
              <mc:Choice xmlns:v="urn:schemas-microsoft-com:vml" Requires="v">
                <p:oleObj spid="_x0000_s6167" name="Equation" r:id="rId8" imgW="9144000" imgH="4572000" progId="Equation.DSMT4">
                  <p:embed/>
                </p:oleObj>
              </mc:Choice>
              <mc:Fallback>
                <p:oleObj name="Equation" r:id="rId8" imgW="9144000" imgH="4572000" progId="Equation.DSMT4">
                  <p:embed/>
                  <p:pic>
                    <p:nvPicPr>
                      <p:cNvPr id="0" name="图片 8340"/>
                      <p:cNvPicPr/>
                      <p:nvPr/>
                    </p:nvPicPr>
                    <p:blipFill>
                      <a:blip r:embed="rId9"/>
                      <a:stretch>
                        <a:fillRect/>
                      </a:stretch>
                    </p:blipFill>
                    <p:spPr>
                      <a:xfrm>
                        <a:off x="4903022" y="3741298"/>
                        <a:ext cx="719797" cy="359899"/>
                      </a:xfrm>
                      <a:prstGeom prst="rect">
                        <a:avLst/>
                      </a:prstGeom>
                    </p:spPr>
                  </p:pic>
                </p:oleObj>
              </mc:Fallback>
            </mc:AlternateContent>
          </a:graphicData>
        </a:graphic>
      </p:graphicFrame>
      <p:sp>
        <p:nvSpPr>
          <p:cNvPr id="10" name="文本框 9"/>
          <p:cNvSpPr txBox="1"/>
          <p:nvPr/>
        </p:nvSpPr>
        <p:spPr>
          <a:xfrm>
            <a:off x="920971" y="2712206"/>
            <a:ext cx="6600699" cy="400110"/>
          </a:xfrm>
          <a:prstGeom prst="rect">
            <a:avLst/>
          </a:prstGeom>
          <a:noFill/>
        </p:spPr>
        <p:txBody>
          <a:bodyPr wrap="square" rtlCol="0">
            <a:spAutoFit/>
          </a:bodyPr>
          <a:lstStyle/>
          <a:p>
            <a:r>
              <a:rPr lang="zh-CN" altLang="en-US" sz="2000" dirty="0">
                <a:latin typeface="Times New Roman" panose="02020603050405020304" pitchFamily="18" charset="0"/>
              </a:rPr>
              <a:t>重新定义重要性采样系数：</a:t>
            </a:r>
          </a:p>
        </p:txBody>
      </p:sp>
      <p:graphicFrame>
        <p:nvGraphicFramePr>
          <p:cNvPr id="11" name="对象 10"/>
          <p:cNvGraphicFramePr>
            <a:graphicFrameLocks noChangeAspect="1"/>
          </p:cNvGraphicFramePr>
          <p:nvPr/>
        </p:nvGraphicFramePr>
        <p:xfrm>
          <a:off x="2254729" y="3541400"/>
          <a:ext cx="1966590" cy="719484"/>
        </p:xfrm>
        <a:graphic>
          <a:graphicData uri="http://schemas.openxmlformats.org/presentationml/2006/ole">
            <mc:AlternateContent xmlns:mc="http://schemas.openxmlformats.org/markup-compatibility/2006">
              <mc:Choice xmlns:v="urn:schemas-microsoft-com:vml" Requires="v">
                <p:oleObj spid="_x0000_s6168" name="Equation" r:id="rId10" imgW="24993600" imgH="9144000" progId="Equation.DSMT4">
                  <p:embed/>
                </p:oleObj>
              </mc:Choice>
              <mc:Fallback>
                <p:oleObj name="Equation" r:id="rId10" imgW="24993600" imgH="9144000" progId="Equation.DSMT4">
                  <p:embed/>
                  <p:pic>
                    <p:nvPicPr>
                      <p:cNvPr id="0" name="图片 8341"/>
                      <p:cNvPicPr/>
                      <p:nvPr/>
                    </p:nvPicPr>
                    <p:blipFill>
                      <a:blip r:embed="rId11"/>
                      <a:stretch>
                        <a:fillRect/>
                      </a:stretch>
                    </p:blipFill>
                    <p:spPr>
                      <a:xfrm>
                        <a:off x="2254729" y="3541400"/>
                        <a:ext cx="1966590" cy="719484"/>
                      </a:xfrm>
                      <a:prstGeom prst="rect">
                        <a:avLst/>
                      </a:prstGeom>
                    </p:spPr>
                  </p:pic>
                </p:oleObj>
              </mc:Fallback>
            </mc:AlternateContent>
          </a:graphicData>
        </a:graphic>
      </p:graphicFrame>
      <p:sp>
        <p:nvSpPr>
          <p:cNvPr id="13" name="文本框 12"/>
          <p:cNvSpPr txBox="1"/>
          <p:nvPr/>
        </p:nvSpPr>
        <p:spPr>
          <a:xfrm>
            <a:off x="920970" y="3701087"/>
            <a:ext cx="6600699" cy="400110"/>
          </a:xfrm>
          <a:prstGeom prst="rect">
            <a:avLst/>
          </a:prstGeom>
          <a:noFill/>
        </p:spPr>
        <p:txBody>
          <a:bodyPr wrap="square" rtlCol="0">
            <a:spAutoFit/>
          </a:bodyPr>
          <a:lstStyle/>
          <a:p>
            <a:r>
              <a:rPr lang="zh-CN" altLang="en-US" sz="2000" dirty="0">
                <a:latin typeface="Times New Roman" panose="02020603050405020304" pitchFamily="18" charset="0"/>
              </a:rPr>
              <a:t>并假设：</a:t>
            </a:r>
          </a:p>
        </p:txBody>
      </p:sp>
      <p:sp>
        <p:nvSpPr>
          <p:cNvPr id="14" name="文本框 13"/>
          <p:cNvSpPr txBox="1"/>
          <p:nvPr/>
        </p:nvSpPr>
        <p:spPr>
          <a:xfrm>
            <a:off x="920970" y="4691894"/>
            <a:ext cx="6600699" cy="400110"/>
          </a:xfrm>
          <a:prstGeom prst="rect">
            <a:avLst/>
          </a:prstGeom>
          <a:noFill/>
        </p:spPr>
        <p:txBody>
          <a:bodyPr wrap="square" rtlCol="0">
            <a:spAutoFit/>
          </a:bodyPr>
          <a:lstStyle/>
          <a:p>
            <a:r>
              <a:rPr lang="zh-CN" altLang="en-US" sz="2000" dirty="0">
                <a:latin typeface="Times New Roman" panose="02020603050405020304" pitchFamily="18" charset="0"/>
              </a:rPr>
              <a:t>重新定义</a:t>
            </a:r>
            <a:r>
              <a:rPr lang="en-US" altLang="zh-CN" sz="2000" dirty="0">
                <a:latin typeface="Times New Roman" panose="02020603050405020304" pitchFamily="18" charset="0"/>
              </a:rPr>
              <a:t>TD</a:t>
            </a:r>
            <a:r>
              <a:rPr lang="zh-CN" altLang="en-US" sz="2000" dirty="0">
                <a:latin typeface="Times New Roman" panose="02020603050405020304" pitchFamily="18" charset="0"/>
              </a:rPr>
              <a:t>误差：</a:t>
            </a:r>
          </a:p>
        </p:txBody>
      </p:sp>
      <p:graphicFrame>
        <p:nvGraphicFramePr>
          <p:cNvPr id="15" name="对象 14"/>
          <p:cNvGraphicFramePr>
            <a:graphicFrameLocks noChangeAspect="1"/>
          </p:cNvGraphicFramePr>
          <p:nvPr/>
        </p:nvGraphicFramePr>
        <p:xfrm>
          <a:off x="2991056" y="4714975"/>
          <a:ext cx="3156415" cy="400109"/>
        </p:xfrm>
        <a:graphic>
          <a:graphicData uri="http://schemas.openxmlformats.org/presentationml/2006/ole">
            <mc:AlternateContent xmlns:mc="http://schemas.openxmlformats.org/markup-compatibility/2006">
              <mc:Choice xmlns:v="urn:schemas-microsoft-com:vml" Requires="v">
                <p:oleObj spid="_x0000_s6169" name="Equation" r:id="rId12" imgW="43281600" imgH="5486400" progId="Equation.DSMT4">
                  <p:embed/>
                </p:oleObj>
              </mc:Choice>
              <mc:Fallback>
                <p:oleObj name="Equation" r:id="rId12" imgW="43281600" imgH="5486400" progId="Equation.DSMT4">
                  <p:embed/>
                  <p:pic>
                    <p:nvPicPr>
                      <p:cNvPr id="0" name="图片 8342"/>
                      <p:cNvPicPr/>
                      <p:nvPr/>
                    </p:nvPicPr>
                    <p:blipFill>
                      <a:blip r:embed="rId13"/>
                      <a:stretch>
                        <a:fillRect/>
                      </a:stretch>
                    </p:blipFill>
                    <p:spPr>
                      <a:xfrm>
                        <a:off x="2991056" y="4714975"/>
                        <a:ext cx="3156415" cy="400109"/>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846386"/>
          </a:xfrm>
          <a:prstGeom prst="rect">
            <a:avLst/>
          </a:prstGeom>
          <a:noFill/>
        </p:spPr>
        <p:txBody>
          <a:bodyPr wrap="square" rtlCol="0">
            <a:spAutoFit/>
          </a:bodyPr>
          <a:lstStyle/>
          <a:p>
            <a:pPr algn="l" rtl="0">
              <a:spcAft>
                <a:spcPts val="600"/>
              </a:spcAft>
            </a:pPr>
            <a:r>
              <a:rPr lang="en-US" altLang="zh-CN" sz="2400" b="1" i="0" dirty="0">
                <a:effectLst/>
                <a:latin typeface="Times New Roman" panose="02020603050405020304" pitchFamily="18" charset="0"/>
              </a:rPr>
              <a:t>V-trace</a:t>
            </a:r>
            <a:r>
              <a:rPr lang="zh-CN" altLang="en-US" sz="2400" b="1" i="0" dirty="0">
                <a:effectLst/>
                <a:latin typeface="Times New Roman" panose="02020603050405020304" pitchFamily="18" charset="0"/>
              </a:rPr>
              <a:t>的推导：</a:t>
            </a:r>
            <a:endParaRPr lang="en-US" altLang="zh-CN" sz="2400" b="1" i="0" dirty="0">
              <a:effectLst/>
              <a:latin typeface="Times New Roman" panose="02020603050405020304" pitchFamily="18" charset="0"/>
            </a:endParaRPr>
          </a:p>
          <a:p>
            <a:pPr algn="l" rtl="0">
              <a:spcAft>
                <a:spcPts val="600"/>
              </a:spcAft>
            </a:pPr>
            <a:r>
              <a:rPr lang="zh-CN" altLang="en-US" sz="2000" dirty="0">
                <a:latin typeface="Times New Roman" panose="02020603050405020304" pitchFamily="18" charset="0"/>
              </a:rPr>
              <a:t>考虑由行为策略    产生的一条轨迹   </a:t>
            </a:r>
            <a:endParaRPr lang="en-US" altLang="zh-CN" sz="2000" dirty="0">
              <a:latin typeface="Times New Roman" panose="02020603050405020304" pitchFamily="18" charset="0"/>
            </a:endParaRPr>
          </a:p>
        </p:txBody>
      </p:sp>
      <p:graphicFrame>
        <p:nvGraphicFramePr>
          <p:cNvPr id="8" name="对象 7"/>
          <p:cNvGraphicFramePr>
            <a:graphicFrameLocks noChangeAspect="1"/>
          </p:cNvGraphicFramePr>
          <p:nvPr/>
        </p:nvGraphicFramePr>
        <p:xfrm>
          <a:off x="3290569" y="2210044"/>
          <a:ext cx="294980" cy="408434"/>
        </p:xfrm>
        <a:graphic>
          <a:graphicData uri="http://schemas.openxmlformats.org/presentationml/2006/ole">
            <mc:AlternateContent xmlns:mc="http://schemas.openxmlformats.org/markup-compatibility/2006">
              <mc:Choice xmlns:v="urn:schemas-microsoft-com:vml" Requires="v">
                <p:oleObj spid="_x0000_s7213" name="Equation" r:id="rId4" imgW="3962400" imgH="5486400" progId="Equation.DSMT4">
                  <p:embed/>
                </p:oleObj>
              </mc:Choice>
              <mc:Fallback>
                <p:oleObj name="Equation" r:id="rId4" imgW="3962400" imgH="5486400" progId="Equation.DSMT4">
                  <p:embed/>
                  <p:pic>
                    <p:nvPicPr>
                      <p:cNvPr id="0" name="对象 7"/>
                      <p:cNvPicPr/>
                      <p:nvPr/>
                    </p:nvPicPr>
                    <p:blipFill>
                      <a:blip r:embed="rId5"/>
                      <a:stretch>
                        <a:fillRect/>
                      </a:stretch>
                    </p:blipFill>
                    <p:spPr>
                      <a:xfrm>
                        <a:off x="3290569" y="2210044"/>
                        <a:ext cx="294980" cy="408434"/>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983735" y="2656220"/>
          <a:ext cx="4224529" cy="772780"/>
        </p:xfrm>
        <a:graphic>
          <a:graphicData uri="http://schemas.openxmlformats.org/presentationml/2006/ole">
            <mc:AlternateContent xmlns:mc="http://schemas.openxmlformats.org/markup-compatibility/2006">
              <mc:Choice xmlns:v="urn:schemas-microsoft-com:vml" Requires="v">
                <p:oleObj spid="_x0000_s7214" name="Equation" r:id="rId6" imgW="49987200" imgH="9144000" progId="Equation.DSMT4">
                  <p:embed/>
                </p:oleObj>
              </mc:Choice>
              <mc:Fallback>
                <p:oleObj name="Equation" r:id="rId6" imgW="49987200" imgH="9144000" progId="Equation.DSMT4">
                  <p:embed/>
                  <p:pic>
                    <p:nvPicPr>
                      <p:cNvPr id="0" name="对象 12"/>
                      <p:cNvPicPr/>
                      <p:nvPr/>
                    </p:nvPicPr>
                    <p:blipFill>
                      <a:blip r:embed="rId7"/>
                      <a:stretch>
                        <a:fillRect/>
                      </a:stretch>
                    </p:blipFill>
                    <p:spPr>
                      <a:xfrm>
                        <a:off x="3983735" y="2656220"/>
                        <a:ext cx="4224529" cy="772780"/>
                      </a:xfrm>
                      <a:prstGeom prst="rect">
                        <a:avLst/>
                      </a:prstGeom>
                    </p:spPr>
                  </p:pic>
                </p:oleObj>
              </mc:Fallback>
            </mc:AlternateContent>
          </a:graphicData>
        </a:graphic>
      </p:graphicFrame>
      <p:sp>
        <p:nvSpPr>
          <p:cNvPr id="15" name="文本框 14"/>
          <p:cNvSpPr txBox="1"/>
          <p:nvPr/>
        </p:nvSpPr>
        <p:spPr>
          <a:xfrm>
            <a:off x="847819" y="2218368"/>
            <a:ext cx="6600699" cy="400110"/>
          </a:xfrm>
          <a:prstGeom prst="rect">
            <a:avLst/>
          </a:prstGeom>
          <a:noFill/>
        </p:spPr>
        <p:txBody>
          <a:bodyPr wrap="square" rtlCol="0">
            <a:spAutoFit/>
          </a:bodyPr>
          <a:lstStyle/>
          <a:p>
            <a:pPr algn="l" rtl="0">
              <a:spcAft>
                <a:spcPts val="600"/>
              </a:spcAft>
            </a:pPr>
            <a:r>
              <a:rPr lang="en-US" altLang="zh-CN" sz="2000" dirty="0">
                <a:latin typeface="Times New Roman" panose="02020603050405020304" pitchFamily="18" charset="0"/>
              </a:rPr>
              <a:t>n-step</a:t>
            </a:r>
            <a:r>
              <a:rPr lang="zh-CN" altLang="en-US" sz="2000" dirty="0">
                <a:latin typeface="Times New Roman" panose="02020603050405020304" pitchFamily="18" charset="0"/>
              </a:rPr>
              <a:t>的</a:t>
            </a:r>
            <a:r>
              <a:rPr lang="en-US" altLang="zh-CN" sz="2000" dirty="0">
                <a:latin typeface="Times New Roman" panose="02020603050405020304" pitchFamily="18" charset="0"/>
              </a:rPr>
              <a:t>V-trace</a:t>
            </a:r>
            <a:r>
              <a:rPr lang="zh-CN" altLang="en-US" sz="2000" dirty="0">
                <a:latin typeface="Times New Roman" panose="02020603050405020304" pitchFamily="18" charset="0"/>
              </a:rPr>
              <a:t>方法中</a:t>
            </a:r>
            <a:r>
              <a:rPr lang="en-US" altLang="zh-CN" sz="2000" dirty="0">
                <a:latin typeface="Times New Roman" panose="02020603050405020304" pitchFamily="18" charset="0"/>
              </a:rPr>
              <a:t>    </a:t>
            </a:r>
            <a:r>
              <a:rPr lang="zh-CN" altLang="en-US" sz="2000" dirty="0">
                <a:latin typeface="Times New Roman" panose="02020603050405020304" pitchFamily="18" charset="0"/>
              </a:rPr>
              <a:t>处的值函数估计定义为：</a:t>
            </a:r>
            <a:endParaRPr lang="en-US" altLang="zh-CN" sz="2000" dirty="0">
              <a:latin typeface="Times New Roman" panose="02020603050405020304" pitchFamily="18" charset="0"/>
            </a:endParaRPr>
          </a:p>
        </p:txBody>
      </p:sp>
      <p:graphicFrame>
        <p:nvGraphicFramePr>
          <p:cNvPr id="14" name="对象 13"/>
          <p:cNvGraphicFramePr>
            <a:graphicFrameLocks noChangeAspect="1"/>
          </p:cNvGraphicFramePr>
          <p:nvPr/>
        </p:nvGraphicFramePr>
        <p:xfrm>
          <a:off x="2713311" y="1630219"/>
          <a:ext cx="294980" cy="348613"/>
        </p:xfrm>
        <a:graphic>
          <a:graphicData uri="http://schemas.openxmlformats.org/presentationml/2006/ole">
            <mc:AlternateContent xmlns:mc="http://schemas.openxmlformats.org/markup-compatibility/2006">
              <mc:Choice xmlns:v="urn:schemas-microsoft-com:vml" Requires="v">
                <p:oleObj spid="_x0000_s7215" name="Equation" r:id="rId8" imgW="3352800" imgH="3962400" progId="Equation.DSMT4">
                  <p:embed/>
                </p:oleObj>
              </mc:Choice>
              <mc:Fallback>
                <p:oleObj name="Equation" r:id="rId8" imgW="3352800" imgH="3962400" progId="Equation.DSMT4">
                  <p:embed/>
                  <p:pic>
                    <p:nvPicPr>
                      <p:cNvPr id="0" name="对象 13"/>
                      <p:cNvPicPr/>
                      <p:nvPr/>
                    </p:nvPicPr>
                    <p:blipFill>
                      <a:blip r:embed="rId9"/>
                      <a:stretch>
                        <a:fillRect/>
                      </a:stretch>
                    </p:blipFill>
                    <p:spPr>
                      <a:xfrm>
                        <a:off x="2713311" y="1630219"/>
                        <a:ext cx="294980" cy="34861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873783" y="1543886"/>
          <a:ext cx="1368794" cy="400109"/>
        </p:xfrm>
        <a:graphic>
          <a:graphicData uri="http://schemas.openxmlformats.org/presentationml/2006/ole">
            <mc:AlternateContent xmlns:mc="http://schemas.openxmlformats.org/markup-compatibility/2006">
              <mc:Choice xmlns:v="urn:schemas-microsoft-com:vml" Requires="v">
                <p:oleObj spid="_x0000_s7216" name="Equation" r:id="rId10" imgW="19812000" imgH="5791200" progId="Equation.DSMT4">
                  <p:embed/>
                </p:oleObj>
              </mc:Choice>
              <mc:Fallback>
                <p:oleObj name="Equation" r:id="rId10" imgW="19812000" imgH="5791200" progId="Equation.DSMT4">
                  <p:embed/>
                  <p:pic>
                    <p:nvPicPr>
                      <p:cNvPr id="0" name="对象 15"/>
                      <p:cNvPicPr/>
                      <p:nvPr/>
                    </p:nvPicPr>
                    <p:blipFill>
                      <a:blip r:embed="rId11"/>
                      <a:stretch>
                        <a:fillRect/>
                      </a:stretch>
                    </p:blipFill>
                    <p:spPr>
                      <a:xfrm>
                        <a:off x="4873783" y="1543886"/>
                        <a:ext cx="1368794" cy="400109"/>
                      </a:xfrm>
                      <a:prstGeom prst="rect">
                        <a:avLst/>
                      </a:prstGeom>
                    </p:spPr>
                  </p:pic>
                </p:oleObj>
              </mc:Fallback>
            </mc:AlternateContent>
          </a:graphicData>
        </a:graphic>
      </p:graphicFrame>
      <p:grpSp>
        <p:nvGrpSpPr>
          <p:cNvPr id="24" name="组合 23"/>
          <p:cNvGrpSpPr/>
          <p:nvPr/>
        </p:nvGrpSpPr>
        <p:grpSpPr>
          <a:xfrm>
            <a:off x="9115553" y="1842583"/>
            <a:ext cx="2974848" cy="2204940"/>
            <a:chOff x="9035585" y="1430164"/>
            <a:chExt cx="3156415" cy="2459451"/>
          </a:xfrm>
        </p:grpSpPr>
        <p:graphicFrame>
          <p:nvGraphicFramePr>
            <p:cNvPr id="18" name="对象 17"/>
            <p:cNvGraphicFramePr>
              <a:graphicFrameLocks noChangeAspect="1"/>
            </p:cNvGraphicFramePr>
            <p:nvPr/>
          </p:nvGraphicFramePr>
          <p:xfrm>
            <a:off x="9437047" y="1430164"/>
            <a:ext cx="2353493" cy="747839"/>
          </p:xfrm>
          <a:graphic>
            <a:graphicData uri="http://schemas.openxmlformats.org/presentationml/2006/ole">
              <mc:AlternateContent xmlns:mc="http://schemas.openxmlformats.org/markup-compatibility/2006">
                <mc:Choice xmlns:v="urn:schemas-microsoft-com:vml" Requires="v">
                  <p:oleObj spid="_x0000_s7217" name="Equation" r:id="rId12" imgW="32613600" imgH="10363200" progId="Equation.DSMT4">
                    <p:embed/>
                  </p:oleObj>
                </mc:Choice>
                <mc:Fallback>
                  <p:oleObj name="Equation" r:id="rId12" imgW="32613600" imgH="10363200" progId="Equation.DSMT4">
                    <p:embed/>
                    <p:pic>
                      <p:nvPicPr>
                        <p:cNvPr id="0" name="对象 17"/>
                        <p:cNvPicPr/>
                        <p:nvPr/>
                      </p:nvPicPr>
                      <p:blipFill>
                        <a:blip r:embed="rId13"/>
                        <a:stretch>
                          <a:fillRect/>
                        </a:stretch>
                      </p:blipFill>
                      <p:spPr>
                        <a:xfrm>
                          <a:off x="9437047" y="1430164"/>
                          <a:ext cx="2353493" cy="747839"/>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9470040" y="2429873"/>
            <a:ext cx="2287504" cy="747838"/>
          </p:xfrm>
          <a:graphic>
            <a:graphicData uri="http://schemas.openxmlformats.org/presentationml/2006/ole">
              <mc:AlternateContent xmlns:mc="http://schemas.openxmlformats.org/markup-compatibility/2006">
                <mc:Choice xmlns:v="urn:schemas-microsoft-com:vml" Requires="v">
                  <p:oleObj spid="_x0000_s7218" name="Equation" r:id="rId14" imgW="31699200" imgH="10363200" progId="Equation.DSMT4">
                    <p:embed/>
                  </p:oleObj>
                </mc:Choice>
                <mc:Fallback>
                  <p:oleObj name="Equation" r:id="rId14" imgW="31699200" imgH="10363200" progId="Equation.DSMT4">
                    <p:embed/>
                    <p:pic>
                      <p:nvPicPr>
                        <p:cNvPr id="0" name="对象 18"/>
                        <p:cNvPicPr/>
                        <p:nvPr/>
                      </p:nvPicPr>
                      <p:blipFill>
                        <a:blip r:embed="rId15"/>
                        <a:stretch>
                          <a:fillRect/>
                        </a:stretch>
                      </p:blipFill>
                      <p:spPr>
                        <a:xfrm>
                          <a:off x="9470040" y="2429873"/>
                          <a:ext cx="2287504" cy="747838"/>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9035585" y="3489506"/>
            <a:ext cx="3156415" cy="400109"/>
          </p:xfrm>
          <a:graphic>
            <a:graphicData uri="http://schemas.openxmlformats.org/presentationml/2006/ole">
              <mc:AlternateContent xmlns:mc="http://schemas.openxmlformats.org/markup-compatibility/2006">
                <mc:Choice xmlns:v="urn:schemas-microsoft-com:vml" Requires="v">
                  <p:oleObj spid="_x0000_s7219" name="Equation" r:id="rId16" imgW="43281600" imgH="5486400" progId="Equation.DSMT4">
                    <p:embed/>
                  </p:oleObj>
                </mc:Choice>
                <mc:Fallback>
                  <p:oleObj name="Equation" r:id="rId16" imgW="43281600" imgH="5486400" progId="Equation.DSMT4">
                    <p:embed/>
                    <p:pic>
                      <p:nvPicPr>
                        <p:cNvPr id="0" name="对象 19"/>
                        <p:cNvPicPr/>
                        <p:nvPr/>
                      </p:nvPicPr>
                      <p:blipFill>
                        <a:blip r:embed="rId17"/>
                        <a:stretch>
                          <a:fillRect/>
                        </a:stretch>
                      </p:blipFill>
                      <p:spPr>
                        <a:xfrm>
                          <a:off x="9035585" y="3489506"/>
                          <a:ext cx="3156415" cy="400109"/>
                        </a:xfrm>
                        <a:prstGeom prst="rect">
                          <a:avLst/>
                        </a:prstGeom>
                      </p:spPr>
                    </p:pic>
                  </p:oleObj>
                </mc:Fallback>
              </mc:AlternateContent>
            </a:graphicData>
          </a:graphic>
        </p:graphicFrame>
      </p:grpSp>
      <p:graphicFrame>
        <p:nvGraphicFramePr>
          <p:cNvPr id="17" name="对象 16"/>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7220" name="Equation" r:id="rId18" imgW="2743200" imgH="4267200" progId="Equation.DSMT4">
                  <p:embed/>
                </p:oleObj>
              </mc:Choice>
              <mc:Fallback>
                <p:oleObj name="Equation" r:id="rId18" imgW="2743200" imgH="4267200" progId="Equation.DSMT4">
                  <p:embed/>
                  <p:pic>
                    <p:nvPicPr>
                      <p:cNvPr id="0" name="对象 16"/>
                      <p:cNvPicPr/>
                      <p:nvPr/>
                    </p:nvPicPr>
                    <p:blipFill>
                      <a:blip r:embed="rId19"/>
                      <a:stretch>
                        <a:fillRect/>
                      </a:stretch>
                    </p:blipFill>
                    <p:spPr>
                      <a:xfrm>
                        <a:off x="4927600" y="2641600"/>
                        <a:ext cx="914400" cy="198438"/>
                      </a:xfrm>
                      <a:prstGeom prst="rect">
                        <a:avLst/>
                      </a:prstGeom>
                    </p:spPr>
                  </p:pic>
                </p:oleObj>
              </mc:Fallback>
            </mc:AlternateContent>
          </a:graphicData>
        </a:graphic>
      </p:graphicFrame>
      <p:sp>
        <p:nvSpPr>
          <p:cNvPr id="22" name="文本框 21"/>
          <p:cNvSpPr txBox="1"/>
          <p:nvPr/>
        </p:nvSpPr>
        <p:spPr>
          <a:xfrm>
            <a:off x="8419550" y="2840038"/>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6</a:t>
            </a:r>
            <a:r>
              <a:rPr lang="zh-CN" altLang="en-US" dirty="0">
                <a:highlight>
                  <a:srgbClr val="FFFF00"/>
                </a:highlight>
              </a:rPr>
              <a:t>）</a:t>
            </a:r>
          </a:p>
        </p:txBody>
      </p:sp>
      <p:sp>
        <p:nvSpPr>
          <p:cNvPr id="23" name="文本框 22"/>
          <p:cNvSpPr txBox="1"/>
          <p:nvPr/>
        </p:nvSpPr>
        <p:spPr>
          <a:xfrm>
            <a:off x="847819" y="3635104"/>
            <a:ext cx="6600699"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将式</a:t>
            </a:r>
            <a:r>
              <a:rPr lang="en-US" altLang="zh-CN" sz="2000" dirty="0">
                <a:latin typeface="Times New Roman" panose="02020603050405020304" pitchFamily="18" charset="0"/>
              </a:rPr>
              <a:t>(6)</a:t>
            </a:r>
            <a:r>
              <a:rPr lang="zh-CN" altLang="en-US" sz="2000" dirty="0">
                <a:latin typeface="Times New Roman" panose="02020603050405020304" pitchFamily="18" charset="0"/>
              </a:rPr>
              <a:t>展开得到：</a:t>
            </a:r>
            <a:endParaRPr lang="en-US" altLang="zh-CN" sz="2000" dirty="0">
              <a:latin typeface="Times New Roman" panose="02020603050405020304" pitchFamily="18" charset="0"/>
            </a:endParaRPr>
          </a:p>
        </p:txBody>
      </p:sp>
      <p:graphicFrame>
        <p:nvGraphicFramePr>
          <p:cNvPr id="21" name="对象 20"/>
          <p:cNvGraphicFramePr>
            <a:graphicFrameLocks noChangeAspect="1"/>
          </p:cNvGraphicFramePr>
          <p:nvPr/>
        </p:nvGraphicFramePr>
        <p:xfrm>
          <a:off x="1951991" y="4257856"/>
          <a:ext cx="7780017" cy="481500"/>
        </p:xfrm>
        <a:graphic>
          <a:graphicData uri="http://schemas.openxmlformats.org/presentationml/2006/ole">
            <mc:AlternateContent xmlns:mc="http://schemas.openxmlformats.org/markup-compatibility/2006">
              <mc:Choice xmlns:v="urn:schemas-microsoft-com:vml" Requires="v">
                <p:oleObj spid="_x0000_s7221" name="Equation" r:id="rId20" imgW="93573600" imgH="5791200" progId="Equation.DSMT4">
                  <p:embed/>
                </p:oleObj>
              </mc:Choice>
              <mc:Fallback>
                <p:oleObj name="Equation" r:id="rId20" imgW="93573600" imgH="5791200" progId="Equation.DSMT4">
                  <p:embed/>
                  <p:pic>
                    <p:nvPicPr>
                      <p:cNvPr id="0" name="对象 20"/>
                      <p:cNvPicPr/>
                      <p:nvPr/>
                    </p:nvPicPr>
                    <p:blipFill>
                      <a:blip r:embed="rId21"/>
                      <a:stretch>
                        <a:fillRect/>
                      </a:stretch>
                    </p:blipFill>
                    <p:spPr>
                      <a:xfrm>
                        <a:off x="1951991" y="4257856"/>
                        <a:ext cx="7780017" cy="481500"/>
                      </a:xfrm>
                      <a:prstGeom prst="rect">
                        <a:avLst/>
                      </a:prstGeom>
                    </p:spPr>
                  </p:pic>
                </p:oleObj>
              </mc:Fallback>
            </mc:AlternateContent>
          </a:graphicData>
        </a:graphic>
      </p:graphicFrame>
      <p:sp>
        <p:nvSpPr>
          <p:cNvPr id="26" name="文本框 25"/>
          <p:cNvSpPr txBox="1"/>
          <p:nvPr/>
        </p:nvSpPr>
        <p:spPr>
          <a:xfrm>
            <a:off x="10153862" y="4313940"/>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7</a:t>
            </a:r>
            <a:r>
              <a:rPr lang="zh-CN" altLang="en-US" dirty="0">
                <a:highlight>
                  <a:srgbClr val="FFFF00"/>
                </a:highlight>
              </a:rPr>
              <a:t>）</a:t>
            </a:r>
          </a:p>
        </p:txBody>
      </p:sp>
      <p:graphicFrame>
        <p:nvGraphicFramePr>
          <p:cNvPr id="29" name="对象 28"/>
          <p:cNvGraphicFramePr>
            <a:graphicFrameLocks noChangeAspect="1"/>
          </p:cNvGraphicFramePr>
          <p:nvPr/>
        </p:nvGraphicFramePr>
        <p:xfrm>
          <a:off x="1852613" y="5538788"/>
          <a:ext cx="7980362" cy="482600"/>
        </p:xfrm>
        <a:graphic>
          <a:graphicData uri="http://schemas.openxmlformats.org/presentationml/2006/ole">
            <mc:AlternateContent xmlns:mc="http://schemas.openxmlformats.org/markup-compatibility/2006">
              <mc:Choice xmlns:v="urn:schemas-microsoft-com:vml" Requires="v">
                <p:oleObj spid="_x0000_s7222" name="Equation" r:id="rId22" imgW="96012000" imgH="5791200" progId="Equation.DSMT4">
                  <p:embed/>
                </p:oleObj>
              </mc:Choice>
              <mc:Fallback>
                <p:oleObj name="Equation" r:id="rId22" imgW="96012000" imgH="5791200" progId="Equation.DSMT4">
                  <p:embed/>
                  <p:pic>
                    <p:nvPicPr>
                      <p:cNvPr id="0" name="对象 28"/>
                      <p:cNvPicPr/>
                      <p:nvPr/>
                    </p:nvPicPr>
                    <p:blipFill>
                      <a:blip r:embed="rId23"/>
                      <a:stretch>
                        <a:fillRect/>
                      </a:stretch>
                    </p:blipFill>
                    <p:spPr>
                      <a:xfrm>
                        <a:off x="1852613" y="5538788"/>
                        <a:ext cx="7980362" cy="482600"/>
                      </a:xfrm>
                      <a:prstGeom prst="rect">
                        <a:avLst/>
                      </a:prstGeom>
                    </p:spPr>
                  </p:pic>
                </p:oleObj>
              </mc:Fallback>
            </mc:AlternateContent>
          </a:graphicData>
        </a:graphic>
      </p:graphicFrame>
      <p:sp>
        <p:nvSpPr>
          <p:cNvPr id="30" name="文本框 29"/>
          <p:cNvSpPr txBox="1"/>
          <p:nvPr/>
        </p:nvSpPr>
        <p:spPr>
          <a:xfrm>
            <a:off x="10153862" y="5575725"/>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5</a:t>
            </a:r>
            <a:r>
              <a:rPr lang="zh-CN" altLang="en-US" dirty="0">
                <a:highlight>
                  <a:srgbClr val="FFFF00"/>
                </a:highlight>
              </a:rPr>
              <a:t>）</a:t>
            </a:r>
          </a:p>
        </p:txBody>
      </p:sp>
      <p:sp>
        <p:nvSpPr>
          <p:cNvPr id="31" name="文本框 30"/>
          <p:cNvSpPr txBox="1"/>
          <p:nvPr/>
        </p:nvSpPr>
        <p:spPr>
          <a:xfrm>
            <a:off x="874753" y="4989539"/>
            <a:ext cx="9119142"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与单纯</a:t>
            </a:r>
            <a:r>
              <a:rPr lang="en-US" altLang="zh-CN" sz="2000" dirty="0">
                <a:latin typeface="Times New Roman" panose="02020603050405020304" pitchFamily="18" charset="0"/>
              </a:rPr>
              <a:t>n-step TD</a:t>
            </a:r>
            <a:r>
              <a:rPr lang="zh-CN" altLang="en-US" sz="2000" dirty="0">
                <a:latin typeface="Times New Roman" panose="02020603050405020304" pitchFamily="18" charset="0"/>
              </a:rPr>
              <a:t>方法得到的式</a:t>
            </a:r>
            <a:r>
              <a:rPr lang="en-US" altLang="zh-CN" sz="2000" dirty="0">
                <a:latin typeface="Times New Roman" panose="02020603050405020304" pitchFamily="18" charset="0"/>
              </a:rPr>
              <a:t>(5)</a:t>
            </a:r>
            <a:r>
              <a:rPr lang="zh-CN" altLang="en-US" sz="2000" dirty="0">
                <a:latin typeface="Times New Roman" panose="02020603050405020304" pitchFamily="18" charset="0"/>
              </a:rPr>
              <a:t>对比：注意式</a:t>
            </a:r>
            <a:r>
              <a:rPr lang="en-US" altLang="zh-CN" sz="2000" dirty="0">
                <a:latin typeface="Times New Roman" panose="02020603050405020304" pitchFamily="18" charset="0"/>
              </a:rPr>
              <a:t>(5)</a:t>
            </a:r>
            <a:r>
              <a:rPr lang="zh-CN" altLang="en-US" sz="2000" dirty="0">
                <a:latin typeface="Times New Roman" panose="02020603050405020304" pitchFamily="18" charset="0"/>
              </a:rPr>
              <a:t>与</a:t>
            </a:r>
            <a:r>
              <a:rPr lang="en-US" altLang="zh-CN" sz="2000" dirty="0">
                <a:latin typeface="Times New Roman" panose="02020603050405020304" pitchFamily="18" charset="0"/>
              </a:rPr>
              <a:t>(7)</a:t>
            </a:r>
            <a:r>
              <a:rPr lang="zh-CN" altLang="en-US" sz="2000" dirty="0">
                <a:latin typeface="Times New Roman" panose="02020603050405020304" pitchFamily="18" charset="0"/>
              </a:rPr>
              <a:t>中的     不相等</a:t>
            </a:r>
            <a:endParaRPr lang="en-US" altLang="zh-CN" sz="2000" dirty="0">
              <a:latin typeface="Times New Roman" panose="02020603050405020304" pitchFamily="18" charset="0"/>
            </a:endParaRPr>
          </a:p>
        </p:txBody>
      </p:sp>
      <p:graphicFrame>
        <p:nvGraphicFramePr>
          <p:cNvPr id="32" name="对象 31"/>
          <p:cNvGraphicFramePr>
            <a:graphicFrameLocks noChangeAspect="1"/>
          </p:cNvGraphicFramePr>
          <p:nvPr/>
        </p:nvGraphicFramePr>
        <p:xfrm>
          <a:off x="7464272" y="4974327"/>
          <a:ext cx="288969" cy="400111"/>
        </p:xfrm>
        <a:graphic>
          <a:graphicData uri="http://schemas.openxmlformats.org/presentationml/2006/ole">
            <mc:AlternateContent xmlns:mc="http://schemas.openxmlformats.org/markup-compatibility/2006">
              <mc:Choice xmlns:v="urn:schemas-microsoft-com:vml" Requires="v">
                <p:oleObj spid="_x0000_s7223" name="Equation" r:id="rId24" imgW="3962400" imgH="5486400" progId="Equation.DSMT4">
                  <p:embed/>
                </p:oleObj>
              </mc:Choice>
              <mc:Fallback>
                <p:oleObj name="Equation" r:id="rId24" imgW="3962400" imgH="5486400" progId="Equation.DSMT4">
                  <p:embed/>
                  <p:pic>
                    <p:nvPicPr>
                      <p:cNvPr id="0" name="对象 31"/>
                      <p:cNvPicPr/>
                      <p:nvPr/>
                    </p:nvPicPr>
                    <p:blipFill>
                      <a:blip r:embed="rId25"/>
                      <a:stretch>
                        <a:fillRect/>
                      </a:stretch>
                    </p:blipFill>
                    <p:spPr>
                      <a:xfrm>
                        <a:off x="7464272" y="4974327"/>
                        <a:ext cx="288969" cy="400111"/>
                      </a:xfrm>
                      <a:prstGeom prst="rect">
                        <a:avLst/>
                      </a:prstGeom>
                    </p:spPr>
                  </p:pic>
                </p:oleObj>
              </mc:Fallback>
            </mc:AlternateContent>
          </a:graphicData>
        </a:graphic>
      </p:graphicFrame>
      <p:cxnSp>
        <p:nvCxnSpPr>
          <p:cNvPr id="35" name="直接连接符 34"/>
          <p:cNvCxnSpPr/>
          <p:nvPr/>
        </p:nvCxnSpPr>
        <p:spPr>
          <a:xfrm>
            <a:off x="3008291" y="4716972"/>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117431" y="4734976"/>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835400" y="4739456"/>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854953" y="4734976"/>
            <a:ext cx="7919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568910" y="6062444"/>
            <a:ext cx="11630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97128" y="6021388"/>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83735" y="6021388"/>
            <a:ext cx="7802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966455" y="6036600"/>
            <a:ext cx="7802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864863" y="4734976"/>
            <a:ext cx="212943"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49" name="直接连接符 48"/>
          <p:cNvCxnSpPr/>
          <p:nvPr/>
        </p:nvCxnSpPr>
        <p:spPr>
          <a:xfrm>
            <a:off x="5205983" y="4738786"/>
            <a:ext cx="629417"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51" name="直接连接符 50"/>
          <p:cNvCxnSpPr/>
          <p:nvPr/>
        </p:nvCxnSpPr>
        <p:spPr>
          <a:xfrm>
            <a:off x="7644383" y="4734976"/>
            <a:ext cx="1210570"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53" name="直接连接符 52"/>
          <p:cNvCxnSpPr/>
          <p:nvPr/>
        </p:nvCxnSpPr>
        <p:spPr>
          <a:xfrm>
            <a:off x="3747287" y="6021360"/>
            <a:ext cx="235152"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56" name="直接连接符 55"/>
          <p:cNvCxnSpPr/>
          <p:nvPr/>
        </p:nvCxnSpPr>
        <p:spPr>
          <a:xfrm>
            <a:off x="5297957" y="6036600"/>
            <a:ext cx="668498"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58" name="直接连接符 57"/>
          <p:cNvCxnSpPr/>
          <p:nvPr/>
        </p:nvCxnSpPr>
        <p:spPr>
          <a:xfrm>
            <a:off x="8039100" y="6062444"/>
            <a:ext cx="529810" cy="0"/>
          </a:xfrm>
          <a:prstGeom prst="line">
            <a:avLst/>
          </a:prstGeom>
          <a:ln w="19050"/>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461665"/>
          </a:xfrm>
          <a:prstGeom prst="rect">
            <a:avLst/>
          </a:prstGeom>
          <a:noFill/>
        </p:spPr>
        <p:txBody>
          <a:bodyPr wrap="square" rtlCol="0">
            <a:spAutoFit/>
          </a:bodyPr>
          <a:lstStyle/>
          <a:p>
            <a:pPr algn="l" rtl="0">
              <a:spcAft>
                <a:spcPts val="600"/>
              </a:spcAft>
            </a:pPr>
            <a:r>
              <a:rPr lang="en-US" altLang="zh-CN" sz="2400" b="1" i="0" dirty="0">
                <a:effectLst/>
                <a:latin typeface="Times New Roman" panose="02020603050405020304" pitchFamily="18" charset="0"/>
              </a:rPr>
              <a:t>V-trace</a:t>
            </a:r>
            <a:r>
              <a:rPr lang="zh-CN" altLang="en-US" sz="2400" b="1" i="0" dirty="0">
                <a:effectLst/>
                <a:latin typeface="Times New Roman" panose="02020603050405020304" pitchFamily="18" charset="0"/>
              </a:rPr>
              <a:t>的</a:t>
            </a:r>
            <a:r>
              <a:rPr lang="zh-CN" altLang="en-US" sz="2400" b="1" dirty="0">
                <a:latin typeface="Times New Roman" panose="02020603050405020304" pitchFamily="18" charset="0"/>
              </a:rPr>
              <a:t>结论</a:t>
            </a:r>
            <a:r>
              <a:rPr lang="zh-CN" altLang="en-US" sz="2400" b="1" i="0" dirty="0">
                <a:effectLst/>
                <a:latin typeface="Times New Roman" panose="02020603050405020304" pitchFamily="18" charset="0"/>
              </a:rPr>
              <a:t>：</a:t>
            </a:r>
          </a:p>
        </p:txBody>
      </p:sp>
      <p:graphicFrame>
        <p:nvGraphicFramePr>
          <p:cNvPr id="60" name="对象 59"/>
          <p:cNvGraphicFramePr>
            <a:graphicFrameLocks noChangeAspect="1"/>
          </p:cNvGraphicFramePr>
          <p:nvPr/>
        </p:nvGraphicFramePr>
        <p:xfrm>
          <a:off x="4812387" y="1539740"/>
          <a:ext cx="291962" cy="404255"/>
        </p:xfrm>
        <a:graphic>
          <a:graphicData uri="http://schemas.openxmlformats.org/presentationml/2006/ole">
            <mc:AlternateContent xmlns:mc="http://schemas.openxmlformats.org/markup-compatibility/2006">
              <mc:Choice xmlns:v="urn:schemas-microsoft-com:vml" Requires="v">
                <p:oleObj spid="_x0000_s8233" name="Equation" r:id="rId4" imgW="3962400" imgH="5486400" progId="Equation.DSMT4">
                  <p:embed/>
                </p:oleObj>
              </mc:Choice>
              <mc:Fallback>
                <p:oleObj name="Equation" r:id="rId4" imgW="3962400" imgH="5486400" progId="Equation.DSMT4">
                  <p:embed/>
                  <p:pic>
                    <p:nvPicPr>
                      <p:cNvPr id="0" name="图片 9517"/>
                      <p:cNvPicPr/>
                      <p:nvPr/>
                    </p:nvPicPr>
                    <p:blipFill>
                      <a:blip r:embed="rId5"/>
                      <a:stretch>
                        <a:fillRect/>
                      </a:stretch>
                    </p:blipFill>
                    <p:spPr>
                      <a:xfrm>
                        <a:off x="4812387" y="1539740"/>
                        <a:ext cx="291962" cy="404255"/>
                      </a:xfrm>
                      <a:prstGeom prst="rect">
                        <a:avLst/>
                      </a:prstGeom>
                    </p:spPr>
                  </p:pic>
                </p:oleObj>
              </mc:Fallback>
            </mc:AlternateContent>
          </a:graphicData>
        </a:graphic>
      </p:graphicFrame>
      <p:graphicFrame>
        <p:nvGraphicFramePr>
          <p:cNvPr id="61" name="对象 60"/>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8234" name="Equation" r:id="rId6" imgW="2743200" imgH="4267200" progId="Equation.DSMT4">
                  <p:embed/>
                </p:oleObj>
              </mc:Choice>
              <mc:Fallback>
                <p:oleObj name="Equation" r:id="rId6" imgW="2743200" imgH="4267200" progId="Equation.DSMT4">
                  <p:embed/>
                  <p:pic>
                    <p:nvPicPr>
                      <p:cNvPr id="0" name="图片 9518"/>
                      <p:cNvPicPr/>
                      <p:nvPr/>
                    </p:nvPicPr>
                    <p:blipFill>
                      <a:blip r:embed="rId7"/>
                      <a:stretch>
                        <a:fillRect/>
                      </a:stretch>
                    </p:blipFill>
                    <p:spPr>
                      <a:xfrm>
                        <a:off x="4927600" y="2641600"/>
                        <a:ext cx="914400" cy="198438"/>
                      </a:xfrm>
                      <a:prstGeom prst="rect">
                        <a:avLst/>
                      </a:prstGeom>
                    </p:spPr>
                  </p:pic>
                </p:oleObj>
              </mc:Fallback>
            </mc:AlternateContent>
          </a:graphicData>
        </a:graphic>
      </p:graphicFrame>
      <p:graphicFrame>
        <p:nvGraphicFramePr>
          <p:cNvPr id="62" name="对象 61"/>
          <p:cNvGraphicFramePr>
            <a:graphicFrameLocks noChangeAspect="1"/>
          </p:cNvGraphicFramePr>
          <p:nvPr/>
        </p:nvGraphicFramePr>
        <p:xfrm>
          <a:off x="5384800" y="1539740"/>
          <a:ext cx="253746" cy="415221"/>
        </p:xfrm>
        <a:graphic>
          <a:graphicData uri="http://schemas.openxmlformats.org/presentationml/2006/ole">
            <mc:AlternateContent xmlns:mc="http://schemas.openxmlformats.org/markup-compatibility/2006">
              <mc:Choice xmlns:v="urn:schemas-microsoft-com:vml" Requires="v">
                <p:oleObj spid="_x0000_s8235" name="Equation" r:id="rId8" imgW="3352800" imgH="5486400" progId="Equation.DSMT4">
                  <p:embed/>
                </p:oleObj>
              </mc:Choice>
              <mc:Fallback>
                <p:oleObj name="Equation" r:id="rId8" imgW="3352800" imgH="5486400" progId="Equation.DSMT4">
                  <p:embed/>
                  <p:pic>
                    <p:nvPicPr>
                      <p:cNvPr id="0" name="图片 9519"/>
                      <p:cNvPicPr/>
                      <p:nvPr/>
                    </p:nvPicPr>
                    <p:blipFill>
                      <a:blip r:embed="rId9"/>
                      <a:stretch>
                        <a:fillRect/>
                      </a:stretch>
                    </p:blipFill>
                    <p:spPr>
                      <a:xfrm>
                        <a:off x="5384800" y="1539740"/>
                        <a:ext cx="253746" cy="415221"/>
                      </a:xfrm>
                      <a:prstGeom prst="rect">
                        <a:avLst/>
                      </a:prstGeom>
                    </p:spPr>
                  </p:pic>
                </p:oleObj>
              </mc:Fallback>
            </mc:AlternateContent>
          </a:graphicData>
        </a:graphic>
      </p:graphicFrame>
      <p:graphicFrame>
        <p:nvGraphicFramePr>
          <p:cNvPr id="63" name="对象 62"/>
          <p:cNvGraphicFramePr>
            <a:graphicFrameLocks noChangeAspect="1"/>
          </p:cNvGraphicFramePr>
          <p:nvPr/>
        </p:nvGraphicFramePr>
        <p:xfrm>
          <a:off x="1851407" y="3186119"/>
          <a:ext cx="7780017" cy="481500"/>
        </p:xfrm>
        <a:graphic>
          <a:graphicData uri="http://schemas.openxmlformats.org/presentationml/2006/ole">
            <mc:AlternateContent xmlns:mc="http://schemas.openxmlformats.org/markup-compatibility/2006">
              <mc:Choice xmlns:v="urn:schemas-microsoft-com:vml" Requires="v">
                <p:oleObj spid="_x0000_s8236" name="Equation" r:id="rId10" imgW="93573600" imgH="5791200" progId="Equation.DSMT4">
                  <p:embed/>
                </p:oleObj>
              </mc:Choice>
              <mc:Fallback>
                <p:oleObj name="Equation" r:id="rId10" imgW="93573600" imgH="5791200" progId="Equation.DSMT4">
                  <p:embed/>
                  <p:pic>
                    <p:nvPicPr>
                      <p:cNvPr id="0" name="对象 20"/>
                      <p:cNvPicPr/>
                      <p:nvPr/>
                    </p:nvPicPr>
                    <p:blipFill>
                      <a:blip r:embed="rId11"/>
                      <a:stretch>
                        <a:fillRect/>
                      </a:stretch>
                    </p:blipFill>
                    <p:spPr>
                      <a:xfrm>
                        <a:off x="1851407" y="3186119"/>
                        <a:ext cx="7780017" cy="481500"/>
                      </a:xfrm>
                      <a:prstGeom prst="rect">
                        <a:avLst/>
                      </a:prstGeom>
                    </p:spPr>
                  </p:pic>
                </p:oleObj>
              </mc:Fallback>
            </mc:AlternateContent>
          </a:graphicData>
        </a:graphic>
      </p:graphicFrame>
      <p:sp>
        <p:nvSpPr>
          <p:cNvPr id="64" name="文本框 63"/>
          <p:cNvSpPr txBox="1"/>
          <p:nvPr/>
        </p:nvSpPr>
        <p:spPr>
          <a:xfrm>
            <a:off x="10053278" y="3242203"/>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7</a:t>
            </a:r>
            <a:r>
              <a:rPr lang="zh-CN" altLang="en-US" dirty="0">
                <a:highlight>
                  <a:srgbClr val="FFFF00"/>
                </a:highlight>
              </a:rPr>
              <a:t>）</a:t>
            </a:r>
          </a:p>
        </p:txBody>
      </p:sp>
      <p:cxnSp>
        <p:nvCxnSpPr>
          <p:cNvPr id="65" name="直接连接符 64"/>
          <p:cNvCxnSpPr/>
          <p:nvPr/>
        </p:nvCxnSpPr>
        <p:spPr>
          <a:xfrm>
            <a:off x="2907707" y="3645235"/>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4016847" y="3663239"/>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734816" y="3667719"/>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8754369" y="3663239"/>
            <a:ext cx="79196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3764279" y="3663239"/>
            <a:ext cx="212943"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70" name="直接连接符 69"/>
          <p:cNvCxnSpPr/>
          <p:nvPr/>
        </p:nvCxnSpPr>
        <p:spPr>
          <a:xfrm>
            <a:off x="5105399" y="3667049"/>
            <a:ext cx="629417"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71" name="直接连接符 70"/>
          <p:cNvCxnSpPr/>
          <p:nvPr/>
        </p:nvCxnSpPr>
        <p:spPr>
          <a:xfrm>
            <a:off x="7543799" y="3663239"/>
            <a:ext cx="1210570" cy="0"/>
          </a:xfrm>
          <a:prstGeom prst="line">
            <a:avLst/>
          </a:prstGeom>
          <a:ln w="19050"/>
        </p:spPr>
        <p:style>
          <a:lnRef idx="1">
            <a:schemeClr val="accent5"/>
          </a:lnRef>
          <a:fillRef idx="0">
            <a:schemeClr val="accent5"/>
          </a:fillRef>
          <a:effectRef idx="0">
            <a:schemeClr val="accent5"/>
          </a:effectRef>
          <a:fontRef idx="minor">
            <a:schemeClr val="tx1"/>
          </a:fontRef>
        </p:style>
      </p:cxnSp>
      <p:graphicFrame>
        <p:nvGraphicFramePr>
          <p:cNvPr id="72" name="对象 71"/>
          <p:cNvGraphicFramePr>
            <a:graphicFrameLocks noChangeAspect="1"/>
          </p:cNvGraphicFramePr>
          <p:nvPr/>
        </p:nvGraphicFramePr>
        <p:xfrm>
          <a:off x="1751235" y="2386126"/>
          <a:ext cx="7980362" cy="482600"/>
        </p:xfrm>
        <a:graphic>
          <a:graphicData uri="http://schemas.openxmlformats.org/presentationml/2006/ole">
            <mc:AlternateContent xmlns:mc="http://schemas.openxmlformats.org/markup-compatibility/2006">
              <mc:Choice xmlns:v="urn:schemas-microsoft-com:vml" Requires="v">
                <p:oleObj spid="_x0000_s8237" name="Equation" r:id="rId12" imgW="96012000" imgH="5791200" progId="Equation.DSMT4">
                  <p:embed/>
                </p:oleObj>
              </mc:Choice>
              <mc:Fallback>
                <p:oleObj name="Equation" r:id="rId12" imgW="96012000" imgH="5791200" progId="Equation.DSMT4">
                  <p:embed/>
                  <p:pic>
                    <p:nvPicPr>
                      <p:cNvPr id="0" name="对象 28"/>
                      <p:cNvPicPr/>
                      <p:nvPr/>
                    </p:nvPicPr>
                    <p:blipFill>
                      <a:blip r:embed="rId13"/>
                      <a:stretch>
                        <a:fillRect/>
                      </a:stretch>
                    </p:blipFill>
                    <p:spPr>
                      <a:xfrm>
                        <a:off x="1751235" y="2386126"/>
                        <a:ext cx="7980362" cy="482600"/>
                      </a:xfrm>
                      <a:prstGeom prst="rect">
                        <a:avLst/>
                      </a:prstGeom>
                    </p:spPr>
                  </p:pic>
                </p:oleObj>
              </mc:Fallback>
            </mc:AlternateContent>
          </a:graphicData>
        </a:graphic>
      </p:graphicFrame>
      <p:sp>
        <p:nvSpPr>
          <p:cNvPr id="73" name="文本框 72"/>
          <p:cNvSpPr txBox="1"/>
          <p:nvPr/>
        </p:nvSpPr>
        <p:spPr>
          <a:xfrm>
            <a:off x="10052484" y="2423063"/>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5</a:t>
            </a:r>
            <a:r>
              <a:rPr lang="zh-CN" altLang="en-US" dirty="0">
                <a:highlight>
                  <a:srgbClr val="FFFF00"/>
                </a:highlight>
              </a:rPr>
              <a:t>）</a:t>
            </a:r>
          </a:p>
        </p:txBody>
      </p:sp>
      <p:cxnSp>
        <p:nvCxnSpPr>
          <p:cNvPr id="74" name="直接连接符 73"/>
          <p:cNvCxnSpPr/>
          <p:nvPr/>
        </p:nvCxnSpPr>
        <p:spPr>
          <a:xfrm>
            <a:off x="8467532" y="2909782"/>
            <a:ext cx="11630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795750" y="2868726"/>
            <a:ext cx="5212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882357" y="2868726"/>
            <a:ext cx="7802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865077" y="2883938"/>
            <a:ext cx="7802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645909" y="2868698"/>
            <a:ext cx="235152"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79" name="直接连接符 78"/>
          <p:cNvCxnSpPr/>
          <p:nvPr/>
        </p:nvCxnSpPr>
        <p:spPr>
          <a:xfrm>
            <a:off x="5196579" y="2883938"/>
            <a:ext cx="668498" cy="0"/>
          </a:xfrm>
          <a:prstGeom prst="line">
            <a:avLst/>
          </a:prstGeom>
          <a:ln w="19050"/>
        </p:spPr>
        <p:style>
          <a:lnRef idx="1">
            <a:schemeClr val="accent5"/>
          </a:lnRef>
          <a:fillRef idx="0">
            <a:schemeClr val="accent5"/>
          </a:fillRef>
          <a:effectRef idx="0">
            <a:schemeClr val="accent5"/>
          </a:effectRef>
          <a:fontRef idx="minor">
            <a:schemeClr val="tx1"/>
          </a:fontRef>
        </p:style>
      </p:cxnSp>
      <p:cxnSp>
        <p:nvCxnSpPr>
          <p:cNvPr id="80" name="直接连接符 79"/>
          <p:cNvCxnSpPr/>
          <p:nvPr/>
        </p:nvCxnSpPr>
        <p:spPr>
          <a:xfrm>
            <a:off x="7937722" y="2909782"/>
            <a:ext cx="529810" cy="0"/>
          </a:xfrm>
          <a:prstGeom prst="line">
            <a:avLst/>
          </a:prstGeom>
          <a:ln w="19050"/>
        </p:spPr>
        <p:style>
          <a:lnRef idx="1">
            <a:schemeClr val="accent5"/>
          </a:lnRef>
          <a:fillRef idx="0">
            <a:schemeClr val="accent5"/>
          </a:fillRef>
          <a:effectRef idx="0">
            <a:schemeClr val="accent5"/>
          </a:effectRef>
          <a:fontRef idx="minor">
            <a:schemeClr val="tx1"/>
          </a:fontRef>
        </p:style>
      </p:cxnSp>
      <p:sp>
        <p:nvSpPr>
          <p:cNvPr id="81" name="文本框 80"/>
          <p:cNvSpPr txBox="1"/>
          <p:nvPr/>
        </p:nvSpPr>
        <p:spPr>
          <a:xfrm>
            <a:off x="847818" y="1600289"/>
            <a:ext cx="10490741" cy="707886"/>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对比式</a:t>
            </a:r>
            <a:r>
              <a:rPr lang="en-US" altLang="zh-CN" sz="2000" dirty="0">
                <a:latin typeface="Times New Roman" panose="02020603050405020304" pitchFamily="18" charset="0"/>
              </a:rPr>
              <a:t>(5)</a:t>
            </a:r>
            <a:r>
              <a:rPr lang="zh-CN" altLang="en-US" sz="2000" dirty="0">
                <a:latin typeface="Times New Roman" panose="02020603050405020304" pitchFamily="18" charset="0"/>
              </a:rPr>
              <a:t>和</a:t>
            </a:r>
            <a:r>
              <a:rPr lang="en-US" altLang="zh-CN" sz="2000" dirty="0">
                <a:latin typeface="Times New Roman" panose="02020603050405020304" pitchFamily="18" charset="0"/>
              </a:rPr>
              <a:t>(7)</a:t>
            </a:r>
            <a:r>
              <a:rPr lang="zh-CN" altLang="en-US" sz="2000" dirty="0">
                <a:latin typeface="Times New Roman" panose="02020603050405020304" pitchFamily="18" charset="0"/>
              </a:rPr>
              <a:t>发现</a:t>
            </a:r>
            <a:r>
              <a:rPr lang="en-US" altLang="zh-CN" sz="2000" dirty="0">
                <a:latin typeface="Times New Roman" panose="02020603050405020304" pitchFamily="18" charset="0"/>
              </a:rPr>
              <a:t>V-trace</a:t>
            </a:r>
            <a:r>
              <a:rPr lang="zh-CN" altLang="en-US" sz="2000" dirty="0">
                <a:latin typeface="Times New Roman" panose="02020603050405020304" pitchFamily="18" charset="0"/>
              </a:rPr>
              <a:t>通过利用     和    对重要性采样系数进行截断，限制其上限，保证了方差维持在较小范围。</a:t>
            </a:r>
            <a:endParaRPr lang="en-US" altLang="zh-CN" sz="2000" dirty="0">
              <a:latin typeface="Times New Roman" panose="02020603050405020304" pitchFamily="18" charset="0"/>
            </a:endParaRPr>
          </a:p>
        </p:txBody>
      </p:sp>
      <p:sp>
        <p:nvSpPr>
          <p:cNvPr id="82" name="文本框 81"/>
          <p:cNvSpPr txBox="1"/>
          <p:nvPr/>
        </p:nvSpPr>
        <p:spPr>
          <a:xfrm>
            <a:off x="847817" y="4201537"/>
            <a:ext cx="10490741"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具体而言，     保证收敛到不动点；     影响收敛速度，但不影响不动点。</a:t>
            </a:r>
            <a:endParaRPr lang="en-US" altLang="zh-CN" sz="2000" dirty="0">
              <a:latin typeface="Times New Roman" panose="02020603050405020304" pitchFamily="18" charset="0"/>
            </a:endParaRPr>
          </a:p>
        </p:txBody>
      </p:sp>
      <p:graphicFrame>
        <p:nvGraphicFramePr>
          <p:cNvPr id="84" name="对象 83"/>
          <p:cNvGraphicFramePr>
            <a:graphicFrameLocks noChangeAspect="1"/>
          </p:cNvGraphicFramePr>
          <p:nvPr/>
        </p:nvGraphicFramePr>
        <p:xfrm>
          <a:off x="2206146" y="4161468"/>
          <a:ext cx="290513" cy="404813"/>
        </p:xfrm>
        <a:graphic>
          <a:graphicData uri="http://schemas.openxmlformats.org/presentationml/2006/ole">
            <mc:AlternateContent xmlns:mc="http://schemas.openxmlformats.org/markup-compatibility/2006">
              <mc:Choice xmlns:v="urn:schemas-microsoft-com:vml" Requires="v">
                <p:oleObj spid="_x0000_s8238" name="Equation" r:id="rId14" imgW="292735" imgH="407035" progId="Equation.DSMT4">
                  <p:embed/>
                </p:oleObj>
              </mc:Choice>
              <mc:Fallback>
                <p:oleObj name="Equation" r:id="rId14" imgW="292735" imgH="407035" progId="Equation.DSMT4">
                  <p:embed/>
                  <p:pic>
                    <p:nvPicPr>
                      <p:cNvPr id="0" name="图片 9522"/>
                      <p:cNvPicPr/>
                      <p:nvPr/>
                    </p:nvPicPr>
                    <p:blipFill>
                      <a:blip r:embed="rId15"/>
                      <a:stretch>
                        <a:fillRect/>
                      </a:stretch>
                    </p:blipFill>
                    <p:spPr>
                      <a:xfrm>
                        <a:off x="2206146" y="4161468"/>
                        <a:ext cx="290513" cy="404813"/>
                      </a:xfrm>
                      <a:prstGeom prst="rect">
                        <a:avLst/>
                      </a:prstGeom>
                    </p:spPr>
                  </p:pic>
                </p:oleObj>
              </mc:Fallback>
            </mc:AlternateContent>
          </a:graphicData>
        </a:graphic>
      </p:graphicFrame>
      <p:graphicFrame>
        <p:nvGraphicFramePr>
          <p:cNvPr id="85" name="对象 84"/>
          <p:cNvGraphicFramePr>
            <a:graphicFrameLocks noChangeAspect="1"/>
          </p:cNvGraphicFramePr>
          <p:nvPr/>
        </p:nvGraphicFramePr>
        <p:xfrm>
          <a:off x="4800600" y="4193629"/>
          <a:ext cx="254000" cy="415925"/>
        </p:xfrm>
        <a:graphic>
          <a:graphicData uri="http://schemas.openxmlformats.org/presentationml/2006/ole">
            <mc:AlternateContent xmlns:mc="http://schemas.openxmlformats.org/markup-compatibility/2006">
              <mc:Choice xmlns:v="urn:schemas-microsoft-com:vml" Requires="v">
                <p:oleObj spid="_x0000_s8239" name="Equation" r:id="rId16" imgW="255905" imgH="417830" progId="Equation.DSMT4">
                  <p:embed/>
                </p:oleObj>
              </mc:Choice>
              <mc:Fallback>
                <p:oleObj name="Equation" r:id="rId16" imgW="255905" imgH="417830" progId="Equation.DSMT4">
                  <p:embed/>
                  <p:pic>
                    <p:nvPicPr>
                      <p:cNvPr id="0" name="图片 9523"/>
                      <p:cNvPicPr/>
                      <p:nvPr/>
                    </p:nvPicPr>
                    <p:blipFill>
                      <a:blip r:embed="rId17"/>
                      <a:stretch>
                        <a:fillRect/>
                      </a:stretch>
                    </p:blipFill>
                    <p:spPr>
                      <a:xfrm>
                        <a:off x="4800600" y="4193629"/>
                        <a:ext cx="254000" cy="415925"/>
                      </a:xfrm>
                      <a:prstGeom prst="rect">
                        <a:avLst/>
                      </a:prstGeom>
                    </p:spPr>
                  </p:pic>
                </p:oleObj>
              </mc:Fallback>
            </mc:AlternateContent>
          </a:graphicData>
        </a:graphic>
      </p:graphicFrame>
      <p:sp>
        <p:nvSpPr>
          <p:cNvPr id="86" name="文本框 85"/>
          <p:cNvSpPr txBox="1"/>
          <p:nvPr/>
        </p:nvSpPr>
        <p:spPr>
          <a:xfrm>
            <a:off x="847817" y="4803145"/>
            <a:ext cx="10627903"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当使用</a:t>
            </a:r>
            <a:r>
              <a:rPr lang="en-US" altLang="zh-CN" sz="2000" dirty="0">
                <a:latin typeface="Times New Roman" panose="02020603050405020304" pitchFamily="18" charset="0"/>
              </a:rPr>
              <a:t>on-policy</a:t>
            </a:r>
            <a:r>
              <a:rPr lang="zh-CN" altLang="en-US" sz="2000" dirty="0">
                <a:latin typeface="Times New Roman" panose="02020603050405020304" pitchFamily="18" charset="0"/>
              </a:rPr>
              <a:t>策略时，            有                      。此时式</a:t>
            </a:r>
            <a:r>
              <a:rPr lang="en-US" altLang="zh-CN" sz="2000" dirty="0">
                <a:latin typeface="Times New Roman" panose="02020603050405020304" pitchFamily="18" charset="0"/>
              </a:rPr>
              <a:t>(6)</a:t>
            </a:r>
            <a:r>
              <a:rPr lang="zh-CN" altLang="en-US" sz="2000" dirty="0">
                <a:latin typeface="Times New Roman" panose="02020603050405020304" pitchFamily="18" charset="0"/>
              </a:rPr>
              <a:t>将退化为</a:t>
            </a:r>
            <a:r>
              <a:rPr lang="en-US" altLang="zh-CN" sz="2000" dirty="0">
                <a:latin typeface="Times New Roman" panose="02020603050405020304" pitchFamily="18" charset="0"/>
              </a:rPr>
              <a:t>on-policy</a:t>
            </a:r>
            <a:r>
              <a:rPr lang="zh-CN" altLang="en-US" sz="2000" dirty="0">
                <a:latin typeface="Times New Roman" panose="02020603050405020304" pitchFamily="18" charset="0"/>
              </a:rPr>
              <a:t>对应的</a:t>
            </a:r>
            <a:r>
              <a:rPr lang="en-US" altLang="zh-CN" sz="2000" dirty="0">
                <a:latin typeface="Times New Roman" panose="02020603050405020304" pitchFamily="18" charset="0"/>
              </a:rPr>
              <a:t>n-step</a:t>
            </a:r>
            <a:r>
              <a:rPr lang="zh-CN" altLang="en-US" sz="2000" dirty="0">
                <a:latin typeface="Times New Roman" panose="02020603050405020304" pitchFamily="18" charset="0"/>
              </a:rPr>
              <a:t>形式。</a:t>
            </a:r>
            <a:endParaRPr lang="en-US" altLang="zh-CN" sz="2000" dirty="0">
              <a:latin typeface="Times New Roman" panose="02020603050405020304" pitchFamily="18" charset="0"/>
            </a:endParaRPr>
          </a:p>
        </p:txBody>
      </p:sp>
      <p:graphicFrame>
        <p:nvGraphicFramePr>
          <p:cNvPr id="87" name="对象 86"/>
          <p:cNvGraphicFramePr>
            <a:graphicFrameLocks noChangeAspect="1"/>
          </p:cNvGraphicFramePr>
          <p:nvPr/>
        </p:nvGraphicFramePr>
        <p:xfrm>
          <a:off x="3600359" y="4879624"/>
          <a:ext cx="832976" cy="373403"/>
        </p:xfrm>
        <a:graphic>
          <a:graphicData uri="http://schemas.openxmlformats.org/presentationml/2006/ole">
            <mc:AlternateContent xmlns:mc="http://schemas.openxmlformats.org/markup-compatibility/2006">
              <mc:Choice xmlns:v="urn:schemas-microsoft-com:vml" Requires="v">
                <p:oleObj spid="_x0000_s8240" name="Equation" r:id="rId18" imgW="8839200" imgH="3962400" progId="Equation.DSMT4">
                  <p:embed/>
                </p:oleObj>
              </mc:Choice>
              <mc:Fallback>
                <p:oleObj name="Equation" r:id="rId18" imgW="8839200" imgH="3962400" progId="Equation.DSMT4">
                  <p:embed/>
                  <p:pic>
                    <p:nvPicPr>
                      <p:cNvPr id="0" name="图片 9524"/>
                      <p:cNvPicPr/>
                      <p:nvPr/>
                    </p:nvPicPr>
                    <p:blipFill>
                      <a:blip r:embed="rId19"/>
                      <a:stretch>
                        <a:fillRect/>
                      </a:stretch>
                    </p:blipFill>
                    <p:spPr>
                      <a:xfrm>
                        <a:off x="3600359" y="4879624"/>
                        <a:ext cx="832976" cy="373403"/>
                      </a:xfrm>
                      <a:prstGeom prst="rect">
                        <a:avLst/>
                      </a:prstGeom>
                    </p:spPr>
                  </p:pic>
                </p:oleObj>
              </mc:Fallback>
            </mc:AlternateContent>
          </a:graphicData>
        </a:graphic>
      </p:graphicFrame>
      <p:graphicFrame>
        <p:nvGraphicFramePr>
          <p:cNvPr id="88" name="对象 87"/>
          <p:cNvGraphicFramePr>
            <a:graphicFrameLocks noChangeAspect="1"/>
          </p:cNvGraphicFramePr>
          <p:nvPr/>
        </p:nvGraphicFramePr>
        <p:xfrm>
          <a:off x="4730036" y="4789040"/>
          <a:ext cx="1380142" cy="428320"/>
        </p:xfrm>
        <a:graphic>
          <a:graphicData uri="http://schemas.openxmlformats.org/presentationml/2006/ole">
            <mc:AlternateContent xmlns:mc="http://schemas.openxmlformats.org/markup-compatibility/2006">
              <mc:Choice xmlns:v="urn:schemas-microsoft-com:vml" Requires="v">
                <p:oleObj spid="_x0000_s8241" name="Equation" r:id="rId20" imgW="17678400" imgH="5486400" progId="Equation.DSMT4">
                  <p:embed/>
                </p:oleObj>
              </mc:Choice>
              <mc:Fallback>
                <p:oleObj name="Equation" r:id="rId20" imgW="17678400" imgH="5486400" progId="Equation.DSMT4">
                  <p:embed/>
                  <p:pic>
                    <p:nvPicPr>
                      <p:cNvPr id="0" name="图片 9525"/>
                      <p:cNvPicPr/>
                      <p:nvPr/>
                    </p:nvPicPr>
                    <p:blipFill>
                      <a:blip r:embed="rId21"/>
                      <a:stretch>
                        <a:fillRect/>
                      </a:stretch>
                    </p:blipFill>
                    <p:spPr>
                      <a:xfrm>
                        <a:off x="4730036" y="4789040"/>
                        <a:ext cx="1380142" cy="428320"/>
                      </a:xfrm>
                      <a:prstGeom prst="rect">
                        <a:avLst/>
                      </a:prstGeom>
                    </p:spPr>
                  </p:pic>
                </p:oleObj>
              </mc:Fallback>
            </mc:AlternateContent>
          </a:graphicData>
        </a:graphic>
      </p:graphicFrame>
      <p:graphicFrame>
        <p:nvGraphicFramePr>
          <p:cNvPr id="89" name="对象 88"/>
          <p:cNvGraphicFramePr>
            <a:graphicFrameLocks noChangeAspect="1"/>
          </p:cNvGraphicFramePr>
          <p:nvPr/>
        </p:nvGraphicFramePr>
        <p:xfrm>
          <a:off x="2707703" y="5338747"/>
          <a:ext cx="6575425" cy="638175"/>
        </p:xfrm>
        <a:graphic>
          <a:graphicData uri="http://schemas.openxmlformats.org/presentationml/2006/ole">
            <mc:AlternateContent xmlns:mc="http://schemas.openxmlformats.org/markup-compatibility/2006">
              <mc:Choice xmlns:v="urn:schemas-microsoft-com:vml" Requires="v">
                <p:oleObj spid="_x0000_s8242" name="Equation" r:id="rId22" imgW="94183200" imgH="9144000" progId="Equation.DSMT4">
                  <p:embed/>
                </p:oleObj>
              </mc:Choice>
              <mc:Fallback>
                <p:oleObj name="Equation" r:id="rId22" imgW="94183200" imgH="9144000" progId="Equation.DSMT4">
                  <p:embed/>
                  <p:pic>
                    <p:nvPicPr>
                      <p:cNvPr id="0" name="图片 9526"/>
                      <p:cNvPicPr/>
                      <p:nvPr/>
                    </p:nvPicPr>
                    <p:blipFill>
                      <a:blip r:embed="rId23"/>
                      <a:stretch>
                        <a:fillRect/>
                      </a:stretch>
                    </p:blipFill>
                    <p:spPr>
                      <a:xfrm>
                        <a:off x="2707703" y="5338747"/>
                        <a:ext cx="6575425" cy="63817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445605" y="1157168"/>
            <a:ext cx="3128485" cy="1321127"/>
            <a:chOff x="5576876" y="540040"/>
            <a:chExt cx="3128484" cy="1321125"/>
          </a:xfrm>
        </p:grpSpPr>
        <p:sp>
          <p:nvSpPr>
            <p:cNvPr id="22" name="文本框 21"/>
            <p:cNvSpPr txBox="1"/>
            <p:nvPr/>
          </p:nvSpPr>
          <p:spPr>
            <a:xfrm>
              <a:off x="5576876" y="540040"/>
              <a:ext cx="898003" cy="923329"/>
            </a:xfrm>
            <a:prstGeom prst="rect">
              <a:avLst/>
            </a:prstGeom>
            <a:noFill/>
          </p:spPr>
          <p:txBody>
            <a:bodyPr wrap="none" rtlCol="0">
              <a:spAutoFit/>
            </a:bodyPr>
            <a:lstStyle/>
            <a:p>
              <a:r>
                <a:rPr lang="en-US" altLang="zh-CN" sz="5400" spc="300" dirty="0">
                  <a:gradFill>
                    <a:gsLst>
                      <a:gs pos="0">
                        <a:srgbClr val="701E5E"/>
                      </a:gs>
                      <a:gs pos="80000">
                        <a:srgbClr val="701E5E">
                          <a:alpha val="33000"/>
                        </a:srgbClr>
                      </a:gs>
                    </a:gsLst>
                    <a:lin ang="5400000" scaled="0"/>
                  </a:gradFill>
                  <a:latin typeface="Impact" panose="020B0806030902050204" pitchFamily="34" charset="0"/>
                </a:rPr>
                <a:t>01</a:t>
              </a:r>
              <a:endParaRPr lang="zh-CN" altLang="en-US" sz="5400" spc="300" dirty="0">
                <a:gradFill>
                  <a:gsLst>
                    <a:gs pos="0">
                      <a:srgbClr val="701E5E"/>
                    </a:gs>
                    <a:gs pos="80000">
                      <a:srgbClr val="701E5E">
                        <a:alpha val="33000"/>
                      </a:srgbClr>
                    </a:gs>
                  </a:gsLst>
                  <a:lin ang="5400000" scaled="0"/>
                </a:gradFill>
                <a:latin typeface="Impact" panose="020B0806030902050204" pitchFamily="34" charset="0"/>
              </a:endParaRPr>
            </a:p>
          </p:txBody>
        </p:sp>
        <p:sp>
          <p:nvSpPr>
            <p:cNvPr id="23" name="文本框 22"/>
            <p:cNvSpPr txBox="1"/>
            <p:nvPr/>
          </p:nvSpPr>
          <p:spPr>
            <a:xfrm>
              <a:off x="5576876" y="977361"/>
              <a:ext cx="2685350" cy="646330"/>
            </a:xfrm>
            <a:prstGeom prst="rect">
              <a:avLst/>
            </a:prstGeom>
            <a:noFill/>
          </p:spPr>
          <p:txBody>
            <a:bodyPr wrap="none" rtlCol="0">
              <a:spAutoFit/>
            </a:bodyPr>
            <a:lstStyle/>
            <a:p>
              <a:r>
                <a:rPr lang="zh-CN" altLang="en-US" sz="3600" b="1" spc="300" dirty="0">
                  <a:solidFill>
                    <a:schemeClr val="tx2">
                      <a:lumMod val="50000"/>
                    </a:schemeClr>
                  </a:solidFill>
                </a:rPr>
                <a:t>背景与意义</a:t>
              </a:r>
            </a:p>
          </p:txBody>
        </p:sp>
        <p:sp>
          <p:nvSpPr>
            <p:cNvPr id="24" name="文本框 23"/>
            <p:cNvSpPr txBox="1"/>
            <p:nvPr/>
          </p:nvSpPr>
          <p:spPr>
            <a:xfrm>
              <a:off x="5576876" y="1461056"/>
              <a:ext cx="3128484" cy="400109"/>
            </a:xfrm>
            <a:prstGeom prst="rect">
              <a:avLst/>
            </a:prstGeom>
            <a:noFill/>
          </p:spPr>
          <p:txBody>
            <a:bodyPr wrap="none" rtlCol="0">
              <a:spAutoFit/>
            </a:bodyPr>
            <a:lstStyle/>
            <a:p>
              <a:r>
                <a:rPr lang="en-US" altLang="zh-CN" sz="2000" spc="100" dirty="0">
                  <a:solidFill>
                    <a:schemeClr val="bg1">
                      <a:lumMod val="75000"/>
                    </a:schemeClr>
                  </a:solidFill>
                </a:rPr>
                <a:t>Background and Meaning</a:t>
              </a:r>
              <a:endParaRPr lang="zh-CN" altLang="en-US" sz="2000" spc="100" dirty="0">
                <a:solidFill>
                  <a:schemeClr val="bg1">
                    <a:lumMod val="75000"/>
                  </a:schemeClr>
                </a:solidFill>
              </a:endParaRPr>
            </a:p>
          </p:txBody>
        </p:sp>
      </p:grpSp>
      <p:grpSp>
        <p:nvGrpSpPr>
          <p:cNvPr id="25" name="组合 24"/>
          <p:cNvGrpSpPr/>
          <p:nvPr/>
        </p:nvGrpSpPr>
        <p:grpSpPr>
          <a:xfrm>
            <a:off x="7050553" y="1182325"/>
            <a:ext cx="3431132" cy="1628903"/>
            <a:chOff x="8704421" y="540040"/>
            <a:chExt cx="3431132" cy="1628901"/>
          </a:xfrm>
        </p:grpSpPr>
        <p:sp>
          <p:nvSpPr>
            <p:cNvPr id="26" name="文本框 25"/>
            <p:cNvSpPr txBox="1"/>
            <p:nvPr/>
          </p:nvSpPr>
          <p:spPr>
            <a:xfrm>
              <a:off x="8704421" y="540040"/>
              <a:ext cx="981359" cy="923329"/>
            </a:xfrm>
            <a:prstGeom prst="rect">
              <a:avLst/>
            </a:prstGeom>
            <a:noFill/>
          </p:spPr>
          <p:txBody>
            <a:bodyPr wrap="none" rtlCol="0">
              <a:spAutoFit/>
            </a:bodyPr>
            <a:lstStyle/>
            <a:p>
              <a:r>
                <a:rPr lang="en-US" altLang="zh-CN" sz="5400" spc="300" dirty="0">
                  <a:gradFill>
                    <a:gsLst>
                      <a:gs pos="0">
                        <a:srgbClr val="701E5E"/>
                      </a:gs>
                      <a:gs pos="80000">
                        <a:srgbClr val="701E5E">
                          <a:alpha val="33000"/>
                        </a:srgbClr>
                      </a:gs>
                    </a:gsLst>
                    <a:lin ang="5400000" scaled="0"/>
                  </a:gradFill>
                  <a:latin typeface="Impact" panose="020B0806030902050204" pitchFamily="34" charset="0"/>
                </a:rPr>
                <a:t>02</a:t>
              </a:r>
              <a:endParaRPr lang="zh-CN" altLang="en-US" sz="5400" spc="300" dirty="0">
                <a:gradFill>
                  <a:gsLst>
                    <a:gs pos="0">
                      <a:srgbClr val="701E5E"/>
                    </a:gs>
                    <a:gs pos="80000">
                      <a:srgbClr val="701E5E">
                        <a:alpha val="33000"/>
                      </a:srgbClr>
                    </a:gs>
                  </a:gsLst>
                  <a:lin ang="5400000" scaled="0"/>
                </a:gradFill>
                <a:latin typeface="Impact" panose="020B0806030902050204" pitchFamily="34" charset="0"/>
              </a:endParaRPr>
            </a:p>
          </p:txBody>
        </p:sp>
        <p:sp>
          <p:nvSpPr>
            <p:cNvPr id="27" name="文本框 26"/>
            <p:cNvSpPr txBox="1"/>
            <p:nvPr/>
          </p:nvSpPr>
          <p:spPr>
            <a:xfrm>
              <a:off x="8704421" y="977361"/>
              <a:ext cx="2144241" cy="646330"/>
            </a:xfrm>
            <a:prstGeom prst="rect">
              <a:avLst/>
            </a:prstGeom>
            <a:noFill/>
          </p:spPr>
          <p:txBody>
            <a:bodyPr wrap="none" rtlCol="0">
              <a:spAutoFit/>
            </a:bodyPr>
            <a:lstStyle/>
            <a:p>
              <a:r>
                <a:rPr lang="en-US" altLang="zh-CN" sz="3600" b="1" spc="600" dirty="0">
                  <a:solidFill>
                    <a:schemeClr val="tx2">
                      <a:lumMod val="50000"/>
                    </a:schemeClr>
                  </a:solidFill>
                </a:rPr>
                <a:t>IMPALA</a:t>
              </a:r>
              <a:endParaRPr lang="zh-CN" altLang="en-US" sz="3600" b="1" spc="600" dirty="0">
                <a:solidFill>
                  <a:schemeClr val="tx2">
                    <a:lumMod val="50000"/>
                  </a:schemeClr>
                </a:solidFill>
              </a:endParaRPr>
            </a:p>
          </p:txBody>
        </p:sp>
        <p:sp>
          <p:nvSpPr>
            <p:cNvPr id="28" name="文本框 27"/>
            <p:cNvSpPr txBox="1"/>
            <p:nvPr/>
          </p:nvSpPr>
          <p:spPr>
            <a:xfrm>
              <a:off x="8704421" y="1461056"/>
              <a:ext cx="3431132" cy="707885"/>
            </a:xfrm>
            <a:prstGeom prst="rect">
              <a:avLst/>
            </a:prstGeom>
            <a:noFill/>
          </p:spPr>
          <p:txBody>
            <a:bodyPr wrap="none" rtlCol="0">
              <a:spAutoFit/>
            </a:bodyPr>
            <a:lstStyle/>
            <a:p>
              <a:r>
                <a:rPr lang="en-US" altLang="zh-CN" sz="2000" spc="100" dirty="0">
                  <a:solidFill>
                    <a:schemeClr val="bg1">
                      <a:lumMod val="75000"/>
                    </a:schemeClr>
                  </a:solidFill>
                </a:rPr>
                <a:t>Importance Weighted </a:t>
              </a:r>
            </a:p>
            <a:p>
              <a:r>
                <a:rPr lang="en-US" altLang="zh-CN" sz="2000" spc="100" dirty="0">
                  <a:solidFill>
                    <a:schemeClr val="bg1">
                      <a:lumMod val="75000"/>
                    </a:schemeClr>
                  </a:solidFill>
                </a:rPr>
                <a:t>Actor-Learner Architectures</a:t>
              </a:r>
            </a:p>
          </p:txBody>
        </p:sp>
      </p:grpSp>
      <p:grpSp>
        <p:nvGrpSpPr>
          <p:cNvPr id="29" name="组合 28"/>
          <p:cNvGrpSpPr/>
          <p:nvPr/>
        </p:nvGrpSpPr>
        <p:grpSpPr>
          <a:xfrm>
            <a:off x="3447531" y="2861211"/>
            <a:ext cx="3149151" cy="1637885"/>
            <a:chOff x="5576876" y="2230747"/>
            <a:chExt cx="3513474" cy="1637885"/>
          </a:xfrm>
        </p:grpSpPr>
        <p:sp>
          <p:nvSpPr>
            <p:cNvPr id="30" name="文本框 29"/>
            <p:cNvSpPr txBox="1"/>
            <p:nvPr/>
          </p:nvSpPr>
          <p:spPr>
            <a:xfrm>
              <a:off x="5576876" y="2230747"/>
              <a:ext cx="1116353" cy="923330"/>
            </a:xfrm>
            <a:prstGeom prst="rect">
              <a:avLst/>
            </a:prstGeom>
            <a:noFill/>
          </p:spPr>
          <p:txBody>
            <a:bodyPr wrap="none" rtlCol="0">
              <a:spAutoFit/>
            </a:bodyPr>
            <a:lstStyle/>
            <a:p>
              <a:r>
                <a:rPr lang="en-US" altLang="zh-CN" sz="5400" spc="300" dirty="0">
                  <a:gradFill>
                    <a:gsLst>
                      <a:gs pos="0">
                        <a:srgbClr val="701E5E"/>
                      </a:gs>
                      <a:gs pos="80000">
                        <a:srgbClr val="701E5E">
                          <a:alpha val="33000"/>
                        </a:srgbClr>
                      </a:gs>
                    </a:gsLst>
                    <a:lin ang="5400000" scaled="0"/>
                  </a:gradFill>
                  <a:latin typeface="Impact" panose="020B0806030902050204" pitchFamily="34" charset="0"/>
                </a:rPr>
                <a:t>03</a:t>
              </a:r>
              <a:endParaRPr lang="zh-CN" altLang="en-US" sz="5400" spc="300" dirty="0">
                <a:gradFill>
                  <a:gsLst>
                    <a:gs pos="0">
                      <a:srgbClr val="701E5E"/>
                    </a:gs>
                    <a:gs pos="80000">
                      <a:srgbClr val="701E5E">
                        <a:alpha val="33000"/>
                      </a:srgbClr>
                    </a:gs>
                  </a:gsLst>
                  <a:lin ang="5400000" scaled="0"/>
                </a:gradFill>
                <a:latin typeface="Impact" panose="020B0806030902050204" pitchFamily="34" charset="0"/>
              </a:endParaRPr>
            </a:p>
          </p:txBody>
        </p:sp>
        <p:sp>
          <p:nvSpPr>
            <p:cNvPr id="32" name="文本框 31"/>
            <p:cNvSpPr txBox="1"/>
            <p:nvPr/>
          </p:nvSpPr>
          <p:spPr>
            <a:xfrm>
              <a:off x="5576877" y="3160746"/>
              <a:ext cx="3513473" cy="707886"/>
            </a:xfrm>
            <a:prstGeom prst="rect">
              <a:avLst/>
            </a:prstGeom>
            <a:noFill/>
          </p:spPr>
          <p:txBody>
            <a:bodyPr wrap="square" rtlCol="0">
              <a:spAutoFit/>
            </a:bodyPr>
            <a:lstStyle/>
            <a:p>
              <a:r>
                <a:rPr lang="en-US" altLang="zh-CN" sz="2000" spc="100" dirty="0">
                  <a:solidFill>
                    <a:schemeClr val="bg1">
                      <a:lumMod val="75000"/>
                    </a:schemeClr>
                  </a:solidFill>
                </a:rPr>
                <a:t>A novel off-policy actor-critic algorithm </a:t>
              </a:r>
            </a:p>
          </p:txBody>
        </p:sp>
        <p:sp>
          <p:nvSpPr>
            <p:cNvPr id="31" name="文本框 30"/>
            <p:cNvSpPr txBox="1"/>
            <p:nvPr/>
          </p:nvSpPr>
          <p:spPr>
            <a:xfrm>
              <a:off x="5576876" y="2637526"/>
              <a:ext cx="2047564" cy="646331"/>
            </a:xfrm>
            <a:prstGeom prst="rect">
              <a:avLst/>
            </a:prstGeom>
            <a:noFill/>
          </p:spPr>
          <p:txBody>
            <a:bodyPr wrap="none" rtlCol="0">
              <a:spAutoFit/>
            </a:bodyPr>
            <a:lstStyle/>
            <a:p>
              <a:r>
                <a:rPr lang="en-US" altLang="zh-CN" sz="3600" b="1" spc="300" dirty="0">
                  <a:solidFill>
                    <a:schemeClr val="tx2">
                      <a:lumMod val="50000"/>
                    </a:schemeClr>
                  </a:solidFill>
                </a:rPr>
                <a:t>V-trace</a:t>
              </a:r>
              <a:endParaRPr lang="zh-CN" altLang="en-US" sz="3600" b="1" spc="300" dirty="0">
                <a:solidFill>
                  <a:schemeClr val="tx2">
                    <a:lumMod val="50000"/>
                  </a:schemeClr>
                </a:solidFill>
              </a:endParaRPr>
            </a:p>
          </p:txBody>
        </p:sp>
      </p:grpSp>
      <p:grpSp>
        <p:nvGrpSpPr>
          <p:cNvPr id="33" name="组合 32"/>
          <p:cNvGrpSpPr/>
          <p:nvPr/>
        </p:nvGrpSpPr>
        <p:grpSpPr>
          <a:xfrm>
            <a:off x="7052475" y="2886368"/>
            <a:ext cx="1626599" cy="1290586"/>
            <a:chOff x="8704421" y="2230747"/>
            <a:chExt cx="1626597" cy="1290586"/>
          </a:xfrm>
        </p:grpSpPr>
        <p:sp>
          <p:nvSpPr>
            <p:cNvPr id="34" name="文本框 33"/>
            <p:cNvSpPr txBox="1"/>
            <p:nvPr/>
          </p:nvSpPr>
          <p:spPr>
            <a:xfrm>
              <a:off x="8704421" y="2230747"/>
              <a:ext cx="979754" cy="923330"/>
            </a:xfrm>
            <a:prstGeom prst="rect">
              <a:avLst/>
            </a:prstGeom>
            <a:noFill/>
          </p:spPr>
          <p:txBody>
            <a:bodyPr wrap="none" rtlCol="0">
              <a:spAutoFit/>
            </a:bodyPr>
            <a:lstStyle/>
            <a:p>
              <a:r>
                <a:rPr lang="en-US" altLang="zh-CN" sz="5400" spc="300" dirty="0">
                  <a:gradFill>
                    <a:gsLst>
                      <a:gs pos="0">
                        <a:srgbClr val="701E5E"/>
                      </a:gs>
                      <a:gs pos="80000">
                        <a:srgbClr val="701E5E">
                          <a:alpha val="33000"/>
                        </a:srgbClr>
                      </a:gs>
                    </a:gsLst>
                    <a:lin ang="5400000" scaled="0"/>
                  </a:gradFill>
                  <a:latin typeface="Impact" panose="020B0806030902050204" pitchFamily="34" charset="0"/>
                </a:rPr>
                <a:t>04</a:t>
              </a:r>
              <a:endParaRPr lang="zh-CN" altLang="en-US" sz="5400" spc="300" dirty="0">
                <a:gradFill>
                  <a:gsLst>
                    <a:gs pos="0">
                      <a:srgbClr val="701E5E"/>
                    </a:gs>
                    <a:gs pos="80000">
                      <a:srgbClr val="701E5E">
                        <a:alpha val="33000"/>
                      </a:srgbClr>
                    </a:gs>
                  </a:gsLst>
                  <a:lin ang="5400000" scaled="0"/>
                </a:gradFill>
                <a:latin typeface="Impact" panose="020B0806030902050204" pitchFamily="34" charset="0"/>
              </a:endParaRPr>
            </a:p>
          </p:txBody>
        </p:sp>
        <p:sp>
          <p:nvSpPr>
            <p:cNvPr id="35" name="文本框 34"/>
            <p:cNvSpPr txBox="1"/>
            <p:nvPr/>
          </p:nvSpPr>
          <p:spPr>
            <a:xfrm>
              <a:off x="8704421" y="2637526"/>
              <a:ext cx="1184938" cy="646331"/>
            </a:xfrm>
            <a:prstGeom prst="rect">
              <a:avLst/>
            </a:prstGeom>
            <a:noFill/>
          </p:spPr>
          <p:txBody>
            <a:bodyPr wrap="none" rtlCol="0">
              <a:spAutoFit/>
            </a:bodyPr>
            <a:lstStyle/>
            <a:p>
              <a:r>
                <a:rPr lang="zh-CN" altLang="en-US" sz="3600" b="1" spc="300" dirty="0">
                  <a:solidFill>
                    <a:schemeClr val="tx2">
                      <a:lumMod val="50000"/>
                    </a:schemeClr>
                  </a:solidFill>
                </a:rPr>
                <a:t>实验</a:t>
              </a:r>
            </a:p>
          </p:txBody>
        </p:sp>
        <p:sp>
          <p:nvSpPr>
            <p:cNvPr id="36" name="文本框 35"/>
            <p:cNvSpPr txBox="1"/>
            <p:nvPr/>
          </p:nvSpPr>
          <p:spPr>
            <a:xfrm>
              <a:off x="8704421" y="3121223"/>
              <a:ext cx="1626597" cy="400110"/>
            </a:xfrm>
            <a:prstGeom prst="rect">
              <a:avLst/>
            </a:prstGeom>
            <a:noFill/>
          </p:spPr>
          <p:txBody>
            <a:bodyPr wrap="none" rtlCol="0">
              <a:spAutoFit/>
            </a:bodyPr>
            <a:lstStyle/>
            <a:p>
              <a:r>
                <a:rPr lang="en-US" altLang="zh-CN" sz="2000" spc="100" dirty="0">
                  <a:solidFill>
                    <a:schemeClr val="bg1">
                      <a:lumMod val="75000"/>
                    </a:schemeClr>
                  </a:solidFill>
                </a:rPr>
                <a:t>Experiments</a:t>
              </a:r>
            </a:p>
          </p:txBody>
        </p:sp>
      </p:grpSp>
      <p:grpSp>
        <p:nvGrpSpPr>
          <p:cNvPr id="37" name="组合 36"/>
          <p:cNvGrpSpPr/>
          <p:nvPr/>
        </p:nvGrpSpPr>
        <p:grpSpPr>
          <a:xfrm>
            <a:off x="3445605" y="4729573"/>
            <a:ext cx="1451038" cy="1303587"/>
            <a:chOff x="5576876" y="3877910"/>
            <a:chExt cx="1451038" cy="1303585"/>
          </a:xfrm>
        </p:grpSpPr>
        <p:sp>
          <p:nvSpPr>
            <p:cNvPr id="38" name="文本框 37"/>
            <p:cNvSpPr txBox="1"/>
            <p:nvPr/>
          </p:nvSpPr>
          <p:spPr>
            <a:xfrm>
              <a:off x="5576876" y="3877910"/>
              <a:ext cx="1005403" cy="923329"/>
            </a:xfrm>
            <a:prstGeom prst="rect">
              <a:avLst/>
            </a:prstGeom>
            <a:noFill/>
          </p:spPr>
          <p:txBody>
            <a:bodyPr wrap="none" rtlCol="0">
              <a:spAutoFit/>
            </a:bodyPr>
            <a:lstStyle/>
            <a:p>
              <a:r>
                <a:rPr lang="en-US" altLang="zh-CN" sz="5400" spc="300" dirty="0">
                  <a:gradFill>
                    <a:gsLst>
                      <a:gs pos="0">
                        <a:srgbClr val="701E5E"/>
                      </a:gs>
                      <a:gs pos="80000">
                        <a:srgbClr val="701E5E">
                          <a:alpha val="33000"/>
                        </a:srgbClr>
                      </a:gs>
                    </a:gsLst>
                    <a:lin ang="5400000" scaled="0"/>
                  </a:gradFill>
                  <a:latin typeface="Impact" panose="020B0806030902050204" pitchFamily="34" charset="0"/>
                </a:rPr>
                <a:t>05</a:t>
              </a:r>
              <a:endParaRPr lang="zh-CN" altLang="en-US" sz="5400" spc="300" dirty="0">
                <a:gradFill>
                  <a:gsLst>
                    <a:gs pos="0">
                      <a:srgbClr val="701E5E"/>
                    </a:gs>
                    <a:gs pos="80000">
                      <a:srgbClr val="701E5E">
                        <a:alpha val="33000"/>
                      </a:srgbClr>
                    </a:gs>
                  </a:gsLst>
                  <a:lin ang="5400000" scaled="0"/>
                </a:gradFill>
                <a:latin typeface="Impact" panose="020B0806030902050204" pitchFamily="34" charset="0"/>
              </a:endParaRPr>
            </a:p>
          </p:txBody>
        </p:sp>
        <p:sp>
          <p:nvSpPr>
            <p:cNvPr id="39" name="文本框 38"/>
            <p:cNvSpPr txBox="1"/>
            <p:nvPr/>
          </p:nvSpPr>
          <p:spPr>
            <a:xfrm>
              <a:off x="5576876" y="4297691"/>
              <a:ext cx="1184940" cy="646330"/>
            </a:xfrm>
            <a:prstGeom prst="rect">
              <a:avLst/>
            </a:prstGeom>
            <a:noFill/>
          </p:spPr>
          <p:txBody>
            <a:bodyPr wrap="none" rtlCol="0">
              <a:spAutoFit/>
            </a:bodyPr>
            <a:lstStyle/>
            <a:p>
              <a:r>
                <a:rPr lang="zh-CN" altLang="en-US" sz="3600" b="1" spc="300" dirty="0">
                  <a:solidFill>
                    <a:schemeClr val="tx2">
                      <a:lumMod val="50000"/>
                    </a:schemeClr>
                  </a:solidFill>
                </a:rPr>
                <a:t>结论</a:t>
              </a:r>
            </a:p>
          </p:txBody>
        </p:sp>
        <p:sp>
          <p:nvSpPr>
            <p:cNvPr id="40" name="文本框 39"/>
            <p:cNvSpPr txBox="1"/>
            <p:nvPr/>
          </p:nvSpPr>
          <p:spPr>
            <a:xfrm>
              <a:off x="5576876" y="4781386"/>
              <a:ext cx="1451038" cy="400109"/>
            </a:xfrm>
            <a:prstGeom prst="rect">
              <a:avLst/>
            </a:prstGeom>
            <a:noFill/>
          </p:spPr>
          <p:txBody>
            <a:bodyPr wrap="none" rtlCol="0">
              <a:spAutoFit/>
            </a:bodyPr>
            <a:lstStyle/>
            <a:p>
              <a:r>
                <a:rPr lang="en-US" altLang="zh-CN" sz="2000" spc="100" dirty="0">
                  <a:solidFill>
                    <a:schemeClr val="bg1">
                      <a:lumMod val="75000"/>
                    </a:schemeClr>
                  </a:solidFill>
                </a:rPr>
                <a:t>Conclusion</a:t>
              </a:r>
              <a:endParaRPr lang="zh-CN" altLang="en-US" sz="2000" spc="100" dirty="0">
                <a:solidFill>
                  <a:schemeClr val="bg1">
                    <a:lumMod val="75000"/>
                  </a:schemeClr>
                </a:solidFill>
              </a:endParaRPr>
            </a:p>
          </p:txBody>
        </p:sp>
      </p:grpSp>
      <p:sp>
        <p:nvSpPr>
          <p:cNvPr id="41" name="文本框 40"/>
          <p:cNvSpPr txBox="1"/>
          <p:nvPr/>
        </p:nvSpPr>
        <p:spPr>
          <a:xfrm rot="16200000">
            <a:off x="-999028" y="2826879"/>
            <a:ext cx="5407314" cy="1200329"/>
          </a:xfrm>
          <a:prstGeom prst="rect">
            <a:avLst/>
          </a:prstGeom>
          <a:noFill/>
        </p:spPr>
        <p:txBody>
          <a:bodyPr wrap="none" rtlCol="0">
            <a:spAutoFit/>
          </a:bodyPr>
          <a:lstStyle/>
          <a:p>
            <a:r>
              <a:rPr lang="en-US" altLang="zh-CN" sz="7200" b="1" spc="51" dirty="0">
                <a:solidFill>
                  <a:schemeClr val="bg1">
                    <a:lumMod val="95000"/>
                  </a:schemeClr>
                </a:solidFill>
                <a:latin typeface="+mn-ea"/>
              </a:rPr>
              <a:t>CONTENTS</a:t>
            </a:r>
            <a:endParaRPr lang="zh-CN" altLang="en-US" sz="7200" b="1" spc="51" dirty="0">
              <a:solidFill>
                <a:schemeClr val="bg1">
                  <a:lumMod val="95000"/>
                </a:schemeClr>
              </a:solidFill>
              <a:latin typeface="+mn-ea"/>
            </a:endParaRPr>
          </a:p>
        </p:txBody>
      </p:sp>
      <p:sp>
        <p:nvSpPr>
          <p:cNvPr id="42" name="文本框 41"/>
          <p:cNvSpPr txBox="1"/>
          <p:nvPr/>
        </p:nvSpPr>
        <p:spPr>
          <a:xfrm>
            <a:off x="1843129" y="3990909"/>
            <a:ext cx="923330" cy="1477328"/>
          </a:xfrm>
          <a:prstGeom prst="rect">
            <a:avLst/>
          </a:prstGeom>
          <a:noFill/>
        </p:spPr>
        <p:txBody>
          <a:bodyPr vert="eaVert" wrap="none" rtlCol="0">
            <a:spAutoFit/>
          </a:bodyPr>
          <a:lstStyle/>
          <a:p>
            <a:r>
              <a:rPr lang="zh-CN" altLang="en-US" sz="4800" b="1" spc="600" dirty="0">
                <a:gradFill>
                  <a:gsLst>
                    <a:gs pos="0">
                      <a:srgbClr val="701E5E">
                        <a:alpha val="60000"/>
                      </a:srgbClr>
                    </a:gs>
                    <a:gs pos="100000">
                      <a:srgbClr val="701E5E"/>
                    </a:gs>
                  </a:gsLst>
                  <a:lin ang="0" scaled="0"/>
                </a:gradFill>
              </a:rPr>
              <a:t>目录</a:t>
            </a:r>
          </a:p>
        </p:txBody>
      </p:sp>
      <p:grpSp>
        <p:nvGrpSpPr>
          <p:cNvPr id="43" name="组合 42"/>
          <p:cNvGrpSpPr/>
          <p:nvPr/>
        </p:nvGrpSpPr>
        <p:grpSpPr>
          <a:xfrm>
            <a:off x="1046864" y="5155141"/>
            <a:ext cx="115200" cy="539784"/>
            <a:chOff x="735972" y="5315913"/>
            <a:chExt cx="115200" cy="539784"/>
          </a:xfrm>
          <a:gradFill>
            <a:gsLst>
              <a:gs pos="3000">
                <a:srgbClr val="701E5E">
                  <a:alpha val="57000"/>
                </a:srgbClr>
              </a:gs>
              <a:gs pos="99000">
                <a:srgbClr val="701E5E"/>
              </a:gs>
            </a:gsLst>
            <a:lin ang="5400000" scaled="1"/>
          </a:gradFill>
        </p:grpSpPr>
        <p:sp>
          <p:nvSpPr>
            <p:cNvPr id="44" name="矩形 43"/>
            <p:cNvSpPr/>
            <p:nvPr/>
          </p:nvSpPr>
          <p:spPr>
            <a:xfrm rot="5400000">
              <a:off x="735972" y="5740497"/>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rot="5400000">
              <a:off x="735972" y="5528205"/>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rot="5400000">
              <a:off x="735972" y="5315913"/>
              <a:ext cx="115200" cy="11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461665"/>
          </a:xfrm>
          <a:prstGeom prst="rect">
            <a:avLst/>
          </a:prstGeom>
          <a:noFill/>
        </p:spPr>
        <p:txBody>
          <a:bodyPr wrap="square" rtlCol="0">
            <a:spAutoFit/>
          </a:bodyPr>
          <a:lstStyle/>
          <a:p>
            <a:pPr algn="l" rtl="0">
              <a:spcAft>
                <a:spcPts val="600"/>
              </a:spcAft>
            </a:pPr>
            <a:r>
              <a:rPr lang="en-US" altLang="zh-CN" sz="2400" b="1" i="0" dirty="0">
                <a:effectLst/>
                <a:latin typeface="Times New Roman" panose="02020603050405020304" pitchFamily="18" charset="0"/>
              </a:rPr>
              <a:t>V-trace</a:t>
            </a:r>
            <a:r>
              <a:rPr lang="zh-CN" altLang="en-US" sz="2400" b="1" i="0" dirty="0">
                <a:effectLst/>
                <a:latin typeface="Times New Roman" panose="02020603050405020304" pitchFamily="18" charset="0"/>
              </a:rPr>
              <a:t>的</a:t>
            </a:r>
            <a:r>
              <a:rPr lang="zh-CN" altLang="en-US" sz="2400" b="1" dirty="0">
                <a:latin typeface="Times New Roman" panose="02020603050405020304" pitchFamily="18" charset="0"/>
              </a:rPr>
              <a:t>结论</a:t>
            </a:r>
            <a:r>
              <a:rPr lang="zh-CN" altLang="en-US" sz="2400" b="1" i="0" dirty="0">
                <a:effectLst/>
                <a:latin typeface="Times New Roman" panose="02020603050405020304" pitchFamily="18" charset="0"/>
              </a:rPr>
              <a:t>：</a:t>
            </a:r>
          </a:p>
        </p:txBody>
      </p:sp>
      <p:sp>
        <p:nvSpPr>
          <p:cNvPr id="34" name="文本框 33"/>
          <p:cNvSpPr txBox="1"/>
          <p:nvPr/>
        </p:nvSpPr>
        <p:spPr>
          <a:xfrm>
            <a:off x="847818" y="1600289"/>
            <a:ext cx="10490741" cy="707886"/>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论文中，作者证明了在一定的限制条件下，使用</a:t>
            </a:r>
            <a:r>
              <a:rPr lang="en-US" altLang="zh-CN" sz="2000" dirty="0">
                <a:latin typeface="Times New Roman" panose="02020603050405020304" pitchFamily="18" charset="0"/>
              </a:rPr>
              <a:t>V-Trace</a:t>
            </a:r>
            <a:r>
              <a:rPr lang="zh-CN" altLang="en-US" sz="2000" dirty="0">
                <a:latin typeface="Times New Roman" panose="02020603050405020304" pitchFamily="18" charset="0"/>
              </a:rPr>
              <a:t>算法进行价值迭代后，策略最终会收敛到某个</a:t>
            </a:r>
            <a:r>
              <a:rPr lang="en-US" altLang="zh-CN" sz="2000" dirty="0">
                <a:latin typeface="Times New Roman" panose="02020603050405020304" pitchFamily="18" charset="0"/>
              </a:rPr>
              <a:t>policy </a:t>
            </a:r>
            <a:r>
              <a:rPr lang="zh-CN" altLang="en-US" sz="2000" dirty="0">
                <a:latin typeface="Times New Roman" panose="02020603050405020304" pitchFamily="18" charset="0"/>
              </a:rPr>
              <a:t>，其定义为：</a:t>
            </a:r>
            <a:endParaRPr lang="en-US" altLang="zh-CN" sz="2000" dirty="0">
              <a:latin typeface="Times New Roman" panose="02020603050405020304" pitchFamily="18" charset="0"/>
            </a:endParaRPr>
          </a:p>
        </p:txBody>
      </p:sp>
      <p:graphicFrame>
        <p:nvGraphicFramePr>
          <p:cNvPr id="2" name="对象 1"/>
          <p:cNvGraphicFramePr>
            <a:graphicFrameLocks noChangeAspect="1"/>
          </p:cNvGraphicFramePr>
          <p:nvPr/>
        </p:nvGraphicFramePr>
        <p:xfrm>
          <a:off x="4156107" y="2392802"/>
          <a:ext cx="3879786" cy="883729"/>
        </p:xfrm>
        <a:graphic>
          <a:graphicData uri="http://schemas.openxmlformats.org/presentationml/2006/ole">
            <mc:AlternateContent xmlns:mc="http://schemas.openxmlformats.org/markup-compatibility/2006">
              <mc:Choice xmlns:v="urn:schemas-microsoft-com:vml" Requires="v">
                <p:oleObj spid="_x0000_s9265" name="Equation" r:id="rId4" imgW="54864000" imgH="12496800" progId="Equation.DSMT4">
                  <p:embed/>
                </p:oleObj>
              </mc:Choice>
              <mc:Fallback>
                <p:oleObj name="Equation" r:id="rId4" imgW="54864000" imgH="12496800" progId="Equation.DSMT4">
                  <p:embed/>
                  <p:pic>
                    <p:nvPicPr>
                      <p:cNvPr id="0" name="图片 11433"/>
                      <p:cNvPicPr/>
                      <p:nvPr/>
                    </p:nvPicPr>
                    <p:blipFill>
                      <a:blip r:embed="rId5"/>
                      <a:stretch>
                        <a:fillRect/>
                      </a:stretch>
                    </p:blipFill>
                    <p:spPr>
                      <a:xfrm>
                        <a:off x="4156107" y="2392802"/>
                        <a:ext cx="3879786" cy="883729"/>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9266" name="Equation" r:id="rId6" imgW="2743200" imgH="4267200" progId="Equation.DSMT4">
                  <p:embed/>
                </p:oleObj>
              </mc:Choice>
              <mc:Fallback>
                <p:oleObj name="Equation" r:id="rId6" imgW="2743200" imgH="4267200" progId="Equation.DSMT4">
                  <p:embed/>
                  <p:pic>
                    <p:nvPicPr>
                      <p:cNvPr id="0" name="图片 11434"/>
                      <p:cNvPicPr/>
                      <p:nvPr/>
                    </p:nvPicPr>
                    <p:blipFill>
                      <a:blip r:embed="rId7"/>
                      <a:stretch>
                        <a:fillRect/>
                      </a:stretch>
                    </p:blipFill>
                    <p:spPr>
                      <a:xfrm>
                        <a:off x="4927600" y="2641600"/>
                        <a:ext cx="914400" cy="198438"/>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266443" y="3620438"/>
          <a:ext cx="772669" cy="305001"/>
        </p:xfrm>
        <a:graphic>
          <a:graphicData uri="http://schemas.openxmlformats.org/presentationml/2006/ole">
            <mc:AlternateContent xmlns:mc="http://schemas.openxmlformats.org/markup-compatibility/2006">
              <mc:Choice xmlns:v="urn:schemas-microsoft-com:vml" Requires="v">
                <p:oleObj spid="_x0000_s9267" name="Equation" r:id="rId8" imgW="11582400" imgH="4572000" progId="Equation.DSMT4">
                  <p:embed/>
                </p:oleObj>
              </mc:Choice>
              <mc:Fallback>
                <p:oleObj name="Equation" r:id="rId8" imgW="11582400" imgH="4572000" progId="Equation.DSMT4">
                  <p:embed/>
                  <p:pic>
                    <p:nvPicPr>
                      <p:cNvPr id="0" name="图片 11435"/>
                      <p:cNvPicPr/>
                      <p:nvPr/>
                    </p:nvPicPr>
                    <p:blipFill>
                      <a:blip r:embed="rId9"/>
                      <a:stretch>
                        <a:fillRect/>
                      </a:stretch>
                    </p:blipFill>
                    <p:spPr>
                      <a:xfrm>
                        <a:off x="1266443" y="3620438"/>
                        <a:ext cx="772669" cy="305001"/>
                      </a:xfrm>
                      <a:prstGeom prst="rect">
                        <a:avLst/>
                      </a:prstGeom>
                    </p:spPr>
                  </p:pic>
                </p:oleObj>
              </mc:Fallback>
            </mc:AlternateContent>
          </a:graphicData>
        </a:graphic>
      </p:graphicFrame>
      <p:sp>
        <p:nvSpPr>
          <p:cNvPr id="40" name="文本框 39"/>
          <p:cNvSpPr txBox="1"/>
          <p:nvPr/>
        </p:nvSpPr>
        <p:spPr>
          <a:xfrm>
            <a:off x="847817" y="3554473"/>
            <a:ext cx="10490741" cy="707886"/>
          </a:xfrm>
          <a:prstGeom prst="rect">
            <a:avLst/>
          </a:prstGeom>
          <a:noFill/>
        </p:spPr>
        <p:txBody>
          <a:bodyPr wrap="square" rtlCol="0">
            <a:spAutoFit/>
          </a:bodyPr>
          <a:lstStyle/>
          <a:p>
            <a:pPr>
              <a:spcAft>
                <a:spcPts val="600"/>
              </a:spcAft>
            </a:pPr>
            <a:r>
              <a:rPr lang="zh-CN" altLang="en-US" sz="2000" dirty="0">
                <a:latin typeface="Times New Roman" panose="02020603050405020304" pitchFamily="18" charset="0"/>
              </a:rPr>
              <a:t>当</a:t>
            </a:r>
            <a:r>
              <a:rPr lang="en-US" altLang="zh-CN" sz="2000" dirty="0">
                <a:latin typeface="Times New Roman" panose="02020603050405020304" pitchFamily="18" charset="0"/>
              </a:rPr>
              <a:t>               </a:t>
            </a:r>
            <a:r>
              <a:rPr lang="zh-CN" altLang="en-US" sz="2000" dirty="0">
                <a:latin typeface="Times New Roman" panose="02020603050405020304" pitchFamily="18" charset="0"/>
              </a:rPr>
              <a:t>时，            ；当</a:t>
            </a:r>
            <a:r>
              <a:rPr lang="en-US" altLang="zh-CN" sz="2000" dirty="0">
                <a:latin typeface="Times New Roman" panose="02020603050405020304" pitchFamily="18" charset="0"/>
              </a:rPr>
              <a:t>               </a:t>
            </a:r>
            <a:r>
              <a:rPr lang="zh-CN" altLang="en-US" sz="2000" dirty="0">
                <a:latin typeface="Times New Roman" panose="02020603050405020304" pitchFamily="18" charset="0"/>
              </a:rPr>
              <a:t>时，           ；当                   时，     将收敛到介于    与      之间的某种策略。</a:t>
            </a:r>
            <a:endParaRPr lang="en-US" altLang="zh-CN" sz="2000" dirty="0">
              <a:latin typeface="Times New Roman" panose="02020603050405020304" pitchFamily="18" charset="0"/>
            </a:endParaRPr>
          </a:p>
        </p:txBody>
      </p:sp>
      <p:graphicFrame>
        <p:nvGraphicFramePr>
          <p:cNvPr id="10" name="对象 9"/>
          <p:cNvGraphicFramePr>
            <a:graphicFrameLocks noChangeAspect="1"/>
          </p:cNvGraphicFramePr>
          <p:nvPr/>
        </p:nvGraphicFramePr>
        <p:xfrm>
          <a:off x="2614311" y="3573712"/>
          <a:ext cx="779162" cy="400110"/>
        </p:xfrm>
        <a:graphic>
          <a:graphicData uri="http://schemas.openxmlformats.org/presentationml/2006/ole">
            <mc:AlternateContent xmlns:mc="http://schemas.openxmlformats.org/markup-compatibility/2006">
              <mc:Choice xmlns:v="urn:schemas-microsoft-com:vml" Requires="v">
                <p:oleObj spid="_x0000_s9268" name="Equation" r:id="rId10" imgW="11277600" imgH="5791200" progId="Equation.DSMT4">
                  <p:embed/>
                </p:oleObj>
              </mc:Choice>
              <mc:Fallback>
                <p:oleObj name="Equation" r:id="rId10" imgW="11277600" imgH="5791200" progId="Equation.DSMT4">
                  <p:embed/>
                  <p:pic>
                    <p:nvPicPr>
                      <p:cNvPr id="0" name="图片 11436"/>
                      <p:cNvPicPr/>
                      <p:nvPr/>
                    </p:nvPicPr>
                    <p:blipFill>
                      <a:blip r:embed="rId11"/>
                      <a:stretch>
                        <a:fillRect/>
                      </a:stretch>
                    </p:blipFill>
                    <p:spPr>
                      <a:xfrm>
                        <a:off x="2614311" y="3573712"/>
                        <a:ext cx="779162" cy="40011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9269" name="Equation" r:id="rId12" imgW="2743200" imgH="4267200" progId="Equation.DSMT4">
                  <p:embed/>
                </p:oleObj>
              </mc:Choice>
              <mc:Fallback>
                <p:oleObj name="Equation" r:id="rId12" imgW="2743200" imgH="4267200" progId="Equation.DSMT4">
                  <p:embed/>
                  <p:pic>
                    <p:nvPicPr>
                      <p:cNvPr id="0" name="图片 11437"/>
                      <p:cNvPicPr/>
                      <p:nvPr/>
                    </p:nvPicPr>
                    <p:blipFill>
                      <a:blip r:embed="rId7"/>
                      <a:stretch>
                        <a:fillRect/>
                      </a:stretch>
                    </p:blipFill>
                    <p:spPr>
                      <a:xfrm>
                        <a:off x="4927600" y="2641600"/>
                        <a:ext cx="914400" cy="198438"/>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5282356" y="3581470"/>
          <a:ext cx="738485" cy="400892"/>
        </p:xfrm>
        <a:graphic>
          <a:graphicData uri="http://schemas.openxmlformats.org/presentationml/2006/ole">
            <mc:AlternateContent xmlns:mc="http://schemas.openxmlformats.org/markup-compatibility/2006">
              <mc:Choice xmlns:v="urn:schemas-microsoft-com:vml" Requires="v">
                <p:oleObj spid="_x0000_s9270" name="Equation" r:id="rId13" imgW="10668000" imgH="5791200" progId="Equation.DSMT4">
                  <p:embed/>
                </p:oleObj>
              </mc:Choice>
              <mc:Fallback>
                <p:oleObj name="Equation" r:id="rId13" imgW="10668000" imgH="5791200" progId="Equation.DSMT4">
                  <p:embed/>
                  <p:pic>
                    <p:nvPicPr>
                      <p:cNvPr id="0" name="图片 11438"/>
                      <p:cNvPicPr/>
                      <p:nvPr/>
                    </p:nvPicPr>
                    <p:blipFill>
                      <a:blip r:embed="rId14"/>
                      <a:stretch>
                        <a:fillRect/>
                      </a:stretch>
                    </p:blipFill>
                    <p:spPr>
                      <a:xfrm>
                        <a:off x="5282356" y="3581470"/>
                        <a:ext cx="738485" cy="400892"/>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968672" y="3604141"/>
          <a:ext cx="738485" cy="337593"/>
        </p:xfrm>
        <a:graphic>
          <a:graphicData uri="http://schemas.openxmlformats.org/presentationml/2006/ole">
            <mc:AlternateContent xmlns:mc="http://schemas.openxmlformats.org/markup-compatibility/2006">
              <mc:Choice xmlns:v="urn:schemas-microsoft-com:vml" Requires="v">
                <p:oleObj spid="_x0000_s9271" name="Equation" r:id="rId15" imgW="10668000" imgH="4876800" progId="Equation.DSMT4">
                  <p:embed/>
                </p:oleObj>
              </mc:Choice>
              <mc:Fallback>
                <p:oleObj name="Equation" r:id="rId15" imgW="10668000" imgH="4876800" progId="Equation.DSMT4">
                  <p:embed/>
                  <p:pic>
                    <p:nvPicPr>
                      <p:cNvPr id="0" name="图片 11439"/>
                      <p:cNvPicPr/>
                      <p:nvPr/>
                    </p:nvPicPr>
                    <p:blipFill>
                      <a:blip r:embed="rId16"/>
                      <a:stretch>
                        <a:fillRect/>
                      </a:stretch>
                    </p:blipFill>
                    <p:spPr>
                      <a:xfrm>
                        <a:off x="3968672" y="3604141"/>
                        <a:ext cx="738485" cy="33759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6666572" y="3585229"/>
          <a:ext cx="1063156" cy="340210"/>
        </p:xfrm>
        <a:graphic>
          <a:graphicData uri="http://schemas.openxmlformats.org/presentationml/2006/ole">
            <mc:AlternateContent xmlns:mc="http://schemas.openxmlformats.org/markup-compatibility/2006">
              <mc:Choice xmlns:v="urn:schemas-microsoft-com:vml" Requires="v">
                <p:oleObj spid="_x0000_s9272" name="Equation" r:id="rId17" imgW="15240000" imgH="4876800" progId="Equation.DSMT4">
                  <p:embed/>
                </p:oleObj>
              </mc:Choice>
              <mc:Fallback>
                <p:oleObj name="Equation" r:id="rId17" imgW="15240000" imgH="4876800" progId="Equation.DSMT4">
                  <p:embed/>
                  <p:pic>
                    <p:nvPicPr>
                      <p:cNvPr id="0" name="图片 11440"/>
                      <p:cNvPicPr/>
                      <p:nvPr/>
                    </p:nvPicPr>
                    <p:blipFill>
                      <a:blip r:embed="rId18"/>
                      <a:stretch>
                        <a:fillRect/>
                      </a:stretch>
                    </p:blipFill>
                    <p:spPr>
                      <a:xfrm>
                        <a:off x="6666572" y="3585229"/>
                        <a:ext cx="1063156" cy="34021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8216626" y="3509034"/>
          <a:ext cx="338899" cy="402443"/>
        </p:xfrm>
        <a:graphic>
          <a:graphicData uri="http://schemas.openxmlformats.org/presentationml/2006/ole">
            <mc:AlternateContent xmlns:mc="http://schemas.openxmlformats.org/markup-compatibility/2006">
              <mc:Choice xmlns:v="urn:schemas-microsoft-com:vml" Requires="v">
                <p:oleObj spid="_x0000_s9273" name="Equation" r:id="rId19" imgW="4876800" imgH="5791200" progId="Equation.DSMT4">
                  <p:embed/>
                </p:oleObj>
              </mc:Choice>
              <mc:Fallback>
                <p:oleObj name="Equation" r:id="rId19" imgW="4876800" imgH="5791200" progId="Equation.DSMT4">
                  <p:embed/>
                  <p:pic>
                    <p:nvPicPr>
                      <p:cNvPr id="0" name="图片 11441"/>
                      <p:cNvPicPr/>
                      <p:nvPr/>
                    </p:nvPicPr>
                    <p:blipFill>
                      <a:blip r:embed="rId20"/>
                      <a:stretch>
                        <a:fillRect/>
                      </a:stretch>
                    </p:blipFill>
                    <p:spPr>
                      <a:xfrm>
                        <a:off x="8216626" y="3509034"/>
                        <a:ext cx="338899" cy="402443"/>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10147848" y="3620438"/>
          <a:ext cx="254191" cy="254191"/>
        </p:xfrm>
        <a:graphic>
          <a:graphicData uri="http://schemas.openxmlformats.org/presentationml/2006/ole">
            <mc:AlternateContent xmlns:mc="http://schemas.openxmlformats.org/markup-compatibility/2006">
              <mc:Choice xmlns:v="urn:schemas-microsoft-com:vml" Requires="v">
                <p:oleObj spid="_x0000_s9274" name="Equation" r:id="rId21" imgW="3352800" imgH="3352800" progId="Equation.DSMT4">
                  <p:embed/>
                </p:oleObj>
              </mc:Choice>
              <mc:Fallback>
                <p:oleObj name="Equation" r:id="rId21" imgW="3352800" imgH="3352800" progId="Equation.DSMT4">
                  <p:embed/>
                  <p:pic>
                    <p:nvPicPr>
                      <p:cNvPr id="0" name="图片 11442"/>
                      <p:cNvPicPr/>
                      <p:nvPr/>
                    </p:nvPicPr>
                    <p:blipFill>
                      <a:blip r:embed="rId22"/>
                      <a:stretch>
                        <a:fillRect/>
                      </a:stretch>
                    </p:blipFill>
                    <p:spPr>
                      <a:xfrm>
                        <a:off x="10147848" y="3620438"/>
                        <a:ext cx="254191" cy="254191"/>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10635186" y="3630670"/>
          <a:ext cx="254192" cy="275375"/>
        </p:xfrm>
        <a:graphic>
          <a:graphicData uri="http://schemas.openxmlformats.org/presentationml/2006/ole">
            <mc:AlternateContent xmlns:mc="http://schemas.openxmlformats.org/markup-compatibility/2006">
              <mc:Choice xmlns:v="urn:schemas-microsoft-com:vml" Requires="v">
                <p:oleObj spid="_x0000_s9275" name="Equation" r:id="rId23" imgW="3657600" imgH="3962400" progId="Equation.DSMT4">
                  <p:embed/>
                </p:oleObj>
              </mc:Choice>
              <mc:Fallback>
                <p:oleObj name="Equation" r:id="rId23" imgW="3657600" imgH="3962400" progId="Equation.DSMT4">
                  <p:embed/>
                  <p:pic>
                    <p:nvPicPr>
                      <p:cNvPr id="0" name="图片 11443"/>
                      <p:cNvPicPr/>
                      <p:nvPr/>
                    </p:nvPicPr>
                    <p:blipFill>
                      <a:blip r:embed="rId24"/>
                      <a:stretch>
                        <a:fillRect/>
                      </a:stretch>
                    </p:blipFill>
                    <p:spPr>
                      <a:xfrm>
                        <a:off x="10635186" y="3630670"/>
                        <a:ext cx="254192" cy="275375"/>
                      </a:xfrm>
                      <a:prstGeom prst="rect">
                        <a:avLst/>
                      </a:prstGeom>
                    </p:spPr>
                  </p:pic>
                </p:oleObj>
              </mc:Fallback>
            </mc:AlternateContent>
          </a:graphicData>
        </a:graphic>
      </p:graphicFrame>
      <p:sp>
        <p:nvSpPr>
          <p:cNvPr id="51" name="文本框 50"/>
          <p:cNvSpPr txBox="1"/>
          <p:nvPr/>
        </p:nvSpPr>
        <p:spPr>
          <a:xfrm>
            <a:off x="847817" y="4404450"/>
            <a:ext cx="10490741" cy="400110"/>
          </a:xfrm>
          <a:prstGeom prst="rect">
            <a:avLst/>
          </a:prstGeom>
          <a:noFill/>
        </p:spPr>
        <p:txBody>
          <a:bodyPr wrap="square" rtlCol="0">
            <a:spAutoFit/>
          </a:bodyPr>
          <a:lstStyle/>
          <a:p>
            <a:pPr>
              <a:spcAft>
                <a:spcPts val="600"/>
              </a:spcAft>
            </a:pPr>
            <a:r>
              <a:rPr lang="zh-CN" altLang="en-US" sz="2000" dirty="0">
                <a:latin typeface="Times New Roman" panose="02020603050405020304" pitchFamily="18" charset="0"/>
              </a:rPr>
              <a:t>增量式实现：</a:t>
            </a:r>
            <a:endParaRPr lang="en-US" altLang="zh-CN" sz="2000" dirty="0">
              <a:latin typeface="Times New Roman" panose="02020603050405020304" pitchFamily="18" charset="0"/>
            </a:endParaRPr>
          </a:p>
        </p:txBody>
      </p:sp>
      <p:graphicFrame>
        <p:nvGraphicFramePr>
          <p:cNvPr id="26" name="对象 25"/>
          <p:cNvGraphicFramePr>
            <a:graphicFrameLocks noChangeAspect="1"/>
          </p:cNvGraphicFramePr>
          <p:nvPr/>
        </p:nvGraphicFramePr>
        <p:xfrm>
          <a:off x="4074431" y="4946651"/>
          <a:ext cx="3845492" cy="400109"/>
        </p:xfrm>
        <a:graphic>
          <a:graphicData uri="http://schemas.openxmlformats.org/presentationml/2006/ole">
            <mc:AlternateContent xmlns:mc="http://schemas.openxmlformats.org/markup-compatibility/2006">
              <mc:Choice xmlns:v="urn:schemas-microsoft-com:vml" Requires="v">
                <p:oleObj spid="_x0000_s9276" name="Equation" r:id="rId25" imgW="52730400" imgH="5486400" progId="Equation.DSMT4">
                  <p:embed/>
                </p:oleObj>
              </mc:Choice>
              <mc:Fallback>
                <p:oleObj name="Equation" r:id="rId25" imgW="52730400" imgH="5486400" progId="Equation.DSMT4">
                  <p:embed/>
                  <p:pic>
                    <p:nvPicPr>
                      <p:cNvPr id="0" name="图片 11444"/>
                      <p:cNvPicPr/>
                      <p:nvPr/>
                    </p:nvPicPr>
                    <p:blipFill>
                      <a:blip r:embed="rId26"/>
                      <a:stretch>
                        <a:fillRect/>
                      </a:stretch>
                    </p:blipFill>
                    <p:spPr>
                      <a:xfrm>
                        <a:off x="4074431" y="4946651"/>
                        <a:ext cx="3845492" cy="400109"/>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461665"/>
          </a:xfrm>
          <a:prstGeom prst="rect">
            <a:avLst/>
          </a:prstGeom>
          <a:noFill/>
        </p:spPr>
        <p:txBody>
          <a:bodyPr wrap="square" rtlCol="0">
            <a:spAutoFit/>
          </a:bodyPr>
          <a:lstStyle/>
          <a:p>
            <a:pPr algn="l" rtl="0">
              <a:spcAft>
                <a:spcPts val="600"/>
              </a:spcAft>
            </a:pPr>
            <a:r>
              <a:rPr lang="en-US" altLang="zh-CN" sz="2400" b="1" i="0" dirty="0">
                <a:effectLst/>
                <a:latin typeface="Times New Roman" panose="02020603050405020304" pitchFamily="18" charset="0"/>
              </a:rPr>
              <a:t>V-trace</a:t>
            </a:r>
            <a:r>
              <a:rPr lang="zh-CN" altLang="en-US" sz="2400" b="1" i="0" dirty="0">
                <a:effectLst/>
                <a:latin typeface="Times New Roman" panose="02020603050405020304" pitchFamily="18" charset="0"/>
              </a:rPr>
              <a:t>的</a:t>
            </a:r>
            <a:r>
              <a:rPr lang="zh-CN" altLang="en-US" sz="2400" b="1" dirty="0">
                <a:latin typeface="Times New Roman" panose="02020603050405020304" pitchFamily="18" charset="0"/>
              </a:rPr>
              <a:t>证明</a:t>
            </a:r>
            <a:r>
              <a:rPr lang="zh-CN" altLang="en-US" sz="2400" b="1" i="0" dirty="0">
                <a:effectLst/>
                <a:latin typeface="Times New Roman" panose="02020603050405020304" pitchFamily="18" charset="0"/>
              </a:rPr>
              <a:t>：</a:t>
            </a:r>
          </a:p>
        </p:txBody>
      </p:sp>
      <p:sp>
        <p:nvSpPr>
          <p:cNvPr id="34" name="文本框 33"/>
          <p:cNvSpPr txBox="1"/>
          <p:nvPr/>
        </p:nvSpPr>
        <p:spPr>
          <a:xfrm>
            <a:off x="847818" y="1600289"/>
            <a:ext cx="10490741" cy="400110"/>
          </a:xfrm>
          <a:prstGeom prst="rect">
            <a:avLst/>
          </a:prstGeom>
          <a:noFill/>
        </p:spPr>
        <p:txBody>
          <a:bodyPr wrap="square" rtlCol="0">
            <a:spAutoFit/>
          </a:bodyPr>
          <a:lstStyle/>
          <a:p>
            <a:pPr>
              <a:spcAft>
                <a:spcPts val="600"/>
              </a:spcAft>
            </a:pPr>
            <a:r>
              <a:rPr lang="zh-CN" altLang="en-US" sz="2000" dirty="0">
                <a:latin typeface="Times New Roman" panose="02020603050405020304" pitchFamily="18" charset="0"/>
              </a:rPr>
              <a:t>首先定义</a:t>
            </a:r>
            <a:r>
              <a:rPr lang="en-US" altLang="zh-CN" sz="2000" dirty="0">
                <a:latin typeface="Times New Roman" panose="02020603050405020304" pitchFamily="18" charset="0"/>
              </a:rPr>
              <a:t>V-trace</a:t>
            </a:r>
            <a:r>
              <a:rPr lang="zh-CN" altLang="en-US" sz="2000" dirty="0">
                <a:latin typeface="Times New Roman" panose="02020603050405020304" pitchFamily="18" charset="0"/>
              </a:rPr>
              <a:t>的算子：</a:t>
            </a:r>
            <a:endParaRPr lang="en-US" altLang="zh-CN" sz="2000" dirty="0">
              <a:latin typeface="Times New Roman" panose="02020603050405020304" pitchFamily="18" charset="0"/>
            </a:endParaRPr>
          </a:p>
        </p:txBody>
      </p:sp>
      <p:graphicFrame>
        <p:nvGraphicFramePr>
          <p:cNvPr id="3" name="对象 2"/>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0249" name="Equation" r:id="rId4" imgW="2743200" imgH="4267200" progId="Equation.DSMT4">
                  <p:embed/>
                </p:oleObj>
              </mc:Choice>
              <mc:Fallback>
                <p:oleObj name="Equation" r:id="rId4" imgW="2743200" imgH="4267200" progId="Equation.DSMT4">
                  <p:embed/>
                  <p:pic>
                    <p:nvPicPr>
                      <p:cNvPr id="0" name="对象 2"/>
                      <p:cNvPicPr/>
                      <p:nvPr/>
                    </p:nvPicPr>
                    <p:blipFill>
                      <a:blip r:embed="rId5"/>
                      <a:stretch>
                        <a:fillRect/>
                      </a:stretch>
                    </p:blipFill>
                    <p:spPr>
                      <a:xfrm>
                        <a:off x="4927600" y="2641600"/>
                        <a:ext cx="914400" cy="1984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0" name="文本框 39"/>
              <p:cNvSpPr txBox="1"/>
              <p:nvPr/>
            </p:nvSpPr>
            <p:spPr>
              <a:xfrm>
                <a:off x="847817" y="2840038"/>
                <a:ext cx="10490741" cy="1092607"/>
              </a:xfrm>
              <a:prstGeom prst="rect">
                <a:avLst/>
              </a:prstGeom>
              <a:noFill/>
            </p:spPr>
            <p:txBody>
              <a:bodyPr wrap="square" rtlCol="0">
                <a:spAutoFit/>
              </a:bodyPr>
              <a:lstStyle/>
              <a:p>
                <a:pPr>
                  <a:spcAft>
                    <a:spcPts val="600"/>
                  </a:spcAft>
                </a:pPr>
                <a:r>
                  <a:rPr lang="zh-CN" altLang="en-US" sz="2000" dirty="0">
                    <a:latin typeface="Times New Roman" panose="02020603050405020304" pitchFamily="18" charset="0"/>
                  </a:rPr>
                  <a:t>其中期望是相对于产生轨迹的策略 </a:t>
                </a:r>
                <a14:m>
                  <m:oMath xmlns:m="http://schemas.openxmlformats.org/officeDocument/2006/math">
                    <m:r>
                      <m:rPr>
                        <m:sty m:val="p"/>
                      </m:rPr>
                      <a:rPr lang="zh-CN" altLang="en-US" sz="2000">
                        <a:latin typeface="Cambria Math" panose="02040503050406030204" pitchFamily="18" charset="0"/>
                      </a:rPr>
                      <m:t>μ</m:t>
                    </m:r>
                  </m:oMath>
                </a14:m>
                <a:r>
                  <a:rPr lang="zh-CN" altLang="en-US" sz="2000" dirty="0">
                    <a:latin typeface="Times New Roman" panose="02020603050405020304" pitchFamily="18" charset="0"/>
                  </a:rPr>
                  <a:t>而言。这里我们考虑的是无限视距算子，即</a:t>
                </a:r>
                <a:r>
                  <a:rPr lang="en-US" altLang="zh-CN" sz="2000" dirty="0">
                    <a:latin typeface="Times New Roman" panose="02020603050405020304" pitchFamily="18" charset="0"/>
                  </a:rPr>
                  <a:t>t</a:t>
                </a:r>
                <a:r>
                  <a:rPr lang="zh-CN" altLang="en-US" sz="2000" dirty="0">
                    <a:latin typeface="Times New Roman" panose="02020603050405020304" pitchFamily="18" charset="0"/>
                  </a:rPr>
                  <a:t>趋向无穷，但 </a:t>
                </a:r>
                <a:r>
                  <a:rPr lang="en-US" altLang="zh-CN" sz="2000" dirty="0">
                    <a:latin typeface="Times New Roman" panose="02020603050405020304" pitchFamily="18" charset="0"/>
                  </a:rPr>
                  <a:t>n </a:t>
                </a:r>
                <a:r>
                  <a:rPr lang="zh-CN" altLang="en-US" sz="2000" dirty="0">
                    <a:latin typeface="Times New Roman" panose="02020603050405020304" pitchFamily="18" charset="0"/>
                  </a:rPr>
                  <a:t>步算子也有非常相似的结果。首先把算子重写，前面一个求和里面有前后两个状态的 </a:t>
                </a:r>
              </a:p>
              <a:p>
                <a:pPr>
                  <a:spcAft>
                    <a:spcPts val="600"/>
                  </a:spcAft>
                </a:pPr>
                <a:r>
                  <a:rPr lang="zh-CN" altLang="en-US" sz="2000" dirty="0">
                    <a:latin typeface="Times New Roman" panose="02020603050405020304" pitchFamily="18" charset="0"/>
                  </a:rPr>
                  <a:t> </a:t>
                </a:r>
                <a:r>
                  <a:rPr lang="en-US" altLang="zh-CN" sz="2000" dirty="0">
                    <a:latin typeface="Times New Roman" panose="02020603050405020304" pitchFamily="18" charset="0"/>
                  </a:rPr>
                  <a:t>V(x)</a:t>
                </a:r>
                <a:r>
                  <a:rPr lang="zh-CN" altLang="en-US" sz="2000" dirty="0">
                    <a:latin typeface="Times New Roman" panose="02020603050405020304" pitchFamily="18" charset="0"/>
                  </a:rPr>
                  <a:t>，此处把它们重排一下：</a:t>
                </a:r>
                <a:endParaRPr lang="en-US" altLang="zh-CN" sz="2000" dirty="0">
                  <a:latin typeface="Times New Roman" panose="020206030504050203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847817" y="2840038"/>
                <a:ext cx="10490741" cy="1092607"/>
              </a:xfrm>
              <a:prstGeom prst="rect">
                <a:avLst/>
              </a:prstGeom>
              <a:blipFill rotWithShape="1">
                <a:blip r:embed="rId6"/>
                <a:stretch>
                  <a:fillRect l="-1" t="-29" r="6" b="8"/>
                </a:stretch>
              </a:blipFill>
            </p:spPr>
            <p:txBody>
              <a:bodyPr/>
              <a:lstStyle/>
              <a:p>
                <a:r>
                  <a:rPr lang="zh-CN" altLang="en-US">
                    <a:noFill/>
                  </a:rPr>
                  <a:t> </a:t>
                </a:r>
              </a:p>
            </p:txBody>
          </p:sp>
        </mc:Fallback>
      </mc:AlternateContent>
      <p:graphicFrame>
        <p:nvGraphicFramePr>
          <p:cNvPr id="9" name="对象 8"/>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0250" name="Equation" r:id="rId7" imgW="2743200" imgH="4267200" progId="Equation.DSMT4">
                  <p:embed/>
                </p:oleObj>
              </mc:Choice>
              <mc:Fallback>
                <p:oleObj name="Equation" r:id="rId7" imgW="2743200" imgH="4267200" progId="Equation.DSMT4">
                  <p:embed/>
                  <p:pic>
                    <p:nvPicPr>
                      <p:cNvPr id="0" name="对象 8"/>
                      <p:cNvPicPr/>
                      <p:nvPr/>
                    </p:nvPicPr>
                    <p:blipFill>
                      <a:blip r:embed="rId5"/>
                      <a:stretch>
                        <a:fillRect/>
                      </a:stretch>
                    </p:blipFill>
                    <p:spPr>
                      <a:xfrm>
                        <a:off x="4927600" y="2641600"/>
                        <a:ext cx="914400" cy="198438"/>
                      </a:xfrm>
                      <a:prstGeom prst="rect">
                        <a:avLst/>
                      </a:prstGeom>
                    </p:spPr>
                  </p:pic>
                </p:oleObj>
              </mc:Fallback>
            </mc:AlternateContent>
          </a:graphicData>
        </a:graphic>
      </p:graphicFrame>
      <p:sp>
        <p:nvSpPr>
          <p:cNvPr id="10" name="对象 9"/>
          <p:cNvSpPr txBox="1"/>
          <p:nvPr/>
        </p:nvSpPr>
        <p:spPr>
          <a:xfrm>
            <a:off x="5281613" y="3581400"/>
            <a:ext cx="739775" cy="401638"/>
          </a:xfrm>
          <a:prstGeom prst="rect">
            <a:avLst/>
          </a:prstGeom>
        </p:spPr>
        <p:txBody>
          <a:bodyPr>
            <a:normAutofit/>
          </a:bodyPr>
          <a:lstStyle/>
          <a:p>
            <a:endParaRPr lang="zh-CN" altLang="en-US" dirty="0"/>
          </a:p>
        </p:txBody>
      </p:sp>
      <p:pic>
        <p:nvPicPr>
          <p:cNvPr id="21" name="图片 20"/>
          <p:cNvPicPr>
            <a:picLocks noChangeAspect="1"/>
          </p:cNvPicPr>
          <p:nvPr/>
        </p:nvPicPr>
        <p:blipFill>
          <a:blip r:embed="rId8"/>
          <a:stretch>
            <a:fillRect/>
          </a:stretch>
        </p:blipFill>
        <p:spPr>
          <a:xfrm>
            <a:off x="2142453" y="3905409"/>
            <a:ext cx="7592485" cy="943107"/>
          </a:xfrm>
          <a:prstGeom prst="rect">
            <a:avLst/>
          </a:prstGeom>
        </p:spPr>
      </p:pic>
      <p:sp>
        <p:nvSpPr>
          <p:cNvPr id="23" name="文本框 22"/>
          <p:cNvSpPr txBox="1"/>
          <p:nvPr/>
        </p:nvSpPr>
        <p:spPr>
          <a:xfrm>
            <a:off x="847817" y="4849359"/>
            <a:ext cx="10197172" cy="707886"/>
          </a:xfrm>
          <a:prstGeom prst="rect">
            <a:avLst/>
          </a:prstGeom>
          <a:noFill/>
        </p:spPr>
        <p:txBody>
          <a:bodyPr wrap="square">
            <a:spAutoFit/>
          </a:bodyPr>
          <a:lstStyle/>
          <a:p>
            <a:pPr>
              <a:spcAft>
                <a:spcPts val="600"/>
              </a:spcAft>
            </a:pPr>
            <a:r>
              <a:rPr lang="zh-CN" altLang="en-US" sz="2000" dirty="0">
                <a:latin typeface="Times New Roman" panose="02020603050405020304" pitchFamily="18" charset="0"/>
              </a:rPr>
              <a:t>此处的</a:t>
            </a:r>
            <a:r>
              <a:rPr lang="en-US" altLang="zh-CN" sz="2000" dirty="0">
                <a:latin typeface="Times New Roman" panose="02020603050405020304" pitchFamily="18" charset="0"/>
              </a:rPr>
              <a:t>RV</a:t>
            </a:r>
            <a:r>
              <a:rPr lang="zh-CN" altLang="en-US" sz="2000" dirty="0">
                <a:latin typeface="Times New Roman" panose="02020603050405020304" pitchFamily="18" charset="0"/>
              </a:rPr>
              <a:t>（</a:t>
            </a:r>
            <a:r>
              <a:rPr lang="en-US" altLang="zh-CN" sz="2000" dirty="0">
                <a:latin typeface="Times New Roman" panose="02020603050405020304" pitchFamily="18" charset="0"/>
              </a:rPr>
              <a:t>x</a:t>
            </a:r>
            <a:r>
              <a:rPr lang="zh-CN" altLang="en-US" sz="2000" dirty="0">
                <a:latin typeface="Times New Roman" panose="02020603050405020304" pitchFamily="18" charset="0"/>
              </a:rPr>
              <a:t>）是对</a:t>
            </a:r>
            <a:r>
              <a:rPr lang="en-US" altLang="zh-CN" sz="2000" dirty="0">
                <a:latin typeface="Times New Roman" panose="02020603050405020304" pitchFamily="18" charset="0"/>
              </a:rPr>
              <a:t>V</a:t>
            </a:r>
            <a:r>
              <a:rPr lang="zh-CN" altLang="en-US" sz="2000" dirty="0">
                <a:latin typeface="Times New Roman" panose="02020603050405020304" pitchFamily="18" charset="0"/>
              </a:rPr>
              <a:t>（</a:t>
            </a:r>
            <a:r>
              <a:rPr lang="en-US" altLang="zh-CN" sz="2000" dirty="0">
                <a:latin typeface="Times New Roman" panose="02020603050405020304" pitchFamily="18" charset="0"/>
              </a:rPr>
              <a:t>x</a:t>
            </a:r>
            <a:r>
              <a:rPr lang="zh-CN" altLang="en-US" sz="2000" dirty="0">
                <a:latin typeface="Times New Roman" panose="02020603050405020304" pitchFamily="18" charset="0"/>
              </a:rPr>
              <a:t>）的估计，目的是让每次计算</a:t>
            </a:r>
            <a:r>
              <a:rPr lang="en-US" altLang="zh-CN" sz="2000" dirty="0">
                <a:latin typeface="Times New Roman" panose="02020603050405020304" pitchFamily="18" charset="0"/>
              </a:rPr>
              <a:t>RV</a:t>
            </a:r>
            <a:r>
              <a:rPr lang="zh-CN" altLang="en-US" sz="2000" dirty="0">
                <a:latin typeface="Times New Roman" panose="02020603050405020304" pitchFamily="18" charset="0"/>
              </a:rPr>
              <a:t>可以使其更加接近真实值，那么不妨作差如下：</a:t>
            </a:r>
          </a:p>
        </p:txBody>
      </p:sp>
      <p:pic>
        <p:nvPicPr>
          <p:cNvPr id="25" name="图片 24"/>
          <p:cNvPicPr>
            <a:picLocks noChangeAspect="1"/>
          </p:cNvPicPr>
          <p:nvPr/>
        </p:nvPicPr>
        <p:blipFill>
          <a:blip r:embed="rId9"/>
          <a:stretch>
            <a:fillRect/>
          </a:stretch>
        </p:blipFill>
        <p:spPr>
          <a:xfrm>
            <a:off x="535053" y="5521326"/>
            <a:ext cx="11555438" cy="952633"/>
          </a:xfrm>
          <a:prstGeom prst="rect">
            <a:avLst/>
          </a:prstGeom>
        </p:spPr>
      </p:pic>
      <p:pic>
        <p:nvPicPr>
          <p:cNvPr id="2" name="图片 1">
            <a:extLst>
              <a:ext uri="{FF2B5EF4-FFF2-40B4-BE49-F238E27FC236}">
                <a16:creationId xmlns:a16="http://schemas.microsoft.com/office/drawing/2014/main" id="{8AB64D8F-29CB-40C4-98E8-35860A5C0EBE}"/>
              </a:ext>
            </a:extLst>
          </p:cNvPr>
          <p:cNvPicPr>
            <a:picLocks noChangeAspect="1"/>
          </p:cNvPicPr>
          <p:nvPr/>
        </p:nvPicPr>
        <p:blipFill>
          <a:blip r:embed="rId10"/>
          <a:stretch>
            <a:fillRect/>
          </a:stretch>
        </p:blipFill>
        <p:spPr>
          <a:xfrm>
            <a:off x="2217890" y="2111148"/>
            <a:ext cx="7504307" cy="60477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graphicFrame>
        <p:nvGraphicFramePr>
          <p:cNvPr id="3" name="对象 2"/>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1273" name="Equation" r:id="rId4" imgW="2743200" imgH="4267200" progId="Equation.DSMT4">
                  <p:embed/>
                </p:oleObj>
              </mc:Choice>
              <mc:Fallback>
                <p:oleObj name="Equation" r:id="rId4" imgW="2743200" imgH="4267200" progId="Equation.DSMT4">
                  <p:embed/>
                  <p:pic>
                    <p:nvPicPr>
                      <p:cNvPr id="0" name="对象 2"/>
                      <p:cNvPicPr/>
                      <p:nvPr/>
                    </p:nvPicPr>
                    <p:blipFill>
                      <a:blip r:embed="rId5"/>
                      <a:stretch>
                        <a:fillRect/>
                      </a:stretch>
                    </p:blipFill>
                    <p:spPr>
                      <a:xfrm>
                        <a:off x="4927600" y="2641600"/>
                        <a:ext cx="914400" cy="19843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1274" name="Equation" r:id="rId6" imgW="2743200" imgH="4267200" progId="Equation.DSMT4">
                  <p:embed/>
                </p:oleObj>
              </mc:Choice>
              <mc:Fallback>
                <p:oleObj name="Equation" r:id="rId6" imgW="2743200" imgH="4267200" progId="Equation.DSMT4">
                  <p:embed/>
                  <p:pic>
                    <p:nvPicPr>
                      <p:cNvPr id="0" name="对象 8"/>
                      <p:cNvPicPr/>
                      <p:nvPr/>
                    </p:nvPicPr>
                    <p:blipFill>
                      <a:blip r:embed="rId5"/>
                      <a:stretch>
                        <a:fillRect/>
                      </a:stretch>
                    </p:blipFill>
                    <p:spPr>
                      <a:xfrm>
                        <a:off x="4927600" y="2641600"/>
                        <a:ext cx="914400" cy="198438"/>
                      </a:xfrm>
                      <a:prstGeom prst="rect">
                        <a:avLst/>
                      </a:prstGeom>
                    </p:spPr>
                  </p:pic>
                </p:oleObj>
              </mc:Fallback>
            </mc:AlternateContent>
          </a:graphicData>
        </a:graphic>
      </p:graphicFrame>
      <p:sp>
        <p:nvSpPr>
          <p:cNvPr id="10" name="对象 9"/>
          <p:cNvSpPr txBox="1"/>
          <p:nvPr/>
        </p:nvSpPr>
        <p:spPr>
          <a:xfrm>
            <a:off x="5281613" y="3581400"/>
            <a:ext cx="739775" cy="401638"/>
          </a:xfrm>
          <a:prstGeom prst="rect">
            <a:avLst/>
          </a:prstGeom>
        </p:spPr>
        <p:txBody>
          <a:bodyPr>
            <a:normAutofit/>
          </a:bodyPr>
          <a:lstStyle/>
          <a:p>
            <a:endParaRPr lang="zh-CN" altLang="en-US" dirty="0"/>
          </a:p>
        </p:txBody>
      </p:sp>
      <p:sp>
        <p:nvSpPr>
          <p:cNvPr id="23" name="文本框 22"/>
          <p:cNvSpPr txBox="1"/>
          <p:nvPr/>
        </p:nvSpPr>
        <p:spPr>
          <a:xfrm>
            <a:off x="847819" y="2132152"/>
            <a:ext cx="10197172" cy="707886"/>
          </a:xfrm>
          <a:prstGeom prst="rect">
            <a:avLst/>
          </a:prstGeom>
          <a:noFill/>
        </p:spPr>
        <p:txBody>
          <a:bodyPr wrap="square">
            <a:spAutoFit/>
          </a:bodyPr>
          <a:lstStyle/>
          <a:p>
            <a:pPr>
              <a:spcAft>
                <a:spcPts val="600"/>
              </a:spcAft>
            </a:pPr>
            <a:r>
              <a:rPr lang="zh-CN" altLang="en-US" sz="2000" dirty="0">
                <a:latin typeface="Times New Roman" panose="02020603050405020304" pitchFamily="18" charset="0"/>
              </a:rPr>
              <a:t>第二项求和符号里右侧</a:t>
            </a:r>
            <a:r>
              <a:rPr lang="en-US" altLang="zh-CN" sz="2000" dirty="0">
                <a:latin typeface="Times New Roman" panose="02020603050405020304" pitchFamily="18" charset="0"/>
              </a:rPr>
              <a:t>V</a:t>
            </a:r>
            <a:r>
              <a:rPr lang="zh-CN" altLang="en-US" sz="2000" dirty="0">
                <a:latin typeface="Times New Roman" panose="02020603050405020304" pitchFamily="18" charset="0"/>
              </a:rPr>
              <a:t>（</a:t>
            </a:r>
            <a:r>
              <a:rPr lang="en-US" altLang="zh-CN" sz="2000" dirty="0">
                <a:latin typeface="Times New Roman" panose="02020603050405020304" pitchFamily="18" charset="0"/>
              </a:rPr>
              <a:t>x</a:t>
            </a:r>
            <a:r>
              <a:rPr lang="zh-CN" altLang="en-US" sz="2000" dirty="0">
                <a:latin typeface="Times New Roman" panose="02020603050405020304" pitchFamily="18" charset="0"/>
              </a:rPr>
              <a:t>）的下标是从</a:t>
            </a:r>
            <a:r>
              <a:rPr lang="en-US" altLang="zh-CN" sz="2000" dirty="0">
                <a:latin typeface="Times New Roman" panose="02020603050405020304" pitchFamily="18" charset="0"/>
              </a:rPr>
              <a:t>1</a:t>
            </a:r>
            <a:r>
              <a:rPr lang="zh-CN" altLang="en-US" sz="2000" dirty="0">
                <a:latin typeface="Times New Roman" panose="02020603050405020304" pitchFamily="18" charset="0"/>
              </a:rPr>
              <a:t>开始的，第一项</a:t>
            </a:r>
            <a:r>
              <a:rPr lang="en-US" altLang="zh-CN" sz="2000" dirty="0">
                <a:latin typeface="Times New Roman" panose="02020603050405020304" pitchFamily="18" charset="0"/>
              </a:rPr>
              <a:t>V</a:t>
            </a:r>
            <a:r>
              <a:rPr lang="zh-CN" altLang="en-US" sz="2000" dirty="0">
                <a:latin typeface="Times New Roman" panose="02020603050405020304" pitchFamily="18" charset="0"/>
              </a:rPr>
              <a:t>（</a:t>
            </a:r>
            <a:r>
              <a:rPr lang="en-US" altLang="zh-CN" sz="2000" dirty="0">
                <a:latin typeface="Times New Roman" panose="02020603050405020304" pitchFamily="18" charset="0"/>
              </a:rPr>
              <a:t>x</a:t>
            </a:r>
            <a:r>
              <a:rPr lang="zh-CN" altLang="en-US" sz="2000" dirty="0">
                <a:latin typeface="Times New Roman" panose="02020603050405020304" pitchFamily="18" charset="0"/>
              </a:rPr>
              <a:t>）的下标均为</a:t>
            </a:r>
            <a:r>
              <a:rPr lang="en-US" altLang="zh-CN" sz="2000" dirty="0">
                <a:latin typeface="Times New Roman" panose="02020603050405020304" pitchFamily="18" charset="0"/>
              </a:rPr>
              <a:t>0</a:t>
            </a:r>
            <a:r>
              <a:rPr lang="zh-CN" altLang="en-US" sz="2000" dirty="0">
                <a:latin typeface="Times New Roman" panose="02020603050405020304" pitchFamily="18" charset="0"/>
              </a:rPr>
              <a:t>，将其代入到求和符号里可得下式：</a:t>
            </a:r>
          </a:p>
        </p:txBody>
      </p:sp>
      <p:pic>
        <p:nvPicPr>
          <p:cNvPr id="25" name="图片 24"/>
          <p:cNvPicPr>
            <a:picLocks noChangeAspect="1"/>
          </p:cNvPicPr>
          <p:nvPr/>
        </p:nvPicPr>
        <p:blipFill>
          <a:blip r:embed="rId7"/>
          <a:stretch>
            <a:fillRect/>
          </a:stretch>
        </p:blipFill>
        <p:spPr>
          <a:xfrm>
            <a:off x="402706" y="997228"/>
            <a:ext cx="11555438" cy="952633"/>
          </a:xfrm>
          <a:prstGeom prst="rect">
            <a:avLst/>
          </a:prstGeom>
        </p:spPr>
      </p:pic>
      <p:pic>
        <p:nvPicPr>
          <p:cNvPr id="4" name="图片 3"/>
          <p:cNvPicPr>
            <a:picLocks noChangeAspect="1"/>
          </p:cNvPicPr>
          <p:nvPr/>
        </p:nvPicPr>
        <p:blipFill>
          <a:blip r:embed="rId8"/>
          <a:stretch>
            <a:fillRect/>
          </a:stretch>
        </p:blipFill>
        <p:spPr>
          <a:xfrm>
            <a:off x="4053391" y="2787612"/>
            <a:ext cx="5963482" cy="1181265"/>
          </a:xfrm>
          <a:prstGeom prst="rect">
            <a:avLst/>
          </a:prstGeom>
        </p:spPr>
      </p:pic>
      <p:pic>
        <p:nvPicPr>
          <p:cNvPr id="12" name="图片 11"/>
          <p:cNvPicPr>
            <a:picLocks noChangeAspect="1"/>
          </p:cNvPicPr>
          <p:nvPr/>
        </p:nvPicPr>
        <p:blipFill>
          <a:blip r:embed="rId9"/>
          <a:stretch>
            <a:fillRect/>
          </a:stretch>
        </p:blipFill>
        <p:spPr>
          <a:xfrm>
            <a:off x="1810400" y="3162293"/>
            <a:ext cx="2095532" cy="419107"/>
          </a:xfrm>
          <a:prstGeom prst="rect">
            <a:avLst/>
          </a:prstGeom>
        </p:spPr>
      </p:pic>
      <p:pic>
        <p:nvPicPr>
          <p:cNvPr id="15" name="图片 14"/>
          <p:cNvPicPr>
            <a:picLocks noChangeAspect="1"/>
          </p:cNvPicPr>
          <p:nvPr/>
        </p:nvPicPr>
        <p:blipFill>
          <a:blip r:embed="rId10"/>
          <a:stretch>
            <a:fillRect/>
          </a:stretch>
        </p:blipFill>
        <p:spPr>
          <a:xfrm>
            <a:off x="835914" y="4070388"/>
            <a:ext cx="10012172" cy="428685"/>
          </a:xfrm>
          <a:prstGeom prst="rect">
            <a:avLst/>
          </a:prstGeom>
        </p:spPr>
      </p:pic>
      <p:pic>
        <p:nvPicPr>
          <p:cNvPr id="20" name="图片 19"/>
          <p:cNvPicPr>
            <a:picLocks noChangeAspect="1"/>
          </p:cNvPicPr>
          <p:nvPr/>
        </p:nvPicPr>
        <p:blipFill>
          <a:blip r:embed="rId11"/>
          <a:stretch>
            <a:fillRect/>
          </a:stretch>
        </p:blipFill>
        <p:spPr>
          <a:xfrm>
            <a:off x="2273691" y="4582492"/>
            <a:ext cx="7345428" cy="630896"/>
          </a:xfrm>
          <a:prstGeom prst="rect">
            <a:avLst/>
          </a:prstGeom>
        </p:spPr>
      </p:pic>
      <p:sp>
        <p:nvSpPr>
          <p:cNvPr id="26" name="文本框 25"/>
          <p:cNvSpPr txBox="1"/>
          <p:nvPr/>
        </p:nvSpPr>
        <p:spPr>
          <a:xfrm>
            <a:off x="743414" y="5347984"/>
            <a:ext cx="10197172" cy="707886"/>
          </a:xfrm>
          <a:prstGeom prst="rect">
            <a:avLst/>
          </a:prstGeom>
          <a:noFill/>
        </p:spPr>
        <p:txBody>
          <a:bodyPr wrap="square">
            <a:spAutoFit/>
          </a:bodyPr>
          <a:lstStyle/>
          <a:p>
            <a:pPr>
              <a:spcAft>
                <a:spcPts val="600"/>
              </a:spcAft>
            </a:pPr>
            <a:r>
              <a:rPr lang="zh-CN" altLang="en-US" sz="2000" dirty="0">
                <a:latin typeface="Times New Roman" panose="02020603050405020304" pitchFamily="18" charset="0"/>
              </a:rPr>
              <a:t>则</a:t>
            </a:r>
            <a:r>
              <a:rPr lang="en-US" altLang="zh-CN" sz="2000" dirty="0">
                <a:latin typeface="Times New Roman" panose="02020603050405020304" pitchFamily="18" charset="0"/>
              </a:rPr>
              <a:t>RV1(x)- RV2(x)</a:t>
            </a:r>
            <a:r>
              <a:rPr lang="zh-CN" altLang="en-US" sz="2000" dirty="0">
                <a:latin typeface="Times New Roman" panose="02020603050405020304" pitchFamily="18" charset="0"/>
              </a:rPr>
              <a:t>被凑成了</a:t>
            </a:r>
            <a:r>
              <a:rPr lang="en-US" altLang="zh-CN" sz="2000" dirty="0">
                <a:latin typeface="Times New Roman" panose="02020603050405020304" pitchFamily="18" charset="0"/>
              </a:rPr>
              <a:t>V1(x)-V2(x)</a:t>
            </a:r>
            <a:r>
              <a:rPr lang="zh-CN" altLang="en-US" sz="2000" dirty="0">
                <a:latin typeface="Times New Roman" panose="02020603050405020304" pitchFamily="18" charset="0"/>
              </a:rPr>
              <a:t>的组合，如果我们能够证明组合中的各项系数小于</a:t>
            </a:r>
            <a:r>
              <a:rPr lang="en-US" altLang="zh-CN" sz="2000" dirty="0">
                <a:latin typeface="Times New Roman" panose="02020603050405020304" pitchFamily="18" charset="0"/>
              </a:rPr>
              <a:t>1</a:t>
            </a:r>
            <a:r>
              <a:rPr lang="zh-CN" altLang="en-US" sz="2000" dirty="0">
                <a:latin typeface="Times New Roman" panose="02020603050405020304" pitchFamily="18" charset="0"/>
              </a:rPr>
              <a:t>，那么就可以说明在</a:t>
            </a:r>
            <a:r>
              <a:rPr lang="en-US" altLang="zh-CN" sz="2000" dirty="0">
                <a:latin typeface="Times New Roman" panose="02020603050405020304" pitchFamily="18" charset="0"/>
              </a:rPr>
              <a:t>t</a:t>
            </a:r>
            <a:r>
              <a:rPr lang="zh-CN" altLang="en-US" sz="2000" dirty="0">
                <a:latin typeface="Times New Roman" panose="02020603050405020304" pitchFamily="18" charset="0"/>
              </a:rPr>
              <a:t>趋于无穷时，存在不动点。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graphicFrame>
        <p:nvGraphicFramePr>
          <p:cNvPr id="3" name="对象 2"/>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2297" name="Equation" r:id="rId4" imgW="2743200" imgH="4267200" progId="Equation.DSMT4">
                  <p:embed/>
                </p:oleObj>
              </mc:Choice>
              <mc:Fallback>
                <p:oleObj name="Equation" r:id="rId4" imgW="2743200" imgH="4267200" progId="Equation.DSMT4">
                  <p:embed/>
                  <p:pic>
                    <p:nvPicPr>
                      <p:cNvPr id="0" name="对象 2"/>
                      <p:cNvPicPr/>
                      <p:nvPr/>
                    </p:nvPicPr>
                    <p:blipFill>
                      <a:blip r:embed="rId5"/>
                      <a:stretch>
                        <a:fillRect/>
                      </a:stretch>
                    </p:blipFill>
                    <p:spPr>
                      <a:xfrm>
                        <a:off x="4927600" y="2641600"/>
                        <a:ext cx="914400" cy="19843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2298" name="Equation" r:id="rId6" imgW="2743200" imgH="4267200" progId="Equation.DSMT4">
                  <p:embed/>
                </p:oleObj>
              </mc:Choice>
              <mc:Fallback>
                <p:oleObj name="Equation" r:id="rId6" imgW="2743200" imgH="4267200" progId="Equation.DSMT4">
                  <p:embed/>
                  <p:pic>
                    <p:nvPicPr>
                      <p:cNvPr id="0" name="对象 8"/>
                      <p:cNvPicPr/>
                      <p:nvPr/>
                    </p:nvPicPr>
                    <p:blipFill>
                      <a:blip r:embed="rId5"/>
                      <a:stretch>
                        <a:fillRect/>
                      </a:stretch>
                    </p:blipFill>
                    <p:spPr>
                      <a:xfrm>
                        <a:off x="4927600" y="2641600"/>
                        <a:ext cx="914400" cy="198438"/>
                      </a:xfrm>
                      <a:prstGeom prst="rect">
                        <a:avLst/>
                      </a:prstGeom>
                    </p:spPr>
                  </p:pic>
                </p:oleObj>
              </mc:Fallback>
            </mc:AlternateContent>
          </a:graphicData>
        </a:graphic>
      </p:graphicFrame>
      <p:sp>
        <p:nvSpPr>
          <p:cNvPr id="10" name="对象 9"/>
          <p:cNvSpPr txBox="1"/>
          <p:nvPr/>
        </p:nvSpPr>
        <p:spPr>
          <a:xfrm>
            <a:off x="5281613" y="3581400"/>
            <a:ext cx="739775" cy="401638"/>
          </a:xfrm>
          <a:prstGeom prst="rect">
            <a:avLst/>
          </a:prstGeom>
        </p:spPr>
        <p:txBody>
          <a:bodyPr>
            <a:normAutofit/>
          </a:bodyPr>
          <a:lstStyle/>
          <a:p>
            <a:endParaRPr lang="zh-CN" altLang="en-US" dirty="0"/>
          </a:p>
        </p:txBody>
      </p:sp>
      <p:pic>
        <p:nvPicPr>
          <p:cNvPr id="5" name="图片 4"/>
          <p:cNvPicPr>
            <a:picLocks noChangeAspect="1"/>
          </p:cNvPicPr>
          <p:nvPr/>
        </p:nvPicPr>
        <p:blipFill>
          <a:blip r:embed="rId7"/>
          <a:stretch>
            <a:fillRect/>
          </a:stretch>
        </p:blipFill>
        <p:spPr>
          <a:xfrm>
            <a:off x="1711234" y="966439"/>
            <a:ext cx="7649643" cy="51251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graphicFrame>
        <p:nvGraphicFramePr>
          <p:cNvPr id="3" name="对象 2"/>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3317" name="Equation" r:id="rId4" imgW="2743200" imgH="4267200" progId="Equation.DSMT4">
                  <p:embed/>
                </p:oleObj>
              </mc:Choice>
              <mc:Fallback>
                <p:oleObj name="Equation" r:id="rId4" imgW="2743200" imgH="4267200" progId="Equation.DSMT4">
                  <p:embed/>
                  <p:pic>
                    <p:nvPicPr>
                      <p:cNvPr id="0" name="对象 2"/>
                      <p:cNvPicPr/>
                      <p:nvPr/>
                    </p:nvPicPr>
                    <p:blipFill>
                      <a:blip r:embed="rId5"/>
                      <a:stretch>
                        <a:fillRect/>
                      </a:stretch>
                    </p:blipFill>
                    <p:spPr>
                      <a:xfrm>
                        <a:off x="4927600" y="2641600"/>
                        <a:ext cx="914400" cy="198438"/>
                      </a:xfrm>
                      <a:prstGeom prst="rect">
                        <a:avLst/>
                      </a:prstGeom>
                    </p:spPr>
                  </p:pic>
                </p:oleObj>
              </mc:Fallback>
            </mc:AlternateContent>
          </a:graphicData>
        </a:graphic>
      </p:graphicFrame>
      <p:sp>
        <p:nvSpPr>
          <p:cNvPr id="10" name="对象 9"/>
          <p:cNvSpPr txBox="1"/>
          <p:nvPr/>
        </p:nvSpPr>
        <p:spPr>
          <a:xfrm>
            <a:off x="5281613" y="3581400"/>
            <a:ext cx="739775" cy="401638"/>
          </a:xfrm>
          <a:prstGeom prst="rect">
            <a:avLst/>
          </a:prstGeom>
        </p:spPr>
        <p:txBody>
          <a:bodyPr>
            <a:normAutofit/>
          </a:bodyPr>
          <a:lstStyle/>
          <a:p>
            <a:endParaRPr lang="zh-CN" altLang="en-US" dirty="0"/>
          </a:p>
        </p:txBody>
      </p:sp>
      <p:sp>
        <p:nvSpPr>
          <p:cNvPr id="4" name="文本框 3"/>
          <p:cNvSpPr txBox="1"/>
          <p:nvPr/>
        </p:nvSpPr>
        <p:spPr>
          <a:xfrm>
            <a:off x="1073817" y="1332593"/>
            <a:ext cx="8840203" cy="400110"/>
          </a:xfrm>
          <a:prstGeom prst="rect">
            <a:avLst/>
          </a:prstGeom>
          <a:noFill/>
        </p:spPr>
        <p:txBody>
          <a:bodyPr wrap="square">
            <a:spAutoFit/>
          </a:bodyPr>
          <a:lstStyle/>
          <a:p>
            <a:r>
              <a:rPr lang="zh-CN" altLang="en-US" sz="2000" b="0" i="0" dirty="0">
                <a:solidFill>
                  <a:srgbClr val="191B1F"/>
                </a:solidFill>
                <a:effectLst/>
                <a:highlight>
                  <a:srgbClr val="FFFFFF"/>
                </a:highlight>
                <a:latin typeface="+mn-ea"/>
              </a:rPr>
              <a:t>下面验证         为不动点，这只需要说明 </a:t>
            </a:r>
            <a:r>
              <a:rPr lang="en-US" altLang="zh-CN" sz="2000" dirty="0">
                <a:solidFill>
                  <a:srgbClr val="191B1F"/>
                </a:solidFill>
                <a:highlight>
                  <a:srgbClr val="FFFFFF"/>
                </a:highlight>
                <a:latin typeface="+mn-ea"/>
              </a:rPr>
              <a:t>          </a:t>
            </a:r>
            <a:r>
              <a:rPr lang="en-US" altLang="zh-CN" sz="2000" b="0" i="0" dirty="0">
                <a:solidFill>
                  <a:srgbClr val="191B1F"/>
                </a:solidFill>
                <a:effectLst/>
                <a:highlight>
                  <a:srgbClr val="FFFFFF"/>
                </a:highlight>
                <a:latin typeface="+mn-ea"/>
              </a:rPr>
              <a:t>                      </a:t>
            </a:r>
            <a:r>
              <a:rPr lang="zh-CN" altLang="en-US" sz="2000" b="0" i="0" dirty="0">
                <a:solidFill>
                  <a:srgbClr val="191B1F"/>
                </a:solidFill>
                <a:effectLst/>
                <a:highlight>
                  <a:srgbClr val="FFFFFF"/>
                </a:highlight>
                <a:latin typeface="+mn-ea"/>
              </a:rPr>
              <a:t>即可</a:t>
            </a:r>
            <a:endParaRPr lang="zh-CN" altLang="en-US" sz="2000" dirty="0">
              <a:latin typeface="+mn-ea"/>
            </a:endParaRPr>
          </a:p>
        </p:txBody>
      </p:sp>
      <p:pic>
        <p:nvPicPr>
          <p:cNvPr id="11" name="图片 10"/>
          <p:cNvPicPr>
            <a:picLocks noChangeAspect="1"/>
          </p:cNvPicPr>
          <p:nvPr/>
        </p:nvPicPr>
        <p:blipFill>
          <a:blip r:embed="rId6"/>
          <a:stretch>
            <a:fillRect/>
          </a:stretch>
        </p:blipFill>
        <p:spPr>
          <a:xfrm>
            <a:off x="2277980" y="1376345"/>
            <a:ext cx="495369" cy="295316"/>
          </a:xfrm>
          <a:prstGeom prst="rect">
            <a:avLst/>
          </a:prstGeom>
        </p:spPr>
      </p:pic>
      <p:pic>
        <p:nvPicPr>
          <p:cNvPr id="13" name="图片 12"/>
          <p:cNvPicPr>
            <a:picLocks noChangeAspect="1"/>
          </p:cNvPicPr>
          <p:nvPr/>
        </p:nvPicPr>
        <p:blipFill>
          <a:blip r:embed="rId7"/>
          <a:stretch>
            <a:fillRect/>
          </a:stretch>
        </p:blipFill>
        <p:spPr>
          <a:xfrm>
            <a:off x="5651500" y="1364028"/>
            <a:ext cx="2353003" cy="352474"/>
          </a:xfrm>
          <a:prstGeom prst="rect">
            <a:avLst/>
          </a:prstGeom>
        </p:spPr>
      </p:pic>
      <p:pic>
        <p:nvPicPr>
          <p:cNvPr id="15" name="图片 14"/>
          <p:cNvPicPr>
            <a:picLocks noChangeAspect="1"/>
          </p:cNvPicPr>
          <p:nvPr/>
        </p:nvPicPr>
        <p:blipFill rotWithShape="1">
          <a:blip r:embed="rId8"/>
          <a:srcRect b="11471"/>
          <a:stretch>
            <a:fillRect/>
          </a:stretch>
        </p:blipFill>
        <p:spPr>
          <a:xfrm>
            <a:off x="1304256" y="2233425"/>
            <a:ext cx="9583487" cy="2386702"/>
          </a:xfrm>
          <a:prstGeom prst="rect">
            <a:avLst/>
          </a:prstGeom>
        </p:spPr>
      </p:pic>
      <p:pic>
        <p:nvPicPr>
          <p:cNvPr id="17" name="图片 16"/>
          <p:cNvPicPr>
            <a:picLocks noChangeAspect="1"/>
          </p:cNvPicPr>
          <p:nvPr/>
        </p:nvPicPr>
        <p:blipFill>
          <a:blip r:embed="rId9"/>
          <a:stretch>
            <a:fillRect/>
          </a:stretch>
        </p:blipFill>
        <p:spPr>
          <a:xfrm>
            <a:off x="1406404" y="4462942"/>
            <a:ext cx="626933" cy="376160"/>
          </a:xfrm>
          <a:prstGeom prst="rect">
            <a:avLst/>
          </a:prstGeom>
        </p:spPr>
      </p:pic>
      <p:pic>
        <p:nvPicPr>
          <p:cNvPr id="19" name="图片 18"/>
          <p:cNvPicPr>
            <a:picLocks noChangeAspect="1"/>
          </p:cNvPicPr>
          <p:nvPr/>
        </p:nvPicPr>
        <p:blipFill>
          <a:blip r:embed="rId10"/>
          <a:stretch>
            <a:fillRect/>
          </a:stretch>
        </p:blipFill>
        <p:spPr>
          <a:xfrm>
            <a:off x="1686908" y="5421497"/>
            <a:ext cx="8668960" cy="4667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461665"/>
          </a:xfrm>
          <a:prstGeom prst="rect">
            <a:avLst/>
          </a:prstGeom>
          <a:noFill/>
        </p:spPr>
        <p:txBody>
          <a:bodyPr wrap="square" rtlCol="0">
            <a:spAutoFit/>
          </a:bodyPr>
          <a:lstStyle/>
          <a:p>
            <a:pPr algn="l" rtl="0">
              <a:spcAft>
                <a:spcPts val="600"/>
              </a:spcAft>
            </a:pPr>
            <a:r>
              <a:rPr lang="en-US" altLang="zh-CN" sz="2400" b="1" dirty="0">
                <a:latin typeface="Times New Roman" panose="02020603050405020304" pitchFamily="18" charset="0"/>
              </a:rPr>
              <a:t>Actor-Critic</a:t>
            </a:r>
            <a:r>
              <a:rPr lang="zh-CN" altLang="en-US" sz="2400" b="1" dirty="0">
                <a:latin typeface="Times New Roman" panose="02020603050405020304" pitchFamily="18" charset="0"/>
              </a:rPr>
              <a:t>算法</a:t>
            </a:r>
            <a:endParaRPr lang="zh-CN" altLang="en-US" sz="2400" b="1" i="0" dirty="0">
              <a:effectLst/>
              <a:latin typeface="Times New Roman" panose="02020603050405020304" pitchFamily="18" charset="0"/>
            </a:endParaRPr>
          </a:p>
        </p:txBody>
      </p:sp>
      <p:sp>
        <p:nvSpPr>
          <p:cNvPr id="34" name="文本框 33"/>
          <p:cNvSpPr txBox="1"/>
          <p:nvPr/>
        </p:nvSpPr>
        <p:spPr>
          <a:xfrm>
            <a:off x="847818" y="1600289"/>
            <a:ext cx="10490741"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① 对</a:t>
            </a:r>
            <a:r>
              <a:rPr lang="en-US" altLang="zh-CN" sz="2000" dirty="0">
                <a:latin typeface="Times New Roman" panose="02020603050405020304" pitchFamily="18" charset="0"/>
              </a:rPr>
              <a:t>Critic</a:t>
            </a:r>
            <a:r>
              <a:rPr lang="zh-CN" altLang="en-US" sz="2000" dirty="0">
                <a:latin typeface="Times New Roman" panose="02020603050405020304" pitchFamily="18" charset="0"/>
              </a:rPr>
              <a:t>的更新：</a:t>
            </a:r>
            <a:r>
              <a:rPr lang="zh-CN" altLang="en-US" sz="2000" b="0" i="0" dirty="0">
                <a:solidFill>
                  <a:srgbClr val="191B1F"/>
                </a:solidFill>
                <a:effectLst/>
                <a:latin typeface="-apple-system"/>
              </a:rPr>
              <a:t>最小化拟合的价值函数相对于目标价值函数的均方误差</a:t>
            </a:r>
            <a:endParaRPr lang="en-US" altLang="zh-CN" sz="2000" dirty="0">
              <a:latin typeface="Times New Roman" panose="02020603050405020304" pitchFamily="18" charset="0"/>
            </a:endParaRPr>
          </a:p>
        </p:txBody>
      </p:sp>
      <p:graphicFrame>
        <p:nvGraphicFramePr>
          <p:cNvPr id="2" name="对象 1"/>
          <p:cNvGraphicFramePr>
            <a:graphicFrameLocks noChangeAspect="1"/>
          </p:cNvGraphicFramePr>
          <p:nvPr/>
        </p:nvGraphicFramePr>
        <p:xfrm>
          <a:off x="4961299" y="2280907"/>
          <a:ext cx="2263775" cy="431800"/>
        </p:xfrm>
        <a:graphic>
          <a:graphicData uri="http://schemas.openxmlformats.org/presentationml/2006/ole">
            <mc:AlternateContent xmlns:mc="http://schemas.openxmlformats.org/markup-compatibility/2006">
              <mc:Choice xmlns:v="urn:schemas-microsoft-com:vml" Requires="v">
                <p:oleObj spid="_x0000_s14353" name="Equation" r:id="rId4" imgW="32004000" imgH="6096000" progId="Equation.DSMT4">
                  <p:embed/>
                </p:oleObj>
              </mc:Choice>
              <mc:Fallback>
                <p:oleObj name="Equation" r:id="rId4" imgW="32004000" imgH="6096000" progId="Equation.DSMT4">
                  <p:embed/>
                  <p:pic>
                    <p:nvPicPr>
                      <p:cNvPr id="0" name="对象 1"/>
                      <p:cNvPicPr/>
                      <p:nvPr/>
                    </p:nvPicPr>
                    <p:blipFill>
                      <a:blip r:embed="rId5"/>
                      <a:stretch>
                        <a:fillRect/>
                      </a:stretch>
                    </p:blipFill>
                    <p:spPr>
                      <a:xfrm>
                        <a:off x="4961299" y="2280907"/>
                        <a:ext cx="2263775" cy="43180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4354" name="Equation" r:id="rId6" imgW="2743200" imgH="4267200" progId="Equation.DSMT4">
                  <p:embed/>
                </p:oleObj>
              </mc:Choice>
              <mc:Fallback>
                <p:oleObj name="Equation" r:id="rId6" imgW="2743200" imgH="4267200" progId="Equation.DSMT4">
                  <p:embed/>
                  <p:pic>
                    <p:nvPicPr>
                      <p:cNvPr id="0" name="对象 2"/>
                      <p:cNvPicPr/>
                      <p:nvPr/>
                    </p:nvPicPr>
                    <p:blipFill>
                      <a:blip r:embed="rId7"/>
                      <a:stretch>
                        <a:fillRect/>
                      </a:stretch>
                    </p:blipFill>
                    <p:spPr>
                      <a:xfrm>
                        <a:off x="4927600" y="2641600"/>
                        <a:ext cx="914400" cy="198438"/>
                      </a:xfrm>
                      <a:prstGeom prst="rect">
                        <a:avLst/>
                      </a:prstGeom>
                    </p:spPr>
                  </p:pic>
                </p:oleObj>
              </mc:Fallback>
            </mc:AlternateContent>
          </a:graphicData>
        </a:graphic>
      </p:graphicFrame>
      <p:sp>
        <p:nvSpPr>
          <p:cNvPr id="40" name="文本框 39"/>
          <p:cNvSpPr txBox="1"/>
          <p:nvPr/>
        </p:nvSpPr>
        <p:spPr>
          <a:xfrm>
            <a:off x="847817" y="3088355"/>
            <a:ext cx="10490741" cy="400110"/>
          </a:xfrm>
          <a:prstGeom prst="rect">
            <a:avLst/>
          </a:prstGeom>
          <a:noFill/>
        </p:spPr>
        <p:txBody>
          <a:bodyPr wrap="square" rtlCol="0">
            <a:spAutoFit/>
          </a:bodyPr>
          <a:lstStyle/>
          <a:p>
            <a:pPr>
              <a:spcAft>
                <a:spcPts val="600"/>
              </a:spcAft>
            </a:pPr>
            <a:r>
              <a:rPr lang="zh-CN" altLang="en-US" sz="2000" dirty="0">
                <a:latin typeface="Times New Roman" panose="02020603050405020304" pitchFamily="18" charset="0"/>
              </a:rPr>
              <a:t>② 对</a:t>
            </a:r>
            <a:r>
              <a:rPr lang="en-US" altLang="zh-CN" sz="2000" dirty="0">
                <a:latin typeface="Times New Roman" panose="02020603050405020304" pitchFamily="18" charset="0"/>
              </a:rPr>
              <a:t>Actor</a:t>
            </a:r>
            <a:r>
              <a:rPr lang="zh-CN" altLang="en-US" sz="2000" dirty="0">
                <a:latin typeface="Times New Roman" panose="02020603050405020304" pitchFamily="18" charset="0"/>
              </a:rPr>
              <a:t>的更新：</a:t>
            </a:r>
            <a:r>
              <a:rPr lang="en-US" altLang="zh-CN" sz="2000" dirty="0">
                <a:latin typeface="Times New Roman" panose="02020603050405020304" pitchFamily="18" charset="0"/>
              </a:rPr>
              <a:t>Actor</a:t>
            </a:r>
            <a:r>
              <a:rPr lang="zh-CN" altLang="en-US" sz="2000" dirty="0">
                <a:latin typeface="Times New Roman" panose="02020603050405020304" pitchFamily="18" charset="0"/>
              </a:rPr>
              <a:t>朝着</a:t>
            </a:r>
            <a:r>
              <a:rPr lang="en-US" altLang="zh-CN" sz="2000" dirty="0">
                <a:latin typeface="Times New Roman" panose="02020603050405020304" pitchFamily="18" charset="0"/>
              </a:rPr>
              <a:t>off-policy policy gradient</a:t>
            </a:r>
            <a:r>
              <a:rPr lang="zh-CN" altLang="en-US" sz="2000" dirty="0">
                <a:latin typeface="Times New Roman" panose="02020603050405020304" pitchFamily="18" charset="0"/>
              </a:rPr>
              <a:t>给出的梯度方向更新</a:t>
            </a:r>
            <a:endParaRPr lang="en-US" altLang="zh-CN" sz="2000" dirty="0">
              <a:latin typeface="Times New Roman" panose="02020603050405020304" pitchFamily="18" charset="0"/>
            </a:endParaRPr>
          </a:p>
        </p:txBody>
      </p:sp>
      <p:graphicFrame>
        <p:nvGraphicFramePr>
          <p:cNvPr id="9" name="对象 8"/>
          <p:cNvGraphicFramePr>
            <a:graphicFrameLocks noChangeAspect="1"/>
          </p:cNvGraphicFramePr>
          <p:nvPr/>
        </p:nvGraphicFramePr>
        <p:xfrm>
          <a:off x="4464287" y="3600169"/>
          <a:ext cx="3065780" cy="431800"/>
        </p:xfrm>
        <a:graphic>
          <a:graphicData uri="http://schemas.openxmlformats.org/presentationml/2006/ole">
            <mc:AlternateContent xmlns:mc="http://schemas.openxmlformats.org/markup-compatibility/2006">
              <mc:Choice xmlns:v="urn:schemas-microsoft-com:vml" Requires="v">
                <p:oleObj spid="_x0000_s14355" name="Equation" r:id="rId8" imgW="43281600" imgH="6096000" progId="Equation.DSMT4">
                  <p:embed/>
                </p:oleObj>
              </mc:Choice>
              <mc:Fallback>
                <p:oleObj name="Equation" r:id="rId8" imgW="43281600" imgH="6096000" progId="Equation.DSMT4">
                  <p:embed/>
                  <p:pic>
                    <p:nvPicPr>
                      <p:cNvPr id="0" name="图片 12352"/>
                      <p:cNvPicPr/>
                      <p:nvPr/>
                    </p:nvPicPr>
                    <p:blipFill>
                      <a:blip r:embed="rId9"/>
                      <a:stretch>
                        <a:fillRect/>
                      </a:stretch>
                    </p:blipFill>
                    <p:spPr>
                      <a:xfrm>
                        <a:off x="4464287" y="3600169"/>
                        <a:ext cx="3065780" cy="431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0" name="文本框 19"/>
              <p:cNvSpPr txBox="1"/>
              <p:nvPr/>
            </p:nvSpPr>
            <p:spPr>
              <a:xfrm>
                <a:off x="847815" y="4122818"/>
                <a:ext cx="10490741" cy="1169551"/>
              </a:xfrm>
              <a:prstGeom prst="rect">
                <a:avLst/>
              </a:prstGeom>
              <a:noFill/>
            </p:spPr>
            <p:txBody>
              <a:bodyPr wrap="square" rtlCol="0">
                <a:spAutoFit/>
              </a:bodyPr>
              <a:lstStyle/>
              <a:p>
                <a:pPr>
                  <a:spcAft>
                    <a:spcPts val="600"/>
                  </a:spcAft>
                </a:pPr>
                <a:r>
                  <a:rPr lang="zh-CN" altLang="en-US" sz="2000" dirty="0">
                    <a:latin typeface="Times New Roman" panose="02020603050405020304" pitchFamily="18" charset="0"/>
                  </a:rPr>
                  <a:t>但是目标策略为</a:t>
                </a:r>
                <a14:m>
                  <m:oMath xmlns:m="http://schemas.openxmlformats.org/officeDocument/2006/math">
                    <m:r>
                      <m:rPr>
                        <m:sty m:val="p"/>
                      </m:rPr>
                      <a:rPr lang="en-US" altLang="zh-CN" sz="2000" b="0" i="1" smtClean="0">
                        <a:latin typeface="Cambria Math" panose="02040503050406030204" pitchFamily="18" charset="0"/>
                      </a:rPr>
                      <m:t>π</m:t>
                    </m:r>
                  </m:oMath>
                </a14:m>
                <a:r>
                  <a:rPr lang="zh-CN" altLang="en-US" sz="2000" b="0" dirty="0">
                    <a:latin typeface="Times New Roman" panose="02020603050405020304" pitchFamily="18" charset="0"/>
                  </a:rPr>
                  <a:t>而不是</a:t>
                </a:r>
                <a14:m>
                  <m:oMath xmlns:m="http://schemas.openxmlformats.org/officeDocument/2006/math">
                    <m:r>
                      <m:rPr>
                        <m:sty m:val="p"/>
                      </m:rPr>
                      <a:rPr lang="en-US" altLang="zh-CN" sz="2000" b="0" i="1" smtClean="0">
                        <a:latin typeface="Cambria Math" panose="02040503050406030204" pitchFamily="18" charset="0"/>
                      </a:rPr>
                      <m:t>μ</m:t>
                    </m:r>
                  </m:oMath>
                </a14:m>
                <a:r>
                  <a:rPr lang="zh-CN" altLang="en-US" sz="2000" b="0" dirty="0">
                    <a:latin typeface="Times New Roman" panose="02020603050405020304" pitchFamily="18" charset="0"/>
                  </a:rPr>
                  <a:t>，所以进行以下代换：</a:t>
                </a:r>
                <a:endParaRPr lang="en-US" altLang="zh-CN" sz="2000" b="0" dirty="0">
                  <a:latin typeface="Times New Roman" panose="02020603050405020304" pitchFamily="18" charset="0"/>
                </a:endParaRPr>
              </a:p>
              <a:p>
                <a:pPr>
                  <a:spcAft>
                    <a:spcPts val="600"/>
                  </a:spcAft>
                </a:pPr>
                <a:endParaRPr lang="en-US" altLang="zh-CN" sz="2000" b="0" dirty="0">
                  <a:latin typeface="Times New Roman" panose="02020603050405020304" pitchFamily="18" charset="0"/>
                </a:endParaRPr>
              </a:p>
              <a:p>
                <a:pPr>
                  <a:spcAft>
                    <a:spcPts val="600"/>
                  </a:spcAft>
                </a:pPr>
                <a:endParaRPr lang="en-US" altLang="zh-CN" sz="2000" dirty="0">
                  <a:latin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847815" y="4122818"/>
                <a:ext cx="10490741" cy="1169551"/>
              </a:xfrm>
              <a:prstGeom prst="rect">
                <a:avLst/>
              </a:prstGeom>
              <a:blipFill rotWithShape="1">
                <a:blip r:embed="rId10"/>
                <a:stretch>
                  <a:fillRect l="-1" t="-34" r="6" b="24"/>
                </a:stretch>
              </a:blipFill>
            </p:spPr>
            <p:txBody>
              <a:bodyPr/>
              <a:lstStyle/>
              <a:p>
                <a:r>
                  <a:rPr lang="zh-CN" altLang="en-US">
                    <a:noFill/>
                  </a:rPr>
                  <a:t> </a:t>
                </a:r>
              </a:p>
            </p:txBody>
          </p:sp>
        </mc:Fallback>
      </mc:AlternateContent>
      <p:graphicFrame>
        <p:nvGraphicFramePr>
          <p:cNvPr id="16" name="对象 15"/>
          <p:cNvGraphicFramePr>
            <a:graphicFrameLocks noChangeAspect="1"/>
          </p:cNvGraphicFramePr>
          <p:nvPr/>
        </p:nvGraphicFramePr>
        <p:xfrm>
          <a:off x="3269816" y="4517750"/>
          <a:ext cx="5646738" cy="1547813"/>
        </p:xfrm>
        <a:graphic>
          <a:graphicData uri="http://schemas.openxmlformats.org/presentationml/2006/ole">
            <mc:AlternateContent xmlns:mc="http://schemas.openxmlformats.org/markup-compatibility/2006">
              <mc:Choice xmlns:v="urn:schemas-microsoft-com:vml" Requires="v">
                <p:oleObj spid="_x0000_s14356" name="Equation" r:id="rId11" imgW="91135200" imgH="24993600" progId="Equation.DSMT4">
                  <p:embed/>
                </p:oleObj>
              </mc:Choice>
              <mc:Fallback>
                <p:oleObj name="Equation" r:id="rId11" imgW="91135200" imgH="24993600" progId="Equation.DSMT4">
                  <p:embed/>
                  <p:pic>
                    <p:nvPicPr>
                      <p:cNvPr id="0" name="图片 12353"/>
                      <p:cNvPicPr/>
                      <p:nvPr/>
                    </p:nvPicPr>
                    <p:blipFill>
                      <a:blip r:embed="rId12"/>
                      <a:stretch>
                        <a:fillRect/>
                      </a:stretch>
                    </p:blipFill>
                    <p:spPr>
                      <a:xfrm>
                        <a:off x="3269816" y="4517750"/>
                        <a:ext cx="5646738" cy="1547813"/>
                      </a:xfrm>
                      <a:prstGeom prst="rect">
                        <a:avLst/>
                      </a:prstGeom>
                    </p:spPr>
                  </p:pic>
                </p:oleObj>
              </mc:Fallback>
            </mc:AlternateContent>
          </a:graphicData>
        </a:graphic>
      </p:graphicFrame>
      <p:sp>
        <p:nvSpPr>
          <p:cNvPr id="22" name="文本框 21"/>
          <p:cNvSpPr txBox="1"/>
          <p:nvPr/>
        </p:nvSpPr>
        <p:spPr>
          <a:xfrm>
            <a:off x="10044134" y="5557390"/>
            <a:ext cx="667512" cy="369332"/>
          </a:xfrm>
          <a:prstGeom prst="rect">
            <a:avLst/>
          </a:prstGeom>
          <a:noFill/>
        </p:spPr>
        <p:txBody>
          <a:bodyPr wrap="square" rtlCol="0">
            <a:spAutoFit/>
          </a:bodyPr>
          <a:lstStyle/>
          <a:p>
            <a:pPr algn="ctr"/>
            <a:r>
              <a:rPr lang="zh-CN" altLang="en-US" dirty="0">
                <a:highlight>
                  <a:srgbClr val="FFFF00"/>
                </a:highlight>
              </a:rPr>
              <a:t>（</a:t>
            </a:r>
            <a:r>
              <a:rPr lang="en-US" altLang="zh-CN" dirty="0">
                <a:highlight>
                  <a:srgbClr val="FFFF00"/>
                </a:highlight>
              </a:rPr>
              <a:t>8</a:t>
            </a:r>
            <a:r>
              <a:rPr lang="zh-CN" altLang="en-US" dirty="0">
                <a:highlight>
                  <a:srgbClr val="FFFF00"/>
                </a:highlight>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8513056" cy="584775"/>
          </a:xfrm>
          <a:prstGeom prst="rect">
            <a:avLst/>
          </a:prstGeom>
          <a:noFill/>
        </p:spPr>
        <p:txBody>
          <a:bodyPr wrap="square" rtlCol="0">
            <a:spAutoFit/>
          </a:bodyPr>
          <a:lstStyle/>
          <a:p>
            <a:r>
              <a:rPr lang="en-US" altLang="zh-CN" sz="3200" b="1" dirty="0"/>
              <a:t>V-trace target</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a:t>
            </a:r>
            <a:endParaRPr lang="zh-CN" altLang="en-US" sz="2000" b="1" dirty="0"/>
          </a:p>
        </p:txBody>
      </p:sp>
      <p:sp>
        <p:nvSpPr>
          <p:cNvPr id="27" name="文本框 26"/>
          <p:cNvSpPr txBox="1"/>
          <p:nvPr/>
        </p:nvSpPr>
        <p:spPr>
          <a:xfrm>
            <a:off x="847819" y="1097609"/>
            <a:ext cx="10298717" cy="461665"/>
          </a:xfrm>
          <a:prstGeom prst="rect">
            <a:avLst/>
          </a:prstGeom>
          <a:noFill/>
        </p:spPr>
        <p:txBody>
          <a:bodyPr wrap="square" rtlCol="0">
            <a:spAutoFit/>
          </a:bodyPr>
          <a:lstStyle/>
          <a:p>
            <a:pPr algn="l" rtl="0">
              <a:spcAft>
                <a:spcPts val="600"/>
              </a:spcAft>
            </a:pPr>
            <a:r>
              <a:rPr lang="en-US" altLang="zh-CN" sz="2400" b="1" dirty="0">
                <a:latin typeface="Times New Roman" panose="02020603050405020304" pitchFamily="18" charset="0"/>
              </a:rPr>
              <a:t>Actor-Critic</a:t>
            </a:r>
            <a:r>
              <a:rPr lang="zh-CN" altLang="en-US" sz="2400" b="1" dirty="0">
                <a:latin typeface="Times New Roman" panose="02020603050405020304" pitchFamily="18" charset="0"/>
              </a:rPr>
              <a:t>算法</a:t>
            </a:r>
            <a:endParaRPr lang="zh-CN" altLang="en-US" sz="2400" b="1" i="0" dirty="0">
              <a:effectLst/>
              <a:latin typeface="Times New Roman" panose="02020603050405020304" pitchFamily="18" charset="0"/>
            </a:endParaRPr>
          </a:p>
        </p:txBody>
      </p:sp>
      <p:graphicFrame>
        <p:nvGraphicFramePr>
          <p:cNvPr id="3" name="对象 2"/>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spid="_x0000_s15393" name="Equation" r:id="rId4" imgW="2743200" imgH="4267200" progId="Equation.DSMT4">
                  <p:embed/>
                </p:oleObj>
              </mc:Choice>
              <mc:Fallback>
                <p:oleObj name="Equation" r:id="rId4" imgW="2743200" imgH="4267200" progId="Equation.DSMT4">
                  <p:embed/>
                  <p:pic>
                    <p:nvPicPr>
                      <p:cNvPr id="0" name="对象 2"/>
                      <p:cNvPicPr/>
                      <p:nvPr/>
                    </p:nvPicPr>
                    <p:blipFill>
                      <a:blip r:embed="rId5"/>
                      <a:stretch>
                        <a:fillRect/>
                      </a:stretch>
                    </p:blipFill>
                    <p:spPr>
                      <a:xfrm>
                        <a:off x="4927600" y="2641600"/>
                        <a:ext cx="914400" cy="198438"/>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042964" y="4495005"/>
          <a:ext cx="3908425" cy="388938"/>
        </p:xfrm>
        <a:graphic>
          <a:graphicData uri="http://schemas.openxmlformats.org/presentationml/2006/ole">
            <mc:AlternateContent xmlns:mc="http://schemas.openxmlformats.org/markup-compatibility/2006">
              <mc:Choice xmlns:v="urn:schemas-microsoft-com:vml" Requires="v">
                <p:oleObj spid="_x0000_s15394" name="Equation" r:id="rId6" imgW="55168800" imgH="5486400" progId="Equation.DSMT4">
                  <p:embed/>
                </p:oleObj>
              </mc:Choice>
              <mc:Fallback>
                <p:oleObj name="Equation" r:id="rId6" imgW="55168800" imgH="5486400" progId="Equation.DSMT4">
                  <p:embed/>
                  <p:pic>
                    <p:nvPicPr>
                      <p:cNvPr id="0" name="对象 8"/>
                      <p:cNvPicPr/>
                      <p:nvPr/>
                    </p:nvPicPr>
                    <p:blipFill>
                      <a:blip r:embed="rId7"/>
                      <a:stretch>
                        <a:fillRect/>
                      </a:stretch>
                    </p:blipFill>
                    <p:spPr>
                      <a:xfrm>
                        <a:off x="4042964" y="4495005"/>
                        <a:ext cx="3908425" cy="388938"/>
                      </a:xfrm>
                      <a:prstGeom prst="rect">
                        <a:avLst/>
                      </a:prstGeom>
                    </p:spPr>
                  </p:pic>
                </p:oleObj>
              </mc:Fallback>
            </mc:AlternateContent>
          </a:graphicData>
        </a:graphic>
      </p:graphicFrame>
      <p:sp>
        <p:nvSpPr>
          <p:cNvPr id="12" name="文本框 11"/>
          <p:cNvSpPr txBox="1"/>
          <p:nvPr/>
        </p:nvSpPr>
        <p:spPr>
          <a:xfrm>
            <a:off x="847818" y="1600289"/>
            <a:ext cx="10490741" cy="1938992"/>
          </a:xfrm>
          <a:prstGeom prst="rect">
            <a:avLst/>
          </a:prstGeom>
          <a:noFill/>
        </p:spPr>
        <p:txBody>
          <a:bodyPr wrap="square" rtlCol="0">
            <a:spAutoFit/>
          </a:bodyPr>
          <a:lstStyle/>
          <a:p>
            <a:pPr marL="342900" indent="-342900" algn="l" rtl="0">
              <a:spcAft>
                <a:spcPts val="600"/>
              </a:spcAft>
              <a:buFont typeface="Arial" panose="020B0604020202020204" pitchFamily="34" charset="0"/>
              <a:buChar char="•"/>
            </a:pPr>
            <a:r>
              <a:rPr lang="zh-CN" altLang="en-US" sz="2000" dirty="0">
                <a:latin typeface="Times New Roman" panose="02020603050405020304" pitchFamily="18" charset="0"/>
              </a:rPr>
              <a:t>在式</a:t>
            </a:r>
            <a:r>
              <a:rPr lang="en-US" altLang="zh-CN" sz="2000" dirty="0">
                <a:latin typeface="Times New Roman" panose="02020603050405020304" pitchFamily="18" charset="0"/>
              </a:rPr>
              <a:t>(8)</a:t>
            </a:r>
            <a:r>
              <a:rPr lang="zh-CN" altLang="en-US" sz="2000" dirty="0">
                <a:latin typeface="Times New Roman" panose="02020603050405020304" pitchFamily="18" charset="0"/>
              </a:rPr>
              <a:t>中，                容易发散，利用                                       进行替换。</a:t>
            </a:r>
            <a:endParaRPr lang="en-US" altLang="zh-CN" sz="2000" dirty="0">
              <a:latin typeface="Times New Roman" panose="02020603050405020304" pitchFamily="18" charset="0"/>
            </a:endParaRPr>
          </a:p>
          <a:p>
            <a:pPr marL="342900" indent="-342900" algn="l" rtl="0">
              <a:spcAft>
                <a:spcPts val="600"/>
              </a:spcAft>
              <a:buFont typeface="Arial" panose="020B0604020202020204" pitchFamily="34" charset="0"/>
              <a:buChar char="•"/>
            </a:pPr>
            <a:endParaRPr lang="en-US" altLang="zh-CN" sz="2000" dirty="0">
              <a:latin typeface="Times New Roman" panose="02020603050405020304" pitchFamily="18" charset="0"/>
            </a:endParaRPr>
          </a:p>
          <a:p>
            <a:pPr marL="342900" indent="-342900" algn="l" rtl="0">
              <a:spcAft>
                <a:spcPts val="600"/>
              </a:spcAft>
              <a:buFont typeface="Arial" panose="020B0604020202020204" pitchFamily="34" charset="0"/>
              <a:buChar char="•"/>
            </a:pPr>
            <a:r>
              <a:rPr lang="zh-CN" altLang="en-US" sz="2000" dirty="0">
                <a:latin typeface="Times New Roman" panose="02020603050405020304" pitchFamily="18" charset="0"/>
              </a:rPr>
              <a:t>由于无法估计到        ，利用                          进行替换。</a:t>
            </a:r>
            <a:endParaRPr lang="en-US" altLang="zh-CN" sz="2000" dirty="0">
              <a:latin typeface="Times New Roman" panose="02020603050405020304" pitchFamily="18" charset="0"/>
            </a:endParaRPr>
          </a:p>
          <a:p>
            <a:pPr marL="342900" indent="-342900" algn="l" rtl="0">
              <a:spcAft>
                <a:spcPts val="600"/>
              </a:spcAft>
              <a:buFont typeface="Arial" panose="020B0604020202020204" pitchFamily="34" charset="0"/>
              <a:buChar char="•"/>
            </a:pPr>
            <a:endParaRPr lang="en-US" altLang="zh-CN" sz="2000" dirty="0">
              <a:latin typeface="Times New Roman" panose="02020603050405020304" pitchFamily="18" charset="0"/>
            </a:endParaRPr>
          </a:p>
          <a:p>
            <a:pPr marL="342900" indent="-342900" algn="l" rtl="0">
              <a:spcAft>
                <a:spcPts val="600"/>
              </a:spcAft>
              <a:buFont typeface="Arial" panose="020B0604020202020204" pitchFamily="34" charset="0"/>
              <a:buChar char="•"/>
            </a:pPr>
            <a:r>
              <a:rPr lang="zh-CN" altLang="en-US" sz="2000" dirty="0">
                <a:latin typeface="Times New Roman" panose="02020603050405020304" pitchFamily="18" charset="0"/>
              </a:rPr>
              <a:t>使用</a:t>
            </a:r>
            <a:r>
              <a:rPr lang="en-US" altLang="zh-CN" sz="2000" dirty="0">
                <a:latin typeface="Times New Roman" panose="02020603050405020304" pitchFamily="18" charset="0"/>
              </a:rPr>
              <a:t>baseline</a:t>
            </a:r>
            <a:r>
              <a:rPr lang="zh-CN" altLang="en-US" sz="2000" dirty="0">
                <a:latin typeface="Times New Roman" panose="02020603050405020304" pitchFamily="18" charset="0"/>
              </a:rPr>
              <a:t>的</a:t>
            </a:r>
            <a:r>
              <a:rPr lang="zh-CN" altLang="en-US" sz="2000">
                <a:latin typeface="Times New Roman" panose="02020603050405020304" pitchFamily="18" charset="0"/>
              </a:rPr>
              <a:t>方法减小方差</a:t>
            </a:r>
            <a:r>
              <a:rPr lang="zh-CN" altLang="en-US" sz="2000" dirty="0">
                <a:latin typeface="Times New Roman" panose="02020603050405020304" pitchFamily="18" charset="0"/>
              </a:rPr>
              <a:t>，例如减去              。</a:t>
            </a:r>
            <a:endParaRPr lang="en-US" altLang="zh-CN" sz="2000" dirty="0">
              <a:latin typeface="Times New Roman" panose="02020603050405020304" pitchFamily="18" charset="0"/>
            </a:endParaRPr>
          </a:p>
        </p:txBody>
      </p:sp>
      <p:graphicFrame>
        <p:nvGraphicFramePr>
          <p:cNvPr id="5" name="对象 4"/>
          <p:cNvGraphicFramePr>
            <a:graphicFrameLocks noChangeAspect="1"/>
          </p:cNvGraphicFramePr>
          <p:nvPr/>
        </p:nvGraphicFramePr>
        <p:xfrm>
          <a:off x="2519680" y="1458610"/>
          <a:ext cx="1035424" cy="733425"/>
        </p:xfrm>
        <a:graphic>
          <a:graphicData uri="http://schemas.openxmlformats.org/presentationml/2006/ole">
            <mc:AlternateContent xmlns:mc="http://schemas.openxmlformats.org/markup-compatibility/2006">
              <mc:Choice xmlns:v="urn:schemas-microsoft-com:vml" Requires="v">
                <p:oleObj spid="_x0000_s15395" name="Equation" r:id="rId8" imgW="14630400" imgH="10363200" progId="Equation.DSMT4">
                  <p:embed/>
                </p:oleObj>
              </mc:Choice>
              <mc:Fallback>
                <p:oleObj name="Equation" r:id="rId8" imgW="14630400" imgH="10363200" progId="Equation.DSMT4">
                  <p:embed/>
                  <p:pic>
                    <p:nvPicPr>
                      <p:cNvPr id="0" name="图片 13364"/>
                      <p:cNvPicPr/>
                      <p:nvPr/>
                    </p:nvPicPr>
                    <p:blipFill>
                      <a:blip r:embed="rId9"/>
                      <a:stretch>
                        <a:fillRect/>
                      </a:stretch>
                    </p:blipFill>
                    <p:spPr>
                      <a:xfrm>
                        <a:off x="2519680" y="1458610"/>
                        <a:ext cx="1035424" cy="733425"/>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5481056" y="1438112"/>
          <a:ext cx="2343850" cy="724463"/>
        </p:xfrm>
        <a:graphic>
          <a:graphicData uri="http://schemas.openxmlformats.org/presentationml/2006/ole">
            <mc:AlternateContent xmlns:mc="http://schemas.openxmlformats.org/markup-compatibility/2006">
              <mc:Choice xmlns:v="urn:schemas-microsoft-com:vml" Requires="v">
                <p:oleObj spid="_x0000_s15396" name="Equation" r:id="rId10" imgW="33528000" imgH="10363200" progId="Equation.DSMT4">
                  <p:embed/>
                </p:oleObj>
              </mc:Choice>
              <mc:Fallback>
                <p:oleObj name="Equation" r:id="rId10" imgW="33528000" imgH="10363200" progId="Equation.DSMT4">
                  <p:embed/>
                  <p:pic>
                    <p:nvPicPr>
                      <p:cNvPr id="0" name="图片 13365"/>
                      <p:cNvPicPr/>
                      <p:nvPr/>
                    </p:nvPicPr>
                    <p:blipFill>
                      <a:blip r:embed="rId11"/>
                      <a:stretch>
                        <a:fillRect/>
                      </a:stretch>
                    </p:blipFill>
                    <p:spPr>
                      <a:xfrm>
                        <a:off x="5481056" y="1438112"/>
                        <a:ext cx="2343850" cy="724463"/>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146418" y="2318061"/>
          <a:ext cx="408686" cy="432726"/>
        </p:xfrm>
        <a:graphic>
          <a:graphicData uri="http://schemas.openxmlformats.org/presentationml/2006/ole">
            <mc:AlternateContent xmlns:mc="http://schemas.openxmlformats.org/markup-compatibility/2006">
              <mc:Choice xmlns:v="urn:schemas-microsoft-com:vml" Requires="v">
                <p:oleObj spid="_x0000_s15397" name="Equation" r:id="rId12" imgW="5181600" imgH="5486400" progId="Equation.DSMT4">
                  <p:embed/>
                </p:oleObj>
              </mc:Choice>
              <mc:Fallback>
                <p:oleObj name="Equation" r:id="rId12" imgW="5181600" imgH="5486400" progId="Equation.DSMT4">
                  <p:embed/>
                  <p:pic>
                    <p:nvPicPr>
                      <p:cNvPr id="0" name="图片 13366"/>
                      <p:cNvPicPr/>
                      <p:nvPr/>
                    </p:nvPicPr>
                    <p:blipFill>
                      <a:blip r:embed="rId13"/>
                      <a:stretch>
                        <a:fillRect/>
                      </a:stretch>
                    </p:blipFill>
                    <p:spPr>
                      <a:xfrm>
                        <a:off x="3146418" y="2318061"/>
                        <a:ext cx="408686" cy="432726"/>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4356496" y="2352077"/>
          <a:ext cx="1557814" cy="432726"/>
        </p:xfrm>
        <a:graphic>
          <a:graphicData uri="http://schemas.openxmlformats.org/presentationml/2006/ole">
            <mc:AlternateContent xmlns:mc="http://schemas.openxmlformats.org/markup-compatibility/2006">
              <mc:Choice xmlns:v="urn:schemas-microsoft-com:vml" Requires="v">
                <p:oleObj spid="_x0000_s15398" name="Equation" r:id="rId14" imgW="21945600" imgH="6096000" progId="Equation.DSMT4">
                  <p:embed/>
                </p:oleObj>
              </mc:Choice>
              <mc:Fallback>
                <p:oleObj name="Equation" r:id="rId14" imgW="21945600" imgH="6096000" progId="Equation.DSMT4">
                  <p:embed/>
                  <p:pic>
                    <p:nvPicPr>
                      <p:cNvPr id="0" name="图片 13367"/>
                      <p:cNvPicPr/>
                      <p:nvPr/>
                    </p:nvPicPr>
                    <p:blipFill>
                      <a:blip r:embed="rId15"/>
                      <a:stretch>
                        <a:fillRect/>
                      </a:stretch>
                    </p:blipFill>
                    <p:spPr>
                      <a:xfrm>
                        <a:off x="4356496" y="2352077"/>
                        <a:ext cx="1557814" cy="432726"/>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5696523" y="3140740"/>
          <a:ext cx="793329" cy="432725"/>
        </p:xfrm>
        <a:graphic>
          <a:graphicData uri="http://schemas.openxmlformats.org/presentationml/2006/ole">
            <mc:AlternateContent xmlns:mc="http://schemas.openxmlformats.org/markup-compatibility/2006">
              <mc:Choice xmlns:v="urn:schemas-microsoft-com:vml" Requires="v">
                <p:oleObj spid="_x0000_s15399" name="Equation" r:id="rId16" imgW="10058400" imgH="5486400" progId="Equation.DSMT4">
                  <p:embed/>
                </p:oleObj>
              </mc:Choice>
              <mc:Fallback>
                <p:oleObj name="Equation" r:id="rId16" imgW="10058400" imgH="5486400" progId="Equation.DSMT4">
                  <p:embed/>
                  <p:pic>
                    <p:nvPicPr>
                      <p:cNvPr id="0" name="图片 13368"/>
                      <p:cNvPicPr/>
                      <p:nvPr/>
                    </p:nvPicPr>
                    <p:blipFill>
                      <a:blip r:embed="rId17"/>
                      <a:stretch>
                        <a:fillRect/>
                      </a:stretch>
                    </p:blipFill>
                    <p:spPr>
                      <a:xfrm>
                        <a:off x="5696523" y="3140740"/>
                        <a:ext cx="793329" cy="432725"/>
                      </a:xfrm>
                      <a:prstGeom prst="rect">
                        <a:avLst/>
                      </a:prstGeom>
                    </p:spPr>
                  </p:pic>
                </p:oleObj>
              </mc:Fallback>
            </mc:AlternateContent>
          </a:graphicData>
        </a:graphic>
      </p:graphicFrame>
      <p:sp>
        <p:nvSpPr>
          <p:cNvPr id="19" name="文本框 18"/>
          <p:cNvSpPr txBox="1"/>
          <p:nvPr/>
        </p:nvSpPr>
        <p:spPr>
          <a:xfrm>
            <a:off x="847818" y="4025118"/>
            <a:ext cx="10490741"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得到的</a:t>
            </a:r>
            <a:r>
              <a:rPr lang="en-US" altLang="zh-CN" sz="2000" dirty="0">
                <a:latin typeface="Times New Roman" panose="02020603050405020304" pitchFamily="18" charset="0"/>
              </a:rPr>
              <a:t>Actor</a:t>
            </a:r>
            <a:r>
              <a:rPr lang="zh-CN" altLang="en-US" sz="2000" dirty="0">
                <a:latin typeface="Times New Roman" panose="02020603050405020304" pitchFamily="18" charset="0"/>
              </a:rPr>
              <a:t>更新方向为：</a:t>
            </a:r>
            <a:endParaRPr lang="en-US" altLang="zh-CN" sz="2000" dirty="0">
              <a:latin typeface="Times New Roman" panose="02020603050405020304" pitchFamily="18" charset="0"/>
            </a:endParaRPr>
          </a:p>
        </p:txBody>
      </p:sp>
      <p:sp>
        <p:nvSpPr>
          <p:cNvPr id="20" name="文本框 19"/>
          <p:cNvSpPr txBox="1"/>
          <p:nvPr/>
        </p:nvSpPr>
        <p:spPr>
          <a:xfrm>
            <a:off x="847816" y="5199335"/>
            <a:ext cx="10490741" cy="400110"/>
          </a:xfrm>
          <a:prstGeom prst="rect">
            <a:avLst/>
          </a:prstGeom>
          <a:noFill/>
        </p:spPr>
        <p:txBody>
          <a:bodyPr wrap="square" rtlCol="0">
            <a:spAutoFit/>
          </a:bodyPr>
          <a:lstStyle/>
          <a:p>
            <a:pPr algn="l" rtl="0">
              <a:spcAft>
                <a:spcPts val="600"/>
              </a:spcAft>
            </a:pPr>
            <a:r>
              <a:rPr lang="zh-CN" altLang="en-US" sz="2000" dirty="0">
                <a:latin typeface="Times New Roman" panose="02020603050405020304" pitchFamily="18" charset="0"/>
              </a:rPr>
              <a:t>为了促进探索，避免过早收敛，对</a:t>
            </a:r>
            <a:r>
              <a:rPr lang="en-US" altLang="zh-CN" sz="2000" dirty="0">
                <a:latin typeface="Times New Roman" panose="02020603050405020304" pitchFamily="18" charset="0"/>
              </a:rPr>
              <a:t>Actor</a:t>
            </a:r>
            <a:r>
              <a:rPr lang="zh-CN" altLang="en-US" sz="2000" dirty="0">
                <a:latin typeface="Times New Roman" panose="02020603050405020304" pitchFamily="18" charset="0"/>
              </a:rPr>
              <a:t>和</a:t>
            </a:r>
            <a:r>
              <a:rPr lang="en-US" altLang="zh-CN" sz="2000" dirty="0">
                <a:latin typeface="Times New Roman" panose="02020603050405020304" pitchFamily="18" charset="0"/>
              </a:rPr>
              <a:t>Critic</a:t>
            </a:r>
            <a:r>
              <a:rPr lang="zh-CN" altLang="en-US" sz="2000" dirty="0">
                <a:latin typeface="Times New Roman" panose="02020603050405020304" pitchFamily="18" charset="0"/>
              </a:rPr>
              <a:t>的更新方向增加了熵奖励</a:t>
            </a:r>
            <a:endParaRPr lang="en-US" altLang="zh-CN" sz="2000" dirty="0">
              <a:latin typeface="Times New Roman" panose="02020603050405020304" pitchFamily="18" charset="0"/>
            </a:endParaRPr>
          </a:p>
        </p:txBody>
      </p:sp>
      <p:graphicFrame>
        <p:nvGraphicFramePr>
          <p:cNvPr id="21" name="对象 20"/>
          <p:cNvGraphicFramePr>
            <a:graphicFrameLocks noChangeAspect="1"/>
          </p:cNvGraphicFramePr>
          <p:nvPr/>
        </p:nvGraphicFramePr>
        <p:xfrm>
          <a:off x="4187888" y="5760391"/>
          <a:ext cx="3452844" cy="559263"/>
        </p:xfrm>
        <a:graphic>
          <a:graphicData uri="http://schemas.openxmlformats.org/presentationml/2006/ole">
            <mc:AlternateContent xmlns:mc="http://schemas.openxmlformats.org/markup-compatibility/2006">
              <mc:Choice xmlns:v="urn:schemas-microsoft-com:vml" Requires="v">
                <p:oleObj spid="_x0000_s15400" name="Equation" r:id="rId18" imgW="43281600" imgH="7010400" progId="Equation.DSMT4">
                  <p:embed/>
                </p:oleObj>
              </mc:Choice>
              <mc:Fallback>
                <p:oleObj name="Equation" r:id="rId18" imgW="43281600" imgH="7010400" progId="Equation.DSMT4">
                  <p:embed/>
                  <p:pic>
                    <p:nvPicPr>
                      <p:cNvPr id="0" name="图片 13369"/>
                      <p:cNvPicPr/>
                      <p:nvPr/>
                    </p:nvPicPr>
                    <p:blipFill>
                      <a:blip r:embed="rId19"/>
                      <a:stretch>
                        <a:fillRect/>
                      </a:stretch>
                    </p:blipFill>
                    <p:spPr>
                      <a:xfrm>
                        <a:off x="4187888" y="5760391"/>
                        <a:ext cx="3452844" cy="559263"/>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451" y="2105561"/>
            <a:ext cx="2442210" cy="2646045"/>
          </a:xfrm>
          <a:prstGeom prst="rect">
            <a:avLst/>
          </a:prstGeom>
          <a:noFill/>
        </p:spPr>
        <p:txBody>
          <a:bodyPr wrap="none" rtlCol="0">
            <a:spAutoFit/>
          </a:bodyPr>
          <a:lstStyle/>
          <a:p>
            <a:r>
              <a:rPr lang="en-US" altLang="zh-CN" sz="16600" spc="300" dirty="0">
                <a:gradFill>
                  <a:gsLst>
                    <a:gs pos="0">
                      <a:srgbClr val="701E5E"/>
                    </a:gs>
                    <a:gs pos="90000">
                      <a:srgbClr val="701E5E">
                        <a:alpha val="33000"/>
                      </a:srgbClr>
                    </a:gs>
                  </a:gsLst>
                  <a:lin ang="5400000" scaled="0"/>
                </a:gradFill>
                <a:latin typeface="Impact" panose="020B0806030902050204" pitchFamily="34" charset="0"/>
              </a:rPr>
              <a:t>04</a:t>
            </a:r>
            <a:endParaRPr lang="zh-CN" altLang="en-US" sz="16600" spc="300" dirty="0">
              <a:gradFill>
                <a:gsLst>
                  <a:gs pos="0">
                    <a:srgbClr val="701E5E"/>
                  </a:gs>
                  <a:gs pos="90000">
                    <a:srgbClr val="701E5E">
                      <a:alpha val="33000"/>
                    </a:srgbClr>
                  </a:gs>
                </a:gsLst>
                <a:lin ang="5400000" scaled="0"/>
              </a:gradFill>
              <a:latin typeface="Impact" panose="020B0806030902050204" pitchFamily="34" charset="0"/>
            </a:endParaRPr>
          </a:p>
        </p:txBody>
      </p:sp>
      <p:sp>
        <p:nvSpPr>
          <p:cNvPr id="3" name="文本框 2"/>
          <p:cNvSpPr txBox="1"/>
          <p:nvPr/>
        </p:nvSpPr>
        <p:spPr>
          <a:xfrm>
            <a:off x="5077292" y="2350093"/>
            <a:ext cx="1351280" cy="706755"/>
          </a:xfrm>
          <a:prstGeom prst="rect">
            <a:avLst/>
          </a:prstGeom>
          <a:noFill/>
        </p:spPr>
        <p:txBody>
          <a:bodyPr wrap="none" rtlCol="0">
            <a:spAutoFit/>
          </a:bodyPr>
          <a:lstStyle/>
          <a:p>
            <a:r>
              <a:rPr lang="zh-CN" altLang="en-US" sz="4000" b="1" spc="600" dirty="0">
                <a:solidFill>
                  <a:schemeClr val="tx2">
                    <a:lumMod val="50000"/>
                  </a:schemeClr>
                </a:solidFill>
              </a:rPr>
              <a:t>实验</a:t>
            </a:r>
          </a:p>
        </p:txBody>
      </p:sp>
      <p:sp>
        <p:nvSpPr>
          <p:cNvPr id="4" name="文本框 3"/>
          <p:cNvSpPr txBox="1"/>
          <p:nvPr/>
        </p:nvSpPr>
        <p:spPr>
          <a:xfrm>
            <a:off x="5077300" y="3724825"/>
            <a:ext cx="2122170" cy="521970"/>
          </a:xfrm>
          <a:prstGeom prst="rect">
            <a:avLst/>
          </a:prstGeom>
          <a:noFill/>
        </p:spPr>
        <p:txBody>
          <a:bodyPr wrap="none" rtlCol="0">
            <a:spAutoFit/>
          </a:bodyPr>
          <a:lstStyle/>
          <a:p>
            <a:r>
              <a:rPr lang="en-US" altLang="zh-CN" sz="2800" spc="100" dirty="0">
                <a:solidFill>
                  <a:schemeClr val="bg1">
                    <a:lumMod val="75000"/>
                  </a:schemeClr>
                </a:solidFill>
              </a:rPr>
              <a:t>Experiments</a:t>
            </a:r>
          </a:p>
        </p:txBody>
      </p:sp>
      <p:cxnSp>
        <p:nvCxnSpPr>
          <p:cNvPr id="5" name="直接连接符 4"/>
          <p:cNvCxnSpPr/>
          <p:nvPr/>
        </p:nvCxnSpPr>
        <p:spPr>
          <a:xfrm>
            <a:off x="4255405" y="2092332"/>
            <a:ext cx="0" cy="2571751"/>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96475" y="3381779"/>
            <a:ext cx="720000" cy="101600"/>
          </a:xfrm>
          <a:prstGeom prst="rect">
            <a:avLst/>
          </a:prstGeom>
          <a:gradFill>
            <a:gsLst>
              <a:gs pos="0">
                <a:srgbClr val="701E5E"/>
              </a:gs>
              <a:gs pos="100000">
                <a:srgbClr val="701E5E">
                  <a:alpha val="5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725" y="329565"/>
            <a:ext cx="5166995" cy="583565"/>
          </a:xfrm>
          <a:prstGeom prst="rect">
            <a:avLst/>
          </a:prstGeom>
          <a:noFill/>
        </p:spPr>
        <p:txBody>
          <a:bodyPr wrap="square" rtlCol="0">
            <a:spAutoFit/>
          </a:bodyPr>
          <a:lstStyle/>
          <a:p>
            <a:r>
              <a:rPr lang="zh-CN" altLang="en-US" sz="3200" b="1" dirty="0"/>
              <a:t>Computational Performance</a:t>
            </a: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pic>
        <p:nvPicPr>
          <p:cNvPr id="5" name="图片 4"/>
          <p:cNvPicPr>
            <a:picLocks noChangeAspect="1"/>
          </p:cNvPicPr>
          <p:nvPr>
            <p:custDataLst>
              <p:tags r:id="rId1"/>
            </p:custDataLst>
          </p:nvPr>
        </p:nvPicPr>
        <p:blipFill>
          <a:blip r:embed="rId4"/>
          <a:stretch>
            <a:fillRect/>
          </a:stretch>
        </p:blipFill>
        <p:spPr>
          <a:xfrm>
            <a:off x="7011035" y="740410"/>
            <a:ext cx="4862830" cy="5107305"/>
          </a:xfrm>
          <a:prstGeom prst="rect">
            <a:avLst/>
          </a:prstGeom>
        </p:spPr>
      </p:pic>
      <p:sp>
        <p:nvSpPr>
          <p:cNvPr id="8" name="文本框 7"/>
          <p:cNvSpPr txBox="1"/>
          <p:nvPr/>
        </p:nvSpPr>
        <p:spPr>
          <a:xfrm>
            <a:off x="2006600" y="6010910"/>
            <a:ext cx="9928225" cy="368300"/>
          </a:xfrm>
          <a:prstGeom prst="rect">
            <a:avLst/>
          </a:prstGeom>
          <a:noFill/>
        </p:spPr>
        <p:txBody>
          <a:bodyPr wrap="square" rtlCol="0" anchor="t">
            <a:spAutoFit/>
          </a:bodyPr>
          <a:lstStyle/>
          <a:p>
            <a:r>
              <a:rPr lang="zh-CN" altLang="en-US">
                <a:solidFill>
                  <a:srgbClr val="965988"/>
                </a:solidFill>
              </a:rPr>
              <a:t>Throughput：吞吐量，网络模型在单位时间内可以处理的最大输入的训练样本数据</a:t>
            </a:r>
            <a:r>
              <a:rPr lang="en-US" altLang="zh-CN">
                <a:solidFill>
                  <a:srgbClr val="965988"/>
                </a:solidFill>
              </a:rPr>
              <a:t>   </a:t>
            </a:r>
            <a:r>
              <a:rPr lang="zh-CN" altLang="en-US">
                <a:solidFill>
                  <a:srgbClr val="965988"/>
                </a:solidFill>
              </a:rPr>
              <a:t>frames/sec</a:t>
            </a:r>
          </a:p>
        </p:txBody>
      </p:sp>
      <p:sp>
        <p:nvSpPr>
          <p:cNvPr id="10" name="文本框 9"/>
          <p:cNvSpPr txBox="1"/>
          <p:nvPr/>
        </p:nvSpPr>
        <p:spPr>
          <a:xfrm>
            <a:off x="349885" y="2618105"/>
            <a:ext cx="6096000" cy="1198880"/>
          </a:xfrm>
          <a:prstGeom prst="rect">
            <a:avLst/>
          </a:prstGeom>
          <a:noFill/>
        </p:spPr>
        <p:txBody>
          <a:bodyPr wrap="square" rtlCol="0" anchor="t">
            <a:spAutoFit/>
          </a:bodyPr>
          <a:lstStyle/>
          <a:p>
            <a:r>
              <a:rPr lang="en-US" altLang="zh-CN"/>
              <a:t>DeepMind Lab </a:t>
            </a:r>
            <a:r>
              <a:rPr lang="zh-CN" altLang="en-US"/>
              <a:t>强化学习环境：</a:t>
            </a:r>
            <a:endParaRPr lang="en-US" altLang="zh-CN"/>
          </a:p>
          <a:p>
            <a:pPr marL="285750" indent="-285750">
              <a:buFont typeface="Arial" panose="020B0604020202020204" pitchFamily="34" charset="0"/>
              <a:buChar char="•"/>
            </a:pPr>
            <a:r>
              <a:rPr lang="en-US" altLang="zh-CN"/>
              <a:t>T</a:t>
            </a:r>
            <a:r>
              <a:rPr lang="zh-CN" altLang="en-US"/>
              <a:t>ask 1</a:t>
            </a:r>
            <a:r>
              <a:rPr lang="en-US" altLang="zh-CN"/>
              <a:t>: seekavoid arena 01 : </a:t>
            </a:r>
            <a:r>
              <a:rPr lang="zh-CN" altLang="en-US"/>
              <a:t>在迷宫中搜索水果</a:t>
            </a:r>
            <a:endParaRPr lang="en-US" altLang="zh-CN"/>
          </a:p>
          <a:p>
            <a:pPr marL="285750" indent="-285750">
              <a:buFont typeface="Arial" panose="020B0604020202020204" pitchFamily="34" charset="0"/>
              <a:buChar char="•"/>
            </a:pPr>
            <a:r>
              <a:rPr lang="en-US" altLang="zh-CN">
                <a:sym typeface="+mn-ea"/>
              </a:rPr>
              <a:t>T</a:t>
            </a:r>
            <a:r>
              <a:rPr lang="zh-CN" altLang="en-US">
                <a:sym typeface="+mn-ea"/>
              </a:rPr>
              <a:t>ask </a:t>
            </a:r>
            <a:r>
              <a:rPr lang="en-US" altLang="zh-CN">
                <a:sym typeface="+mn-ea"/>
              </a:rPr>
              <a:t>2: rooms keys doors puzzle : </a:t>
            </a:r>
            <a:r>
              <a:rPr lang="zh-CN" altLang="en-US">
                <a:sym typeface="+mn-ea"/>
              </a:rPr>
              <a:t>房间钥匙问题</a:t>
            </a:r>
            <a:endParaRPr lang="en-US" altLang="zh-CN">
              <a:sym typeface="+mn-ea"/>
            </a:endParaRPr>
          </a:p>
          <a:p>
            <a:endParaRPr lang="en-US" altLang="zh-CN"/>
          </a:p>
        </p:txBody>
      </p:sp>
      <p:sp>
        <p:nvSpPr>
          <p:cNvPr id="11" name="文本框 10"/>
          <p:cNvSpPr txBox="1"/>
          <p:nvPr/>
        </p:nvSpPr>
        <p:spPr>
          <a:xfrm>
            <a:off x="349885" y="1373505"/>
            <a:ext cx="6075680" cy="922020"/>
          </a:xfrm>
          <a:prstGeom prst="rect">
            <a:avLst/>
          </a:prstGeom>
          <a:noFill/>
        </p:spPr>
        <p:txBody>
          <a:bodyPr wrap="square" rtlCol="0" anchor="t">
            <a:spAutoFit/>
          </a:bodyPr>
          <a:lstStyle/>
          <a:p>
            <a:r>
              <a:rPr lang="zh-CN" altLang="en-US">
                <a:solidFill>
                  <a:srgbClr val="FF0000"/>
                </a:solidFill>
              </a:rPr>
              <a:t>高吞吐量、计算效率和可扩展性</a:t>
            </a:r>
            <a:r>
              <a:rPr lang="zh-CN" altLang="en-US"/>
              <a:t>是 IMPALA 的主要设计目标。为了证明 IMPALA 在这些指标上优于当前算法，比较了 A3C、batched A2C 变体和经过优化的 IMPALA 变体</a:t>
            </a:r>
            <a:r>
              <a:rPr lang="en-US" altLang="zh-CN"/>
              <a:t>(浅层模型)</a:t>
            </a:r>
            <a:r>
              <a:rPr lang="zh-CN" altLang="en-US"/>
              <a:t>。</a:t>
            </a:r>
          </a:p>
        </p:txBody>
      </p:sp>
      <p:sp>
        <p:nvSpPr>
          <p:cNvPr id="12" name="矩形 11"/>
          <p:cNvSpPr/>
          <p:nvPr/>
        </p:nvSpPr>
        <p:spPr>
          <a:xfrm>
            <a:off x="10699750" y="3926205"/>
            <a:ext cx="871220" cy="213360"/>
          </a:xfrm>
          <a:prstGeom prst="rect">
            <a:avLst/>
          </a:prstGeom>
          <a:noFill/>
          <a:ln w="22225">
            <a:solidFill>
              <a:srgbClr val="FF00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9885" y="4139565"/>
            <a:ext cx="6096000" cy="922020"/>
          </a:xfrm>
          <a:prstGeom prst="rect">
            <a:avLst/>
          </a:prstGeom>
          <a:noFill/>
        </p:spPr>
        <p:txBody>
          <a:bodyPr wrap="square" rtlCol="0" anchor="t">
            <a:spAutoFit/>
          </a:bodyPr>
          <a:lstStyle/>
          <a:p>
            <a:r>
              <a:rPr lang="zh-CN" altLang="en-US"/>
              <a:t>在单机情况下，浅层模型</a:t>
            </a:r>
            <a:r>
              <a:rPr lang="en-US" altLang="zh-CN"/>
              <a:t> </a:t>
            </a:r>
            <a:r>
              <a:rPr lang="zh-CN" altLang="en-US"/>
              <a:t>IMPALA 在这两项任务上都取得了最高性能，超过了所有 batched A2C 变体和 A3C。</a:t>
            </a:r>
          </a:p>
          <a:p>
            <a:r>
              <a:rPr lang="zh-CN" altLang="en-US"/>
              <a:t>在分布式多机设置中，IMPALA 真正展示了其可扩展性。</a:t>
            </a:r>
          </a:p>
        </p:txBody>
      </p:sp>
      <p:sp>
        <p:nvSpPr>
          <p:cNvPr id="2" name="矩形 1"/>
          <p:cNvSpPr/>
          <p:nvPr>
            <p:custDataLst>
              <p:tags r:id="rId2"/>
            </p:custDataLst>
          </p:nvPr>
        </p:nvSpPr>
        <p:spPr>
          <a:xfrm>
            <a:off x="10512425" y="2558415"/>
            <a:ext cx="1058545" cy="407035"/>
          </a:xfrm>
          <a:prstGeom prst="rect">
            <a:avLst/>
          </a:prstGeom>
          <a:noFill/>
          <a:ln w="22225">
            <a:solidFill>
              <a:srgbClr val="FF00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725" y="329565"/>
            <a:ext cx="8899525" cy="583565"/>
          </a:xfrm>
          <a:prstGeom prst="rect">
            <a:avLst/>
          </a:prstGeom>
          <a:noFill/>
        </p:spPr>
        <p:txBody>
          <a:bodyPr wrap="square" rtlCol="0">
            <a:spAutoFit/>
          </a:bodyPr>
          <a:lstStyle/>
          <a:p>
            <a:r>
              <a:rPr lang="zh-CN" altLang="en-US" sz="3200" b="1" dirty="0"/>
              <a:t>Single-Task Training</a:t>
            </a:r>
            <a:r>
              <a:rPr lang="en-US" altLang="zh-CN" sz="3200" b="1" dirty="0"/>
              <a:t> /</a:t>
            </a:r>
            <a:r>
              <a:rPr lang="en-US" altLang="zh-CN" sz="2000" b="1" dirty="0">
                <a:solidFill>
                  <a:srgbClr val="7E0C6E"/>
                </a:solidFill>
              </a:rPr>
              <a:t>CONVERGENCE AND STABILITY</a:t>
            </a: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pic>
        <p:nvPicPr>
          <p:cNvPr id="2" name="图片 1"/>
          <p:cNvPicPr>
            <a:picLocks noChangeAspect="1"/>
          </p:cNvPicPr>
          <p:nvPr>
            <p:custDataLst>
              <p:tags r:id="rId1"/>
            </p:custDataLst>
          </p:nvPr>
        </p:nvPicPr>
        <p:blipFill>
          <a:blip r:embed="rId4"/>
          <a:srcRect r="858" b="21580"/>
          <a:stretch>
            <a:fillRect/>
          </a:stretch>
        </p:blipFill>
        <p:spPr>
          <a:xfrm>
            <a:off x="317500" y="3012440"/>
            <a:ext cx="11233785" cy="2937510"/>
          </a:xfrm>
          <a:prstGeom prst="rect">
            <a:avLst/>
          </a:prstGeom>
        </p:spPr>
      </p:pic>
      <p:sp>
        <p:nvSpPr>
          <p:cNvPr id="3" name="文本框 2"/>
          <p:cNvSpPr txBox="1"/>
          <p:nvPr/>
        </p:nvSpPr>
        <p:spPr>
          <a:xfrm>
            <a:off x="452755" y="5944235"/>
            <a:ext cx="11684000" cy="614680"/>
          </a:xfrm>
          <a:prstGeom prst="rect">
            <a:avLst/>
          </a:prstGeom>
          <a:noFill/>
        </p:spPr>
        <p:txBody>
          <a:bodyPr wrap="square" rtlCol="0" anchor="t">
            <a:noAutofit/>
          </a:bodyPr>
          <a:lstStyle/>
          <a:p>
            <a:r>
              <a:rPr lang="zh-CN" altLang="en-US" sz="1600"/>
              <a:t>上行：在 5 个任务上进行单任务训练，每条曲线都是基于最终奖励的最佳 3 次运行的平均值。IMPALA 的性能优于 A3C。</a:t>
            </a:r>
          </a:p>
          <a:p>
            <a:r>
              <a:rPr lang="zh-CN" altLang="en-US" sz="1600"/>
              <a:t>下行：不同超参数组合的稳定性，按不同超参数组合的最终性能排序。IMPALA 始终比 A3C 更稳定</a:t>
            </a:r>
          </a:p>
        </p:txBody>
      </p:sp>
      <p:sp>
        <p:nvSpPr>
          <p:cNvPr id="4" name="文本框 3"/>
          <p:cNvSpPr txBox="1"/>
          <p:nvPr/>
        </p:nvSpPr>
        <p:spPr>
          <a:xfrm>
            <a:off x="646430" y="1550035"/>
            <a:ext cx="11096625" cy="922020"/>
          </a:xfrm>
          <a:prstGeom prst="rect">
            <a:avLst/>
          </a:prstGeom>
          <a:noFill/>
        </p:spPr>
        <p:txBody>
          <a:bodyPr wrap="square" rtlCol="0" anchor="t">
            <a:spAutoFit/>
          </a:bodyPr>
          <a:lstStyle/>
          <a:p>
            <a:r>
              <a:rPr lang="zh-CN" altLang="en-US"/>
              <a:t>在所有 5 个任务中，batched A2C 或 浅层</a:t>
            </a:r>
            <a:r>
              <a:rPr lang="en-US" altLang="zh-CN"/>
              <a:t> </a:t>
            </a:r>
            <a:r>
              <a:rPr lang="zh-CN" altLang="en-US"/>
              <a:t>IMPALA 都能获得最佳的最终平均奖励，而且在整个训练过程中，除了 seekavoid_arena_01 以外，它们在所有任务中都领先于 A3C。在 5 项任务中，IMPALA 有 2 项优于 synchronous batched A2C，同时吞吐量也高得多（见表 1）</a:t>
            </a:r>
          </a:p>
        </p:txBody>
      </p:sp>
      <p:sp>
        <p:nvSpPr>
          <p:cNvPr id="5" name="文本框 4"/>
          <p:cNvSpPr txBox="1"/>
          <p:nvPr/>
        </p:nvSpPr>
        <p:spPr>
          <a:xfrm>
            <a:off x="646430" y="1051560"/>
            <a:ext cx="10904855" cy="368300"/>
          </a:xfrm>
          <a:prstGeom prst="rect">
            <a:avLst/>
          </a:prstGeom>
          <a:noFill/>
        </p:spPr>
        <p:txBody>
          <a:bodyPr wrap="square" rtlCol="0" anchor="t">
            <a:spAutoFit/>
          </a:bodyPr>
          <a:lstStyle/>
          <a:p>
            <a:r>
              <a:rPr lang="zh-CN" altLang="en-US"/>
              <a:t>在5个不同的DeepMind任务上单独训练</a:t>
            </a:r>
          </a:p>
        </p:txBody>
      </p:sp>
      <p:sp>
        <p:nvSpPr>
          <p:cNvPr id="12" name="矩形 11"/>
          <p:cNvSpPr/>
          <p:nvPr>
            <p:custDataLst>
              <p:tags r:id="rId2"/>
            </p:custDataLst>
          </p:nvPr>
        </p:nvSpPr>
        <p:spPr>
          <a:xfrm>
            <a:off x="4773930" y="3288030"/>
            <a:ext cx="4322445" cy="1301750"/>
          </a:xfrm>
          <a:prstGeom prst="rect">
            <a:avLst/>
          </a:prstGeom>
          <a:noFill/>
          <a:ln w="22225">
            <a:solidFill>
              <a:srgbClr val="FF0000">
                <a:alpha val="9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6430" y="2602865"/>
            <a:ext cx="11002010" cy="368300"/>
          </a:xfrm>
          <a:prstGeom prst="rect">
            <a:avLst/>
          </a:prstGeom>
          <a:noFill/>
        </p:spPr>
        <p:txBody>
          <a:bodyPr wrap="square" rtlCol="0" anchor="t">
            <a:spAutoFit/>
          </a:bodyPr>
          <a:lstStyle/>
          <a:p>
            <a:r>
              <a:rPr lang="zh-CN" altLang="en-US"/>
              <a:t>除了达到更好的最终性能外，IMPALA对超参数选择的鲁棒性也比A3C强</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451" y="2105561"/>
            <a:ext cx="2214068" cy="2646878"/>
          </a:xfrm>
          <a:prstGeom prst="rect">
            <a:avLst/>
          </a:prstGeom>
          <a:noFill/>
        </p:spPr>
        <p:txBody>
          <a:bodyPr wrap="none" rtlCol="0">
            <a:spAutoFit/>
          </a:bodyPr>
          <a:lstStyle/>
          <a:p>
            <a:r>
              <a:rPr lang="en-US" altLang="zh-CN" sz="16600" spc="300" dirty="0">
                <a:gradFill>
                  <a:gsLst>
                    <a:gs pos="0">
                      <a:srgbClr val="701E5E"/>
                    </a:gs>
                    <a:gs pos="90000">
                      <a:srgbClr val="701E5E">
                        <a:alpha val="33000"/>
                      </a:srgbClr>
                    </a:gs>
                  </a:gsLst>
                  <a:lin ang="5400000" scaled="0"/>
                </a:gradFill>
                <a:latin typeface="Impact" panose="020B0806030902050204" pitchFamily="34" charset="0"/>
              </a:rPr>
              <a:t>01</a:t>
            </a:r>
            <a:endParaRPr lang="zh-CN" altLang="en-US" sz="16600" spc="300" dirty="0">
              <a:gradFill>
                <a:gsLst>
                  <a:gs pos="0">
                    <a:srgbClr val="701E5E"/>
                  </a:gs>
                  <a:gs pos="90000">
                    <a:srgbClr val="701E5E">
                      <a:alpha val="33000"/>
                    </a:srgbClr>
                  </a:gs>
                </a:gsLst>
                <a:lin ang="5400000" scaled="0"/>
              </a:gradFill>
              <a:latin typeface="Impact" panose="020B0806030902050204" pitchFamily="34" charset="0"/>
            </a:endParaRPr>
          </a:p>
        </p:txBody>
      </p:sp>
      <p:sp>
        <p:nvSpPr>
          <p:cNvPr id="3" name="文本框 2"/>
          <p:cNvSpPr txBox="1"/>
          <p:nvPr/>
        </p:nvSpPr>
        <p:spPr>
          <a:xfrm>
            <a:off x="5077292" y="2350093"/>
            <a:ext cx="3134191" cy="707886"/>
          </a:xfrm>
          <a:prstGeom prst="rect">
            <a:avLst/>
          </a:prstGeom>
          <a:noFill/>
        </p:spPr>
        <p:txBody>
          <a:bodyPr wrap="none" rtlCol="0">
            <a:spAutoFit/>
          </a:bodyPr>
          <a:lstStyle/>
          <a:p>
            <a:r>
              <a:rPr lang="zh-CN" altLang="en-US" sz="4000" b="1" spc="600" dirty="0">
                <a:solidFill>
                  <a:schemeClr val="tx2">
                    <a:lumMod val="50000"/>
                  </a:schemeClr>
                </a:solidFill>
              </a:rPr>
              <a:t>背景与意义</a:t>
            </a:r>
          </a:p>
        </p:txBody>
      </p:sp>
      <p:sp>
        <p:nvSpPr>
          <p:cNvPr id="4" name="文本框 3"/>
          <p:cNvSpPr txBox="1"/>
          <p:nvPr/>
        </p:nvSpPr>
        <p:spPr>
          <a:xfrm>
            <a:off x="5077300" y="3724825"/>
            <a:ext cx="4192814" cy="523220"/>
          </a:xfrm>
          <a:prstGeom prst="rect">
            <a:avLst/>
          </a:prstGeom>
          <a:noFill/>
        </p:spPr>
        <p:txBody>
          <a:bodyPr wrap="none" rtlCol="0">
            <a:spAutoFit/>
          </a:bodyPr>
          <a:lstStyle/>
          <a:p>
            <a:r>
              <a:rPr lang="en-US" altLang="zh-CN" sz="2800" spc="100" dirty="0">
                <a:solidFill>
                  <a:schemeClr val="bg1">
                    <a:lumMod val="75000"/>
                  </a:schemeClr>
                </a:solidFill>
              </a:rPr>
              <a:t>Background and Meaning</a:t>
            </a:r>
          </a:p>
        </p:txBody>
      </p:sp>
      <p:cxnSp>
        <p:nvCxnSpPr>
          <p:cNvPr id="5" name="直接连接符 4"/>
          <p:cNvCxnSpPr/>
          <p:nvPr/>
        </p:nvCxnSpPr>
        <p:spPr>
          <a:xfrm>
            <a:off x="4255405" y="2092332"/>
            <a:ext cx="0" cy="2571751"/>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96475" y="3381779"/>
            <a:ext cx="720000" cy="101600"/>
          </a:xfrm>
          <a:prstGeom prst="rect">
            <a:avLst/>
          </a:prstGeom>
          <a:gradFill>
            <a:gsLst>
              <a:gs pos="0">
                <a:srgbClr val="701E5E"/>
              </a:gs>
              <a:gs pos="100000">
                <a:srgbClr val="701E5E">
                  <a:alpha val="5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sp>
        <p:nvSpPr>
          <p:cNvPr id="5" name="文本框 4"/>
          <p:cNvSpPr txBox="1"/>
          <p:nvPr/>
        </p:nvSpPr>
        <p:spPr>
          <a:xfrm>
            <a:off x="646430" y="913130"/>
            <a:ext cx="10904855" cy="2306955"/>
          </a:xfrm>
          <a:prstGeom prst="rect">
            <a:avLst/>
          </a:prstGeom>
          <a:noFill/>
        </p:spPr>
        <p:txBody>
          <a:bodyPr wrap="square" rtlCol="0" anchor="t">
            <a:spAutoFit/>
          </a:bodyPr>
          <a:lstStyle/>
          <a:p>
            <a:r>
              <a:rPr lang="zh-CN" altLang="en-US">
                <a:solidFill>
                  <a:srgbClr val="7E0C6E"/>
                </a:solidFill>
              </a:rPr>
              <a:t>消融实验</a:t>
            </a:r>
            <a:endParaRPr lang="zh-CN" altLang="en-US"/>
          </a:p>
          <a:p>
            <a:r>
              <a:rPr lang="zh-CN" altLang="en-US"/>
              <a:t>为了进一步分析V-trace，研究了四种不同的算法：</a:t>
            </a:r>
          </a:p>
          <a:p>
            <a:r>
              <a:rPr lang="zh-CN" altLang="en-US">
                <a:solidFill>
                  <a:srgbClr val="FF0000"/>
                </a:solidFill>
              </a:rPr>
              <a:t>1. No-correction</a:t>
            </a:r>
            <a:r>
              <a:rPr lang="zh-CN" altLang="en-US"/>
              <a:t> - </a:t>
            </a:r>
            <a:r>
              <a:rPr lang="zh-CN" altLang="en-US">
                <a:sym typeface="+mn-ea"/>
              </a:rPr>
              <a:t>No off-policy correction</a:t>
            </a:r>
            <a:r>
              <a:rPr lang="en-US" altLang="zh-CN">
                <a:sym typeface="+mn-ea"/>
              </a:rPr>
              <a:t> ,</a:t>
            </a:r>
            <a:r>
              <a:rPr lang="zh-CN" altLang="en-US">
                <a:sym typeface="+mn-ea"/>
              </a:rPr>
              <a:t> pure on-policy learning</a:t>
            </a:r>
          </a:p>
          <a:p>
            <a:r>
              <a:rPr lang="zh-CN" altLang="en-US">
                <a:solidFill>
                  <a:srgbClr val="FF0000"/>
                </a:solidFill>
              </a:rPr>
              <a:t>2. ε-correction</a:t>
            </a:r>
            <a:r>
              <a:rPr lang="zh-CN" altLang="en-US"/>
              <a:t> - 在梯度计算中加入一个小值(ε = 1e-6)，以防止log π(a)变得非常小而导致数值不稳定</a:t>
            </a:r>
          </a:p>
          <a:p>
            <a:r>
              <a:rPr lang="zh-CN" altLang="en-US">
                <a:solidFill>
                  <a:srgbClr val="FF0000"/>
                </a:solidFill>
              </a:rPr>
              <a:t>3. 1-step importance sampling</a:t>
            </a:r>
            <a:r>
              <a:rPr lang="zh-CN" altLang="en-US"/>
              <a:t> - No off-policy correction</a:t>
            </a:r>
            <a:r>
              <a:rPr lang="en-US" altLang="zh-CN"/>
              <a:t> </a:t>
            </a:r>
            <a:r>
              <a:rPr lang="zh-CN" altLang="en-US"/>
              <a:t>when optimising V (x)</a:t>
            </a:r>
          </a:p>
          <a:p>
            <a:r>
              <a:rPr lang="zh-CN" altLang="en-US">
                <a:solidFill>
                  <a:srgbClr val="FF0000"/>
                </a:solidFill>
              </a:rPr>
              <a:t>4. V-trace</a:t>
            </a:r>
          </a:p>
          <a:p>
            <a:endParaRPr lang="zh-CN" altLang="en-US"/>
          </a:p>
          <a:p>
            <a:endParaRPr lang="zh-CN" altLang="en-US"/>
          </a:p>
        </p:txBody>
      </p:sp>
      <p:sp>
        <p:nvSpPr>
          <p:cNvPr id="9" name="文本框 8"/>
          <p:cNvSpPr txBox="1"/>
          <p:nvPr>
            <p:custDataLst>
              <p:tags r:id="rId1"/>
            </p:custDataLst>
          </p:nvPr>
        </p:nvSpPr>
        <p:spPr>
          <a:xfrm>
            <a:off x="847725" y="329565"/>
            <a:ext cx="8899525" cy="583565"/>
          </a:xfrm>
          <a:prstGeom prst="rect">
            <a:avLst/>
          </a:prstGeom>
          <a:noFill/>
        </p:spPr>
        <p:txBody>
          <a:bodyPr wrap="square" rtlCol="0">
            <a:spAutoFit/>
          </a:bodyPr>
          <a:lstStyle/>
          <a:p>
            <a:r>
              <a:rPr lang="zh-CN" altLang="en-US" sz="3200" b="1" dirty="0"/>
              <a:t>Single-Task Training</a:t>
            </a:r>
            <a:r>
              <a:rPr lang="en-US" altLang="zh-CN" sz="3200" b="1" dirty="0"/>
              <a:t> /</a:t>
            </a:r>
            <a:r>
              <a:rPr lang="en-US" altLang="zh-CN" sz="2000" b="1" dirty="0">
                <a:solidFill>
                  <a:srgbClr val="7E0C6E"/>
                </a:solidFill>
              </a:rPr>
              <a:t>V-TRACE ANALYSIS</a:t>
            </a:r>
          </a:p>
        </p:txBody>
      </p:sp>
      <p:pic>
        <p:nvPicPr>
          <p:cNvPr id="10" name="图片 9"/>
          <p:cNvPicPr>
            <a:picLocks noChangeAspect="1"/>
          </p:cNvPicPr>
          <p:nvPr>
            <p:custDataLst>
              <p:tags r:id="rId2"/>
            </p:custDataLst>
          </p:nvPr>
        </p:nvPicPr>
        <p:blipFill>
          <a:blip r:embed="rId4"/>
          <a:stretch>
            <a:fillRect/>
          </a:stretch>
        </p:blipFill>
        <p:spPr>
          <a:xfrm>
            <a:off x="646430" y="2740025"/>
            <a:ext cx="4989195" cy="3437255"/>
          </a:xfrm>
          <a:prstGeom prst="rect">
            <a:avLst/>
          </a:prstGeom>
        </p:spPr>
      </p:pic>
      <p:sp>
        <p:nvSpPr>
          <p:cNvPr id="11" name="文本框 10"/>
          <p:cNvSpPr txBox="1"/>
          <p:nvPr/>
        </p:nvSpPr>
        <p:spPr>
          <a:xfrm>
            <a:off x="5760720" y="2740025"/>
            <a:ext cx="5702935" cy="3437255"/>
          </a:xfrm>
          <a:prstGeom prst="rect">
            <a:avLst/>
          </a:prstGeom>
          <a:noFill/>
        </p:spPr>
        <p:txBody>
          <a:bodyPr wrap="square" rtlCol="0" anchor="t">
            <a:noAutofit/>
          </a:bodyPr>
          <a:lstStyle/>
          <a:p>
            <a:r>
              <a:rPr lang="en-US" altLang="zh-CN"/>
              <a:t>Replay</a:t>
            </a:r>
            <a:r>
              <a:rPr lang="zh-CN" altLang="en-US"/>
              <a:t>：在</a:t>
            </a:r>
            <a:r>
              <a:rPr lang="en-US" altLang="zh-CN"/>
              <a:t>learner</a:t>
            </a:r>
            <a:r>
              <a:rPr lang="zh-CN" altLang="en-US"/>
              <a:t>中添加了一个经验回放缓冲区，以增加π和µ之间的偏离程度</a:t>
            </a:r>
          </a:p>
          <a:p>
            <a:endParaRPr lang="zh-CN" altLang="en-US"/>
          </a:p>
          <a:p>
            <a:pPr indent="0">
              <a:buFont typeface="Arial" panose="020B0604020202020204" pitchFamily="34" charset="0"/>
              <a:buNone/>
            </a:pPr>
            <a:r>
              <a:rPr lang="zh-CN" altLang="en-US"/>
              <a:t>当策略中的滞后可以忽略不计时，V-trace和</a:t>
            </a:r>
            <a:r>
              <a:rPr lang="en-US" altLang="zh-CN"/>
              <a:t> </a:t>
            </a:r>
            <a:r>
              <a:rPr lang="zh-CN" altLang="en-US">
                <a:sym typeface="+mn-ea"/>
              </a:rPr>
              <a:t>1-step importance sampling</a:t>
            </a:r>
            <a:r>
              <a:rPr lang="en-US" altLang="zh-CN">
                <a:sym typeface="+mn-ea"/>
              </a:rPr>
              <a:t> </a:t>
            </a:r>
            <a:r>
              <a:rPr lang="zh-CN" altLang="en-US"/>
              <a:t>的表现类似，优于ε-correction/No</a:t>
            </a:r>
            <a:r>
              <a:rPr lang="en-US" altLang="zh-CN"/>
              <a:t>-</a:t>
            </a:r>
            <a:r>
              <a:rPr lang="zh-CN" altLang="en-US"/>
              <a:t>correction。</a:t>
            </a:r>
          </a:p>
          <a:p>
            <a:pPr indent="0">
              <a:buFont typeface="Arial" panose="020B0604020202020204" pitchFamily="34" charset="0"/>
              <a:buNone/>
            </a:pPr>
            <a:endParaRPr lang="zh-CN" altLang="en-US"/>
          </a:p>
          <a:p>
            <a:r>
              <a:rPr lang="zh-CN" altLang="en-US"/>
              <a:t>但是，当由于使用经验回放而导致延迟增加时，V-trace在4 / 5的任务中比所有其他方法表现得更好。</a:t>
            </a:r>
          </a:p>
          <a:p>
            <a:endParaRPr lang="zh-CN" altLang="en-US"/>
          </a:p>
          <a:p>
            <a:r>
              <a:rPr lang="zh-CN" altLang="en-US"/>
              <a:t>只有V-trace在所有任务上都受益于添加经验回放。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sp>
        <p:nvSpPr>
          <p:cNvPr id="9" name="文本框 8"/>
          <p:cNvSpPr txBox="1"/>
          <p:nvPr>
            <p:custDataLst>
              <p:tags r:id="rId1"/>
            </p:custDataLst>
          </p:nvPr>
        </p:nvSpPr>
        <p:spPr>
          <a:xfrm>
            <a:off x="847725" y="329565"/>
            <a:ext cx="8899525" cy="583565"/>
          </a:xfrm>
          <a:prstGeom prst="rect">
            <a:avLst/>
          </a:prstGeom>
          <a:noFill/>
        </p:spPr>
        <p:txBody>
          <a:bodyPr wrap="square" rtlCol="0">
            <a:spAutoFit/>
          </a:bodyPr>
          <a:lstStyle/>
          <a:p>
            <a:r>
              <a:rPr lang="zh-CN" altLang="en-US" sz="3200" b="1" dirty="0"/>
              <a:t>Single-Task Training</a:t>
            </a:r>
            <a:r>
              <a:rPr lang="en-US" altLang="zh-CN" sz="3200" b="1" dirty="0"/>
              <a:t> /</a:t>
            </a:r>
            <a:r>
              <a:rPr lang="en-US" altLang="zh-CN" sz="2000" b="1" dirty="0">
                <a:solidFill>
                  <a:srgbClr val="7E0C6E"/>
                </a:solidFill>
              </a:rPr>
              <a:t>V-TRACE ANALYSIS</a:t>
            </a:r>
          </a:p>
        </p:txBody>
      </p:sp>
      <p:pic>
        <p:nvPicPr>
          <p:cNvPr id="3" name="图片 2"/>
          <p:cNvPicPr>
            <a:picLocks noChangeAspect="1"/>
          </p:cNvPicPr>
          <p:nvPr>
            <p:custDataLst>
              <p:tags r:id="rId2"/>
            </p:custDataLst>
          </p:nvPr>
        </p:nvPicPr>
        <p:blipFill>
          <a:blip r:embed="rId10"/>
          <a:stretch>
            <a:fillRect/>
          </a:stretch>
        </p:blipFill>
        <p:spPr>
          <a:xfrm>
            <a:off x="516890" y="1384935"/>
            <a:ext cx="5267325" cy="5109210"/>
          </a:xfrm>
          <a:prstGeom prst="rect">
            <a:avLst/>
          </a:prstGeom>
        </p:spPr>
      </p:pic>
      <p:sp>
        <p:nvSpPr>
          <p:cNvPr id="2" name="文本框 1"/>
          <p:cNvSpPr txBox="1"/>
          <p:nvPr/>
        </p:nvSpPr>
        <p:spPr>
          <a:xfrm>
            <a:off x="690880" y="1016635"/>
            <a:ext cx="6096000" cy="368300"/>
          </a:xfrm>
          <a:prstGeom prst="rect">
            <a:avLst/>
          </a:prstGeom>
          <a:noFill/>
        </p:spPr>
        <p:txBody>
          <a:bodyPr wrap="square" rtlCol="0" anchor="t">
            <a:spAutoFit/>
          </a:bodyPr>
          <a:lstStyle/>
          <a:p>
            <a:r>
              <a:rPr lang="zh-CN" altLang="en-US"/>
              <a:t>不同程度的策略滞后下的表现</a:t>
            </a:r>
          </a:p>
        </p:txBody>
      </p:sp>
      <p:sp>
        <p:nvSpPr>
          <p:cNvPr id="4" name="文本框 3"/>
          <p:cNvSpPr txBox="1"/>
          <p:nvPr/>
        </p:nvSpPr>
        <p:spPr>
          <a:xfrm>
            <a:off x="5846445" y="1471930"/>
            <a:ext cx="6096000" cy="702310"/>
          </a:xfrm>
          <a:prstGeom prst="rect">
            <a:avLst/>
          </a:prstGeom>
          <a:noFill/>
        </p:spPr>
        <p:txBody>
          <a:bodyPr wrap="square" rtlCol="0" anchor="t">
            <a:noAutofit/>
          </a:bodyPr>
          <a:lstStyle/>
          <a:p>
            <a:r>
              <a:rPr lang="zh-CN" altLang="en-US"/>
              <a:t>随着策略滞后(行动者策略落后于学习者策略的更新步数)的增加，使用V-trace学习更具鲁棒性。</a:t>
            </a:r>
          </a:p>
        </p:txBody>
      </p:sp>
      <p:pic>
        <p:nvPicPr>
          <p:cNvPr id="6" name="图片 5"/>
          <p:cNvPicPr>
            <a:picLocks noChangeAspect="1"/>
          </p:cNvPicPr>
          <p:nvPr>
            <p:custDataLst>
              <p:tags r:id="rId3"/>
            </p:custDataLst>
          </p:nvPr>
        </p:nvPicPr>
        <p:blipFill>
          <a:blip r:embed="rId11"/>
          <a:stretch>
            <a:fillRect/>
          </a:stretch>
        </p:blipFill>
        <p:spPr>
          <a:xfrm>
            <a:off x="5777230" y="3520440"/>
            <a:ext cx="6242685" cy="1038860"/>
          </a:xfrm>
          <a:prstGeom prst="rect">
            <a:avLst/>
          </a:prstGeom>
        </p:spPr>
      </p:pic>
      <p:cxnSp>
        <p:nvCxnSpPr>
          <p:cNvPr id="16" name="直接连接符 15"/>
          <p:cNvCxnSpPr/>
          <p:nvPr/>
        </p:nvCxnSpPr>
        <p:spPr>
          <a:xfrm flipV="1">
            <a:off x="289560" y="1016000"/>
            <a:ext cx="11704955" cy="10160"/>
          </a:xfrm>
          <a:prstGeom prst="line">
            <a:avLst/>
          </a:prstGeom>
          <a:ln w="28575" cmpd="sng">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4"/>
            </p:custDataLst>
          </p:nvPr>
        </p:nvCxnSpPr>
        <p:spPr>
          <a:xfrm>
            <a:off x="284480" y="1016635"/>
            <a:ext cx="15240" cy="5435600"/>
          </a:xfrm>
          <a:prstGeom prst="line">
            <a:avLst/>
          </a:prstGeom>
          <a:ln w="28575" cmpd="sng">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284480" y="6494145"/>
            <a:ext cx="11689715" cy="8890"/>
          </a:xfrm>
          <a:prstGeom prst="line">
            <a:avLst/>
          </a:prstGeom>
          <a:ln w="28575" cmpd="sng">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6"/>
            </p:custDataLst>
          </p:nvPr>
        </p:nvCxnSpPr>
        <p:spPr>
          <a:xfrm>
            <a:off x="5790565" y="2425700"/>
            <a:ext cx="0" cy="4026535"/>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7"/>
            </p:custDataLst>
          </p:nvPr>
        </p:nvCxnSpPr>
        <p:spPr>
          <a:xfrm>
            <a:off x="5784215" y="2460625"/>
            <a:ext cx="6170295" cy="4445"/>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8"/>
            </p:custDataLst>
          </p:nvPr>
        </p:nvCxnSpPr>
        <p:spPr>
          <a:xfrm>
            <a:off x="12004675" y="1016000"/>
            <a:ext cx="20320" cy="5497195"/>
          </a:xfrm>
          <a:prstGeom prst="line">
            <a:avLst/>
          </a:prstGeom>
          <a:ln w="28575" cmpd="sng">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096000" y="2808605"/>
            <a:ext cx="6096000" cy="368300"/>
          </a:xfrm>
          <a:prstGeom prst="rect">
            <a:avLst/>
          </a:prstGeom>
          <a:noFill/>
        </p:spPr>
        <p:txBody>
          <a:bodyPr wrap="square" rtlCol="0" anchor="t">
            <a:spAutoFit/>
          </a:bodyPr>
          <a:lstStyle/>
          <a:p>
            <a:r>
              <a:rPr lang="zh-CN" altLang="en-US"/>
              <a:t>使用</a:t>
            </a:r>
            <a:r>
              <a:rPr lang="zh-CN" altLang="en-US">
                <a:sym typeface="+mn-ea"/>
              </a:rPr>
              <a:t>经验回放</a:t>
            </a:r>
            <a:r>
              <a:rPr lang="zh-CN" altLang="en-US"/>
              <a:t>的不同策略对不同超参数组合的稳定性</a:t>
            </a:r>
          </a:p>
        </p:txBody>
      </p:sp>
      <p:sp>
        <p:nvSpPr>
          <p:cNvPr id="23" name="文本框 22"/>
          <p:cNvSpPr txBox="1"/>
          <p:nvPr/>
        </p:nvSpPr>
        <p:spPr>
          <a:xfrm>
            <a:off x="6729095" y="4959350"/>
            <a:ext cx="4279900" cy="358775"/>
          </a:xfrm>
          <a:prstGeom prst="rect">
            <a:avLst/>
          </a:prstGeom>
          <a:noFill/>
        </p:spPr>
        <p:txBody>
          <a:bodyPr wrap="square" rtlCol="0" anchor="t">
            <a:noAutofit/>
          </a:bodyPr>
          <a:lstStyle/>
          <a:p>
            <a:r>
              <a:rPr lang="zh-CN" altLang="en-US"/>
              <a:t>V -trace在大范围的参数组合中更加稳定</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725" y="329565"/>
            <a:ext cx="5775325" cy="583565"/>
          </a:xfrm>
          <a:prstGeom prst="rect">
            <a:avLst/>
          </a:prstGeom>
          <a:noFill/>
        </p:spPr>
        <p:txBody>
          <a:bodyPr wrap="square" rtlCol="0">
            <a:spAutoFit/>
          </a:bodyPr>
          <a:lstStyle/>
          <a:p>
            <a:r>
              <a:rPr lang="zh-CN" altLang="en-US" sz="3200" b="1" dirty="0"/>
              <a:t>Multi-Task Training</a:t>
            </a:r>
            <a:r>
              <a:rPr lang="en-US" altLang="zh-CN" sz="3200" b="1" dirty="0"/>
              <a:t> /</a:t>
            </a:r>
            <a:r>
              <a:rPr lang="en-US" altLang="zh-CN" sz="2000" b="1" dirty="0">
                <a:solidFill>
                  <a:srgbClr val="7E0C6E"/>
                </a:solidFill>
              </a:rPr>
              <a:t>DMLAB-30</a:t>
            </a:r>
            <a:endParaRPr lang="en-US" altLang="zh-CN"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sp>
        <p:nvSpPr>
          <p:cNvPr id="8" name="文本框 7"/>
          <p:cNvSpPr txBox="1"/>
          <p:nvPr/>
        </p:nvSpPr>
        <p:spPr>
          <a:xfrm>
            <a:off x="553085" y="1135380"/>
            <a:ext cx="10588625" cy="922020"/>
          </a:xfrm>
          <a:prstGeom prst="rect">
            <a:avLst/>
          </a:prstGeom>
          <a:noFill/>
        </p:spPr>
        <p:txBody>
          <a:bodyPr wrap="square" rtlCol="0" anchor="t">
            <a:spAutoFit/>
          </a:bodyPr>
          <a:lstStyle/>
          <a:p>
            <a:r>
              <a:rPr lang="zh-CN" altLang="en-US"/>
              <a:t>多任务训练环境：DMLab-30，是一套基于 DeepMind Lab 的 30 种不同任务。在该套件的众多任务类型中，包括带有自然地形的视觉复杂环境、带有基础语言的指令型任务、导航任务、认知任务和以脚本机器人为对手的第一人称标记任务等。</a:t>
            </a:r>
          </a:p>
        </p:txBody>
      </p:sp>
      <p:pic>
        <p:nvPicPr>
          <p:cNvPr id="9" name="图片 8"/>
          <p:cNvPicPr>
            <a:picLocks noChangeAspect="1"/>
          </p:cNvPicPr>
          <p:nvPr>
            <p:custDataLst>
              <p:tags r:id="rId1"/>
            </p:custDataLst>
          </p:nvPr>
        </p:nvPicPr>
        <p:blipFill>
          <a:blip r:embed="rId4"/>
          <a:stretch>
            <a:fillRect/>
          </a:stretch>
        </p:blipFill>
        <p:spPr>
          <a:xfrm>
            <a:off x="553085" y="3146425"/>
            <a:ext cx="6429375" cy="3063875"/>
          </a:xfrm>
          <a:prstGeom prst="rect">
            <a:avLst/>
          </a:prstGeom>
        </p:spPr>
      </p:pic>
      <p:sp>
        <p:nvSpPr>
          <p:cNvPr id="11" name="文本框 10"/>
          <p:cNvSpPr txBox="1"/>
          <p:nvPr/>
        </p:nvSpPr>
        <p:spPr>
          <a:xfrm>
            <a:off x="553720" y="2393315"/>
            <a:ext cx="10587990" cy="922020"/>
          </a:xfrm>
          <a:prstGeom prst="rect">
            <a:avLst/>
          </a:prstGeom>
          <a:noFill/>
        </p:spPr>
        <p:txBody>
          <a:bodyPr wrap="square" rtlCol="0" anchor="t">
            <a:spAutoFit/>
          </a:bodyPr>
          <a:lstStyle/>
          <a:p>
            <a:r>
              <a:rPr lang="zh-CN" altLang="en-US"/>
              <a:t>实验结果：所有 IMPALA 的性能都远远优于深度分布式 A3C</a:t>
            </a:r>
          </a:p>
          <a:p>
            <a:r>
              <a:rPr lang="en-US" altLang="zh-CN"/>
              <a:t>                      IMPALA的高吞吐量使学习速度提高了几个数量级</a:t>
            </a:r>
          </a:p>
          <a:p>
            <a:endParaRPr lang="en-US" altLang="zh-CN"/>
          </a:p>
        </p:txBody>
      </p:sp>
      <p:pic>
        <p:nvPicPr>
          <p:cNvPr id="2" name="图片 1"/>
          <p:cNvPicPr>
            <a:picLocks noChangeAspect="1"/>
          </p:cNvPicPr>
          <p:nvPr>
            <p:custDataLst>
              <p:tags r:id="rId2"/>
            </p:custDataLst>
          </p:nvPr>
        </p:nvPicPr>
        <p:blipFill>
          <a:blip r:embed="rId5"/>
          <a:stretch>
            <a:fillRect/>
          </a:stretch>
        </p:blipFill>
        <p:spPr>
          <a:xfrm>
            <a:off x="7292340" y="1778000"/>
            <a:ext cx="3682365" cy="4730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725" y="329565"/>
            <a:ext cx="5775325" cy="583565"/>
          </a:xfrm>
          <a:prstGeom prst="rect">
            <a:avLst/>
          </a:prstGeom>
          <a:noFill/>
        </p:spPr>
        <p:txBody>
          <a:bodyPr wrap="square" rtlCol="0">
            <a:spAutoFit/>
          </a:bodyPr>
          <a:lstStyle/>
          <a:p>
            <a:r>
              <a:rPr lang="zh-CN" altLang="en-US" sz="3200" b="1" dirty="0"/>
              <a:t>Multi-Task Training</a:t>
            </a:r>
            <a:r>
              <a:rPr lang="en-US" altLang="zh-CN" sz="3200" b="1" dirty="0"/>
              <a:t> /</a:t>
            </a:r>
            <a:r>
              <a:rPr lang="en-US" altLang="zh-CN" sz="2000" b="1" dirty="0">
                <a:solidFill>
                  <a:srgbClr val="7E0C6E"/>
                </a:solidFill>
              </a:rPr>
              <a:t>DMLAB-30</a:t>
            </a:r>
            <a:endParaRPr lang="en-US" altLang="zh-CN"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sp>
        <p:nvSpPr>
          <p:cNvPr id="2" name="文本框 1"/>
          <p:cNvSpPr txBox="1"/>
          <p:nvPr/>
        </p:nvSpPr>
        <p:spPr>
          <a:xfrm>
            <a:off x="687705" y="912495"/>
            <a:ext cx="6096000" cy="368300"/>
          </a:xfrm>
          <a:prstGeom prst="rect">
            <a:avLst/>
          </a:prstGeom>
          <a:noFill/>
        </p:spPr>
        <p:txBody>
          <a:bodyPr wrap="square" rtlCol="0" anchor="t">
            <a:spAutoFit/>
          </a:bodyPr>
          <a:lstStyle/>
          <a:p>
            <a:r>
              <a:rPr lang="zh-CN" altLang="en-US"/>
              <a:t>DMLab-30 test scores</a:t>
            </a:r>
          </a:p>
        </p:txBody>
      </p:sp>
      <p:pic>
        <p:nvPicPr>
          <p:cNvPr id="3" name="图片 2"/>
          <p:cNvPicPr>
            <a:picLocks noChangeAspect="1"/>
          </p:cNvPicPr>
          <p:nvPr>
            <p:custDataLst>
              <p:tags r:id="rId1"/>
            </p:custDataLst>
          </p:nvPr>
        </p:nvPicPr>
        <p:blipFill>
          <a:blip r:embed="rId4"/>
          <a:stretch>
            <a:fillRect/>
          </a:stretch>
        </p:blipFill>
        <p:spPr>
          <a:xfrm>
            <a:off x="622935" y="1209675"/>
            <a:ext cx="6363335" cy="525907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7599680" y="753110"/>
            <a:ext cx="3935095" cy="57905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725" y="329565"/>
            <a:ext cx="5775325" cy="583565"/>
          </a:xfrm>
          <a:prstGeom prst="rect">
            <a:avLst/>
          </a:prstGeom>
          <a:noFill/>
        </p:spPr>
        <p:txBody>
          <a:bodyPr wrap="square" rtlCol="0">
            <a:spAutoFit/>
          </a:bodyPr>
          <a:lstStyle/>
          <a:p>
            <a:r>
              <a:rPr lang="zh-CN" altLang="en-US" sz="3200" b="1" dirty="0"/>
              <a:t>Multi-Task Training</a:t>
            </a:r>
            <a:r>
              <a:rPr lang="en-US" altLang="zh-CN" sz="3200" b="1" dirty="0"/>
              <a:t> /</a:t>
            </a:r>
            <a:r>
              <a:rPr lang="en-US" altLang="zh-CN" sz="2000" b="1" dirty="0">
                <a:solidFill>
                  <a:srgbClr val="7E0C6E"/>
                </a:solidFill>
              </a:rPr>
              <a:t>Atari-57</a:t>
            </a: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04</a:t>
            </a:r>
            <a:endParaRPr lang="zh-CN" altLang="en-US" sz="2000" b="1" dirty="0"/>
          </a:p>
        </p:txBody>
      </p:sp>
      <p:sp>
        <p:nvSpPr>
          <p:cNvPr id="8" name="文本框 7"/>
          <p:cNvSpPr txBox="1"/>
          <p:nvPr/>
        </p:nvSpPr>
        <p:spPr>
          <a:xfrm>
            <a:off x="553085" y="1135380"/>
            <a:ext cx="10588625" cy="645160"/>
          </a:xfrm>
          <a:prstGeom prst="rect">
            <a:avLst/>
          </a:prstGeom>
          <a:noFill/>
        </p:spPr>
        <p:txBody>
          <a:bodyPr wrap="square" rtlCol="0" anchor="t">
            <a:spAutoFit/>
          </a:bodyPr>
          <a:lstStyle/>
          <a:p>
            <a:r>
              <a:rPr lang="zh-CN" altLang="en-US"/>
              <a:t>训练环境：</a:t>
            </a:r>
            <a:r>
              <a:rPr lang="zh-CN" altLang="en-US">
                <a:sym typeface="+mn-ea"/>
              </a:rPr>
              <a:t>Atari-57，任务在视觉外观和游戏机制上具有</a:t>
            </a:r>
            <a:r>
              <a:rPr lang="zh-CN" altLang="en-US">
                <a:solidFill>
                  <a:srgbClr val="FF0000"/>
                </a:solidFill>
                <a:sym typeface="+mn-ea"/>
              </a:rPr>
              <a:t>高度多样性</a:t>
            </a:r>
            <a:r>
              <a:rPr lang="zh-CN" altLang="en-US">
                <a:sym typeface="+mn-ea"/>
              </a:rPr>
              <a:t>！</a:t>
            </a:r>
            <a:endParaRPr lang="zh-CN" altLang="en-US"/>
          </a:p>
          <a:p>
            <a:endParaRPr lang="zh-CN" altLang="en-US"/>
          </a:p>
        </p:txBody>
      </p:sp>
      <p:sp>
        <p:nvSpPr>
          <p:cNvPr id="11" name="文本框 10"/>
          <p:cNvSpPr txBox="1"/>
          <p:nvPr/>
        </p:nvSpPr>
        <p:spPr>
          <a:xfrm>
            <a:off x="553720" y="1788160"/>
            <a:ext cx="10587990" cy="645160"/>
          </a:xfrm>
          <a:prstGeom prst="rect">
            <a:avLst/>
          </a:prstGeom>
          <a:noFill/>
        </p:spPr>
        <p:txBody>
          <a:bodyPr wrap="square" rtlCol="0" anchor="t">
            <a:spAutoFit/>
          </a:bodyPr>
          <a:lstStyle/>
          <a:p>
            <a:r>
              <a:rPr lang="zh-CN" altLang="en-US"/>
              <a:t>实验结果：单</a:t>
            </a:r>
            <a:r>
              <a:rPr lang="zh-CN" altLang="en-US">
                <a:sym typeface="+mn-ea"/>
              </a:rPr>
              <a:t>任务</a:t>
            </a:r>
            <a:r>
              <a:rPr lang="en-US" altLang="zh-CN">
                <a:sym typeface="+mn-ea"/>
              </a:rPr>
              <a:t> IMPALA  性能</a:t>
            </a:r>
            <a:r>
              <a:rPr lang="en-US" altLang="zh-CN">
                <a:solidFill>
                  <a:srgbClr val="FF0000"/>
                </a:solidFill>
                <a:sym typeface="+mn-ea"/>
              </a:rPr>
              <a:t>远优于</a:t>
            </a:r>
            <a:r>
              <a:rPr lang="zh-CN" altLang="en-US">
                <a:sym typeface="+mn-ea"/>
              </a:rPr>
              <a:t>单任务</a:t>
            </a:r>
            <a:r>
              <a:rPr lang="en-US" altLang="zh-CN">
                <a:sym typeface="+mn-ea"/>
              </a:rPr>
              <a:t> </a:t>
            </a:r>
            <a:r>
              <a:rPr lang="zh-CN" altLang="en-US">
                <a:sym typeface="+mn-ea"/>
              </a:rPr>
              <a:t>A3C </a:t>
            </a:r>
            <a:endParaRPr lang="zh-CN" altLang="en-US"/>
          </a:p>
          <a:p>
            <a:r>
              <a:rPr lang="en-US" altLang="zh-CN"/>
              <a:t>                      </a:t>
            </a:r>
            <a:r>
              <a:rPr lang="zh-CN" altLang="en-US"/>
              <a:t>多任务</a:t>
            </a:r>
            <a:r>
              <a:rPr lang="en-US" altLang="zh-CN"/>
              <a:t> </a:t>
            </a:r>
            <a:r>
              <a:rPr lang="zh-CN" altLang="en-US"/>
              <a:t>IMPALA  与单任务</a:t>
            </a:r>
            <a:r>
              <a:rPr lang="en-US" altLang="zh-CN"/>
              <a:t> </a:t>
            </a:r>
            <a:r>
              <a:rPr lang="zh-CN" altLang="en-US"/>
              <a:t>A3C shallow experts</a:t>
            </a:r>
            <a:r>
              <a:rPr lang="en-US" altLang="zh-CN"/>
              <a:t> </a:t>
            </a:r>
            <a:r>
              <a:rPr lang="zh-CN" altLang="en-US">
                <a:solidFill>
                  <a:srgbClr val="FF0000"/>
                </a:solidFill>
              </a:rPr>
              <a:t>性能相当</a:t>
            </a:r>
          </a:p>
        </p:txBody>
      </p:sp>
      <p:pic>
        <p:nvPicPr>
          <p:cNvPr id="2" name="图片 1"/>
          <p:cNvPicPr>
            <a:picLocks noChangeAspect="1"/>
          </p:cNvPicPr>
          <p:nvPr>
            <p:custDataLst>
              <p:tags r:id="rId1"/>
            </p:custDataLst>
          </p:nvPr>
        </p:nvPicPr>
        <p:blipFill>
          <a:blip r:embed="rId3"/>
          <a:stretch>
            <a:fillRect/>
          </a:stretch>
        </p:blipFill>
        <p:spPr>
          <a:xfrm>
            <a:off x="130810" y="2675890"/>
            <a:ext cx="7557135" cy="3714115"/>
          </a:xfrm>
          <a:prstGeom prst="rect">
            <a:avLst/>
          </a:prstGeom>
        </p:spPr>
      </p:pic>
      <p:sp>
        <p:nvSpPr>
          <p:cNvPr id="3" name="文本框 2"/>
          <p:cNvSpPr txBox="1"/>
          <p:nvPr/>
        </p:nvSpPr>
        <p:spPr>
          <a:xfrm>
            <a:off x="7687945" y="4043045"/>
            <a:ext cx="2887980" cy="2207260"/>
          </a:xfrm>
          <a:prstGeom prst="rect">
            <a:avLst/>
          </a:prstGeom>
          <a:noFill/>
        </p:spPr>
        <p:txBody>
          <a:bodyPr wrap="square" rtlCol="0" anchor="t">
            <a:noAutofit/>
          </a:bodyPr>
          <a:lstStyle/>
          <a:p>
            <a:r>
              <a:rPr lang="zh-CN" altLang="en-US"/>
              <a:t>IMPALA</a:t>
            </a:r>
            <a:r>
              <a:rPr lang="en-US" altLang="zh-CN"/>
              <a:t> </a:t>
            </a:r>
            <a:r>
              <a:rPr lang="zh-CN" altLang="en-US"/>
              <a:t>是</a:t>
            </a:r>
            <a:r>
              <a:rPr lang="zh-CN" altLang="en-US">
                <a:solidFill>
                  <a:srgbClr val="FF0000"/>
                </a:solidFill>
              </a:rPr>
              <a:t>第一个</a:t>
            </a:r>
            <a:r>
              <a:rPr lang="zh-CN" altLang="en-US"/>
              <a:t>在如此大规模的多任务环境中成功测试的深度强化学习算法</a:t>
            </a:r>
          </a:p>
        </p:txBody>
      </p:sp>
      <p:sp>
        <p:nvSpPr>
          <p:cNvPr id="4" name="文本框 3"/>
          <p:cNvSpPr txBox="1"/>
          <p:nvPr/>
        </p:nvSpPr>
        <p:spPr>
          <a:xfrm>
            <a:off x="7687945" y="5882005"/>
            <a:ext cx="2485390" cy="368300"/>
          </a:xfrm>
          <a:prstGeom prst="rect">
            <a:avLst/>
          </a:prstGeom>
          <a:noFill/>
        </p:spPr>
        <p:txBody>
          <a:bodyPr wrap="square" rtlCol="0" anchor="t">
            <a:spAutoFit/>
          </a:bodyPr>
          <a:lstStyle/>
          <a:p>
            <a:r>
              <a:rPr lang="en-US" altLang="zh-CN">
                <a:solidFill>
                  <a:srgbClr val="965988"/>
                </a:solidFill>
                <a:sym typeface="+mn-ea"/>
              </a:rPr>
              <a:t>%</a:t>
            </a:r>
            <a:r>
              <a:rPr lang="zh-CN" altLang="en-US">
                <a:solidFill>
                  <a:srgbClr val="965988"/>
                </a:solidFill>
                <a:sym typeface="+mn-ea"/>
              </a:rPr>
              <a:t>：相较于人类得分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453" y="2105561"/>
            <a:ext cx="2520950" cy="2646045"/>
          </a:xfrm>
          <a:prstGeom prst="rect">
            <a:avLst/>
          </a:prstGeom>
          <a:noFill/>
        </p:spPr>
        <p:txBody>
          <a:bodyPr wrap="none" rtlCol="0">
            <a:spAutoFit/>
          </a:bodyPr>
          <a:lstStyle/>
          <a:p>
            <a:r>
              <a:rPr lang="en-US" altLang="zh-CN" sz="16600" spc="300" dirty="0">
                <a:gradFill>
                  <a:gsLst>
                    <a:gs pos="0">
                      <a:srgbClr val="701E5E"/>
                    </a:gs>
                    <a:gs pos="90000">
                      <a:srgbClr val="701E5E">
                        <a:alpha val="33000"/>
                      </a:srgbClr>
                    </a:gs>
                  </a:gsLst>
                  <a:lin ang="5400000" scaled="0"/>
                </a:gradFill>
                <a:latin typeface="Impact" panose="020B0806030902050204" pitchFamily="34" charset="0"/>
              </a:rPr>
              <a:t>05</a:t>
            </a:r>
            <a:endParaRPr lang="zh-CN" altLang="en-US" sz="16600" spc="300" dirty="0">
              <a:gradFill>
                <a:gsLst>
                  <a:gs pos="0">
                    <a:srgbClr val="701E5E"/>
                  </a:gs>
                  <a:gs pos="90000">
                    <a:srgbClr val="701E5E">
                      <a:alpha val="33000"/>
                    </a:srgbClr>
                  </a:gs>
                </a:gsLst>
                <a:lin ang="5400000" scaled="0"/>
              </a:gradFill>
              <a:latin typeface="Impact" panose="020B0806030902050204" pitchFamily="34" charset="0"/>
            </a:endParaRPr>
          </a:p>
        </p:txBody>
      </p:sp>
      <p:sp>
        <p:nvSpPr>
          <p:cNvPr id="3" name="文本框 2"/>
          <p:cNvSpPr txBox="1"/>
          <p:nvPr/>
        </p:nvSpPr>
        <p:spPr>
          <a:xfrm>
            <a:off x="5077292" y="2350093"/>
            <a:ext cx="1351280" cy="706755"/>
          </a:xfrm>
          <a:prstGeom prst="rect">
            <a:avLst/>
          </a:prstGeom>
          <a:noFill/>
        </p:spPr>
        <p:txBody>
          <a:bodyPr wrap="none" rtlCol="0">
            <a:spAutoFit/>
          </a:bodyPr>
          <a:lstStyle/>
          <a:p>
            <a:r>
              <a:rPr lang="zh-CN" altLang="en-US" sz="4000" b="1" spc="600" dirty="0">
                <a:solidFill>
                  <a:schemeClr val="tx2">
                    <a:lumMod val="50000"/>
                  </a:schemeClr>
                </a:solidFill>
              </a:rPr>
              <a:t>结论</a:t>
            </a:r>
          </a:p>
        </p:txBody>
      </p:sp>
      <p:sp>
        <p:nvSpPr>
          <p:cNvPr id="4" name="文本框 3"/>
          <p:cNvSpPr txBox="1"/>
          <p:nvPr/>
        </p:nvSpPr>
        <p:spPr>
          <a:xfrm>
            <a:off x="5077292" y="3724825"/>
            <a:ext cx="1887855" cy="521970"/>
          </a:xfrm>
          <a:prstGeom prst="rect">
            <a:avLst/>
          </a:prstGeom>
          <a:noFill/>
        </p:spPr>
        <p:txBody>
          <a:bodyPr wrap="none" rtlCol="0">
            <a:spAutoFit/>
          </a:bodyPr>
          <a:lstStyle/>
          <a:p>
            <a:pPr algn="l"/>
            <a:r>
              <a:rPr lang="en-US" altLang="zh-CN" sz="2800" spc="100" dirty="0">
                <a:solidFill>
                  <a:schemeClr val="bg1">
                    <a:lumMod val="75000"/>
                  </a:schemeClr>
                </a:solidFill>
              </a:rPr>
              <a:t>Conclusion</a:t>
            </a:r>
          </a:p>
        </p:txBody>
      </p:sp>
      <p:cxnSp>
        <p:nvCxnSpPr>
          <p:cNvPr id="5" name="直接连接符 4"/>
          <p:cNvCxnSpPr/>
          <p:nvPr/>
        </p:nvCxnSpPr>
        <p:spPr>
          <a:xfrm>
            <a:off x="4255405" y="2092332"/>
            <a:ext cx="0" cy="2571751"/>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96475" y="3381779"/>
            <a:ext cx="720000" cy="101600"/>
          </a:xfrm>
          <a:prstGeom prst="rect">
            <a:avLst/>
          </a:prstGeom>
          <a:gradFill>
            <a:gsLst>
              <a:gs pos="0">
                <a:srgbClr val="701E5E"/>
              </a:gs>
              <a:gs pos="100000">
                <a:srgbClr val="701E5E">
                  <a:alpha val="5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19" y="412453"/>
            <a:ext cx="10681825" cy="521970"/>
          </a:xfrm>
          <a:prstGeom prst="rect">
            <a:avLst/>
          </a:prstGeom>
          <a:noFill/>
        </p:spPr>
        <p:txBody>
          <a:bodyPr wrap="square" rtlCol="0">
            <a:spAutoFit/>
          </a:bodyPr>
          <a:lstStyle/>
          <a:p>
            <a:r>
              <a:rPr lang="zh-CN" altLang="en-US" sz="2800" b="1" dirty="0"/>
              <a:t>结论</a:t>
            </a: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05</a:t>
            </a:r>
            <a:endParaRPr lang="zh-CN" altLang="en-US" sz="2000" b="1" dirty="0"/>
          </a:p>
        </p:txBody>
      </p:sp>
      <p:sp>
        <p:nvSpPr>
          <p:cNvPr id="16" name="文本框 15"/>
          <p:cNvSpPr txBox="1"/>
          <p:nvPr/>
        </p:nvSpPr>
        <p:spPr>
          <a:xfrm>
            <a:off x="440690" y="934720"/>
            <a:ext cx="11310620" cy="5096510"/>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algn="just"/>
            <a:r>
              <a:rPr lang="zh-CN" altLang="en-US" sz="2000" b="1" dirty="0">
                <a:solidFill>
                  <a:srgbClr val="FF0000"/>
                </a:solidFill>
                <a:cs typeface="+mn-ea"/>
                <a:sym typeface="+mn-lt"/>
              </a:rPr>
              <a:t>IMPALA</a:t>
            </a:r>
            <a:endParaRPr lang="zh-CN" altLang="en-US" sz="2000" dirty="0">
              <a:solidFill>
                <a:schemeClr val="tx1"/>
              </a:solidFill>
              <a:latin typeface="+mn-ea"/>
            </a:endParaRPr>
          </a:p>
          <a:p>
            <a:pPr algn="just"/>
            <a:r>
              <a:rPr lang="zh-CN" altLang="en-US" sz="1600" dirty="0">
                <a:solidFill>
                  <a:schemeClr val="tx1"/>
                </a:solidFill>
                <a:latin typeface="+mn-ea"/>
              </a:rPr>
              <a:t>提出了一个大规模强化学习训练框架</a:t>
            </a:r>
            <a:r>
              <a:rPr lang="zh-CN" altLang="en-US" sz="1600" dirty="0">
                <a:solidFill>
                  <a:schemeClr val="tx1"/>
                </a:solidFill>
                <a:latin typeface="+mn-ea"/>
                <a:sym typeface="+mn-ea"/>
              </a:rPr>
              <a:t>IMPALA</a:t>
            </a:r>
            <a:r>
              <a:rPr lang="zh-CN" altLang="en-US" sz="1600" dirty="0">
                <a:solidFill>
                  <a:schemeClr val="tx1"/>
                </a:solidFill>
                <a:latin typeface="+mn-ea"/>
              </a:rPr>
              <a:t>，在吞吐量、计算效率和可扩展性上表现优越。</a:t>
            </a:r>
            <a:r>
              <a:rPr lang="zh-CN" altLang="en-US" sz="1600" dirty="0">
                <a:solidFill>
                  <a:schemeClr val="tx1"/>
                </a:solidFill>
                <a:highlight>
                  <a:srgbClr val="FFFFFF"/>
                </a:highlight>
                <a:latin typeface="+mn-ea"/>
                <a:sym typeface="+mn-ea"/>
              </a:rPr>
              <a:t>每个</a:t>
            </a:r>
            <a:r>
              <a:rPr lang="en-US" altLang="zh-CN" sz="1600" dirty="0">
                <a:solidFill>
                  <a:schemeClr val="tx1"/>
                </a:solidFill>
                <a:highlight>
                  <a:srgbClr val="FFFFFF"/>
                </a:highlight>
                <a:latin typeface="+mn-ea"/>
                <a:sym typeface="+mn-ea"/>
              </a:rPr>
              <a:t>Actor</a:t>
            </a:r>
            <a:r>
              <a:rPr lang="zh-CN" altLang="en-US" sz="1600" dirty="0">
                <a:solidFill>
                  <a:schemeClr val="tx1"/>
                </a:solidFill>
                <a:highlight>
                  <a:srgbClr val="FFFFFF"/>
                </a:highlight>
                <a:latin typeface="+mn-ea"/>
                <a:sym typeface="+mn-ea"/>
              </a:rPr>
              <a:t>单独定期地从</a:t>
            </a:r>
            <a:r>
              <a:rPr lang="en-US" altLang="zh-CN" sz="1600" dirty="0">
                <a:solidFill>
                  <a:schemeClr val="tx1"/>
                </a:solidFill>
                <a:highlight>
                  <a:srgbClr val="FFFFFF"/>
                </a:highlight>
                <a:latin typeface="+mn-ea"/>
                <a:sym typeface="+mn-ea"/>
              </a:rPr>
              <a:t>Learner</a:t>
            </a:r>
            <a:r>
              <a:rPr lang="zh-CN" altLang="en-US" sz="1600" dirty="0">
                <a:solidFill>
                  <a:schemeClr val="tx1"/>
                </a:solidFill>
                <a:highlight>
                  <a:srgbClr val="FFFFFF"/>
                </a:highlight>
                <a:latin typeface="+mn-ea"/>
                <a:sym typeface="+mn-ea"/>
              </a:rPr>
              <a:t>同步参数并进行数据收集，所有</a:t>
            </a:r>
            <a:r>
              <a:rPr lang="en-US" altLang="zh-CN" sz="1600" dirty="0">
                <a:solidFill>
                  <a:schemeClr val="tx1"/>
                </a:solidFill>
                <a:highlight>
                  <a:srgbClr val="FFFFFF"/>
                </a:highlight>
                <a:latin typeface="+mn-ea"/>
                <a:sym typeface="+mn-ea"/>
              </a:rPr>
              <a:t>Actor</a:t>
            </a:r>
            <a:r>
              <a:rPr lang="zh-CN" altLang="en-US" sz="1600" dirty="0">
                <a:solidFill>
                  <a:schemeClr val="tx1"/>
                </a:solidFill>
                <a:highlight>
                  <a:srgbClr val="FFFFFF"/>
                </a:highlight>
                <a:latin typeface="+mn-ea"/>
                <a:sym typeface="+mn-ea"/>
              </a:rPr>
              <a:t>收集的数据都会即时存储到数据采样队列里，当队列的数据达到</a:t>
            </a:r>
            <a:r>
              <a:rPr lang="en-US" altLang="zh-CN" sz="1600" dirty="0">
                <a:solidFill>
                  <a:schemeClr val="tx1"/>
                </a:solidFill>
                <a:highlight>
                  <a:srgbClr val="FFFFFF"/>
                </a:highlight>
                <a:latin typeface="+mn-ea"/>
                <a:sym typeface="+mn-ea"/>
              </a:rPr>
              <a:t>Mini-</a:t>
            </a:r>
            <a:r>
              <a:rPr lang="en-US" altLang="zh-CN" sz="1600" dirty="0" err="1">
                <a:solidFill>
                  <a:schemeClr val="tx1"/>
                </a:solidFill>
                <a:highlight>
                  <a:srgbClr val="FFFFFF"/>
                </a:highlight>
                <a:latin typeface="+mn-ea"/>
                <a:sym typeface="+mn-ea"/>
              </a:rPr>
              <a:t>Batchsize</a:t>
            </a:r>
            <a:r>
              <a:rPr lang="zh-CN" altLang="en-US" sz="1600" dirty="0">
                <a:solidFill>
                  <a:schemeClr val="tx1"/>
                </a:solidFill>
                <a:highlight>
                  <a:srgbClr val="FFFFFF"/>
                </a:highlight>
                <a:latin typeface="+mn-ea"/>
                <a:sym typeface="+mn-ea"/>
              </a:rPr>
              <a:t>时，</a:t>
            </a:r>
            <a:r>
              <a:rPr lang="en-US" altLang="zh-CN" sz="1600" dirty="0">
                <a:solidFill>
                  <a:schemeClr val="tx1"/>
                </a:solidFill>
                <a:highlight>
                  <a:srgbClr val="FFFFFF"/>
                </a:highlight>
                <a:latin typeface="+mn-ea"/>
                <a:sym typeface="+mn-ea"/>
              </a:rPr>
              <a:t>Learner</a:t>
            </a:r>
            <a:r>
              <a:rPr lang="zh-CN" altLang="en-US" sz="1600" dirty="0">
                <a:solidFill>
                  <a:schemeClr val="tx1"/>
                </a:solidFill>
                <a:highlight>
                  <a:srgbClr val="FFFFFF"/>
                </a:highlight>
                <a:latin typeface="+mn-ea"/>
                <a:sym typeface="+mn-ea"/>
              </a:rPr>
              <a:t>开始梯度学习，并更新其参数。</a:t>
            </a:r>
            <a:endParaRPr lang="zh-CN" altLang="en-US" dirty="0">
              <a:solidFill>
                <a:schemeClr val="tx1"/>
              </a:solidFill>
              <a:highlight>
                <a:srgbClr val="FFFFFF"/>
              </a:highlight>
              <a:latin typeface="+mn-ea"/>
              <a:sym typeface="+mn-ea"/>
            </a:endParaRPr>
          </a:p>
          <a:p>
            <a:pPr algn="just">
              <a:buClrTx/>
              <a:buSzTx/>
              <a:buFontTx/>
            </a:pPr>
            <a:r>
              <a:rPr lang="zh-CN" altLang="en-US" sz="2000" b="1" dirty="0">
                <a:solidFill>
                  <a:srgbClr val="FF0000"/>
                </a:solidFill>
                <a:cs typeface="+mn-ea"/>
                <a:sym typeface="+mn-lt"/>
              </a:rPr>
              <a:t>V-trace</a:t>
            </a:r>
          </a:p>
          <a:p>
            <a:pPr algn="just"/>
            <a:r>
              <a:rPr lang="zh-CN" altLang="en-US" sz="1600" dirty="0">
                <a:solidFill>
                  <a:schemeClr val="tx1"/>
                </a:solidFill>
                <a:latin typeface="+mn-ea"/>
                <a:sym typeface="+mn-ea"/>
              </a:rPr>
              <a:t>提出了名为V-trace的off-policy算法</a:t>
            </a:r>
            <a:r>
              <a:rPr lang="zh-CN" altLang="en-US" sz="1600" dirty="0">
                <a:latin typeface="Times New Roman" panose="02020603050405020304" pitchFamily="18" charset="0"/>
                <a:sym typeface="+mn-ea"/>
              </a:rPr>
              <a:t>，</a:t>
            </a:r>
            <a:r>
              <a:rPr lang="zh-CN" altLang="en-US" sz="1600" dirty="0">
                <a:solidFill>
                  <a:schemeClr val="tx1"/>
                </a:solidFill>
                <a:latin typeface="+mn-ea"/>
                <a:sym typeface="+mn-ea"/>
              </a:rPr>
              <a:t>配合IMPALA架构使用，减少了框架的不稳定度。使用截断重要性采样(truncated importance sampling)的方法，限制了重要性采样系数的上界，解决了传统off-policy策略在重要性采样时方差太大的问题。</a:t>
            </a:r>
            <a:endParaRPr lang="zh-CN" altLang="en-US" dirty="0">
              <a:solidFill>
                <a:schemeClr val="tx1"/>
              </a:solidFill>
              <a:latin typeface="+mn-ea"/>
              <a:sym typeface="+mn-ea"/>
            </a:endParaRPr>
          </a:p>
          <a:p>
            <a:pPr algn="just"/>
            <a:r>
              <a:rPr lang="zh-CN" altLang="en-US" sz="2000" b="1" dirty="0">
                <a:solidFill>
                  <a:srgbClr val="FF0000"/>
                </a:solidFill>
                <a:cs typeface="+mn-ea"/>
              </a:rPr>
              <a:t>DMLab-30</a:t>
            </a:r>
          </a:p>
          <a:p>
            <a:pPr algn="just">
              <a:buClrTx/>
              <a:buSzTx/>
              <a:buFontTx/>
            </a:pPr>
            <a:r>
              <a:rPr lang="zh-CN" altLang="en-US" sz="1600" dirty="0">
                <a:solidFill>
                  <a:schemeClr val="tx1"/>
                </a:solidFill>
                <a:latin typeface="+mn-ea"/>
                <a:sym typeface="+mn-ea"/>
              </a:rPr>
              <a:t>开源了一套多任务训练环境：DMLab-30。任务设计多样化，有不同目标：学习、记忆、探索。</a:t>
            </a:r>
            <a:r>
              <a:rPr lang="zh-CN" altLang="en-US" sz="1600" dirty="0">
                <a:solidFill>
                  <a:schemeClr val="tx1"/>
                </a:solidFill>
                <a:latin typeface="+mn-ea"/>
              </a:rPr>
              <a:t>然而在最基本的层面上，从动作空间和观察空间来看，环境都是相同。这使得单一agent可以通过训练，在不同环境中行动。</a:t>
            </a:r>
          </a:p>
          <a:p>
            <a:pPr algn="just">
              <a:buClrTx/>
              <a:buSzTx/>
              <a:buFontTx/>
            </a:pPr>
            <a:r>
              <a:rPr lang="zh-CN" altLang="en-US" sz="2000" b="1" dirty="0">
                <a:solidFill>
                  <a:srgbClr val="FF0000"/>
                </a:solidFill>
                <a:cs typeface="+mn-ea"/>
                <a:sym typeface="+mn-ea"/>
              </a:rPr>
              <a:t>Experiments</a:t>
            </a:r>
          </a:p>
          <a:p>
            <a:pPr algn="just">
              <a:buClrTx/>
              <a:buSzTx/>
              <a:buFontTx/>
            </a:pPr>
            <a:r>
              <a:rPr lang="zh-CN" altLang="en-US" sz="1600" dirty="0">
                <a:solidFill>
                  <a:schemeClr val="tx1"/>
                </a:solidFill>
                <a:latin typeface="+mn-ea"/>
              </a:rPr>
              <a:t>设计了大量对比实验，从计算性能、单任务训练、多任务训练三方面验证了模型的优越性能；通过对比</a:t>
            </a:r>
            <a:r>
              <a:rPr lang="zh-CN" altLang="en-US" sz="1600" dirty="0">
                <a:solidFill>
                  <a:schemeClr val="tx1"/>
                </a:solidFill>
                <a:latin typeface="+mn-ea"/>
                <a:sym typeface="+mn-ea"/>
              </a:rPr>
              <a:t>不同超参数组合下的性能，验证了模型对超参数选择的鲁棒性。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46"/>
          <p:cNvCxnSpPr/>
          <p:nvPr/>
        </p:nvCxnSpPr>
        <p:spPr>
          <a:xfrm>
            <a:off x="1725063" y="4128067"/>
            <a:ext cx="8892000" cy="0"/>
          </a:xfrm>
          <a:prstGeom prst="line">
            <a:avLst/>
          </a:prstGeom>
          <a:ln w="28575">
            <a:gradFill>
              <a:gsLst>
                <a:gs pos="0">
                  <a:srgbClr val="701E5E">
                    <a:alpha val="25000"/>
                  </a:srgbClr>
                </a:gs>
                <a:gs pos="100000">
                  <a:srgbClr val="701E5E"/>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725063" y="2568435"/>
            <a:ext cx="8892000" cy="0"/>
          </a:xfrm>
          <a:prstGeom prst="line">
            <a:avLst/>
          </a:prstGeom>
          <a:ln w="15875">
            <a:gradFill>
              <a:gsLst>
                <a:gs pos="0">
                  <a:srgbClr val="701E5E">
                    <a:alpha val="25000"/>
                  </a:srgbClr>
                </a:gs>
                <a:gs pos="100000">
                  <a:srgbClr val="701E5E"/>
                </a:gs>
              </a:gsLst>
              <a:lin ang="5400000" scaled="1"/>
            </a:gra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651599" y="2800688"/>
            <a:ext cx="9040896" cy="830997"/>
          </a:xfrm>
          <a:prstGeom prst="rect">
            <a:avLst/>
          </a:prstGeom>
          <a:noFill/>
        </p:spPr>
        <p:txBody>
          <a:bodyPr wrap="square" lIns="0" tIns="0" rIns="0" bIns="0" rtlCol="0">
            <a:spAutoFit/>
          </a:bodyPr>
          <a:lstStyle/>
          <a:p>
            <a:pPr algn="ctr"/>
            <a:r>
              <a:rPr lang="zh-CN" altLang="en-US" sz="5400" b="1" dirty="0">
                <a:gradFill>
                  <a:gsLst>
                    <a:gs pos="3000">
                      <a:srgbClr val="701E5E">
                        <a:alpha val="68000"/>
                      </a:srgbClr>
                    </a:gs>
                    <a:gs pos="99000">
                      <a:srgbClr val="701E5E"/>
                    </a:gs>
                  </a:gsLst>
                  <a:lin ang="5400000" scaled="1"/>
                </a:gradFill>
                <a:cs typeface="+mn-ea"/>
                <a:sym typeface="+mn-lt"/>
              </a:rPr>
              <a:t>谢 谢</a:t>
            </a:r>
            <a:endParaRPr lang="zh-CN" altLang="en-US" sz="1100" b="1" dirty="0">
              <a:gradFill>
                <a:gsLst>
                  <a:gs pos="3000">
                    <a:srgbClr val="701E5E">
                      <a:alpha val="68000"/>
                    </a:srgbClr>
                  </a:gs>
                  <a:gs pos="99000">
                    <a:srgbClr val="701E5E"/>
                  </a:gs>
                </a:gsLst>
                <a:lin ang="5400000" scaled="1"/>
              </a:gradFill>
              <a:cs typeface="+mn-ea"/>
              <a:sym typeface="+mn-lt"/>
            </a:endParaRPr>
          </a:p>
        </p:txBody>
      </p:sp>
      <p:sp>
        <p:nvSpPr>
          <p:cNvPr id="52" name="矩形 51"/>
          <p:cNvSpPr/>
          <p:nvPr/>
        </p:nvSpPr>
        <p:spPr>
          <a:xfrm>
            <a:off x="1721499" y="3673218"/>
            <a:ext cx="8901096" cy="307777"/>
          </a:xfrm>
          <a:prstGeom prst="rect">
            <a:avLst/>
          </a:prstGeom>
        </p:spPr>
        <p:txBody>
          <a:bodyPr wrap="square" lIns="0" tIns="0" rIns="0" bIns="0">
            <a:spAutoFit/>
          </a:bodyPr>
          <a:lstStyle/>
          <a:p>
            <a:pPr algn="ctr"/>
            <a:r>
              <a:rPr lang="en-US" altLang="zh-CN" sz="2000" dirty="0">
                <a:gradFill>
                  <a:gsLst>
                    <a:gs pos="3000">
                      <a:srgbClr val="701E5E">
                        <a:alpha val="68000"/>
                      </a:srgbClr>
                    </a:gs>
                    <a:gs pos="99000">
                      <a:srgbClr val="701E5E"/>
                    </a:gs>
                  </a:gsLst>
                  <a:lin ang="5400000" scaled="1"/>
                </a:gradFill>
                <a:cs typeface="+mn-ea"/>
                <a:sym typeface="+mn-lt"/>
              </a:rPr>
              <a:t>THANKS</a:t>
            </a:r>
            <a:endParaRPr lang="zh-CN" altLang="en-US" sz="2000" dirty="0">
              <a:gradFill>
                <a:gsLst>
                  <a:gs pos="3000">
                    <a:srgbClr val="701E5E">
                      <a:alpha val="68000"/>
                    </a:srgbClr>
                  </a:gs>
                  <a:gs pos="99000">
                    <a:srgbClr val="701E5E"/>
                  </a:gs>
                </a:gsLst>
                <a:lin ang="5400000" scaled="1"/>
              </a:gradFill>
              <a:cs typeface="+mn-ea"/>
              <a:sym typeface="+mn-lt"/>
            </a:endParaRPr>
          </a:p>
        </p:txBody>
      </p:sp>
      <p:sp>
        <p:nvSpPr>
          <p:cNvPr id="3" name="矩形: 圆角 2"/>
          <p:cNvSpPr/>
          <p:nvPr/>
        </p:nvSpPr>
        <p:spPr>
          <a:xfrm>
            <a:off x="3656185" y="4769272"/>
            <a:ext cx="4879630" cy="781979"/>
          </a:xfrm>
          <a:prstGeom prst="roundRect">
            <a:avLst>
              <a:gd name="adj" fmla="val 32725"/>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cs typeface="+mn-ea"/>
                <a:sym typeface="+mn-lt"/>
              </a:rPr>
              <a:t>成员：石若川  郭丰睿  王腾  王顺暄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3472665" cy="584775"/>
          </a:xfrm>
          <a:prstGeom prst="rect">
            <a:avLst/>
          </a:prstGeom>
          <a:noFill/>
        </p:spPr>
        <p:txBody>
          <a:bodyPr wrap="square" rtlCol="0">
            <a:spAutoFit/>
          </a:bodyPr>
          <a:lstStyle/>
          <a:p>
            <a:r>
              <a:rPr lang="zh-CN" altLang="en-US" sz="3200" b="1" dirty="0"/>
              <a:t>背景</a:t>
            </a:r>
            <a:r>
              <a:rPr lang="zh-CN" altLang="en-US" sz="3200" b="1" spc="600" dirty="0">
                <a:solidFill>
                  <a:schemeClr val="tx2">
                    <a:lumMod val="50000"/>
                  </a:schemeClr>
                </a:solidFill>
              </a:rPr>
              <a:t>与意义</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01</a:t>
            </a:r>
            <a:endParaRPr lang="zh-CN" altLang="en-US" sz="2000" b="1" dirty="0"/>
          </a:p>
        </p:txBody>
      </p:sp>
      <p:sp>
        <p:nvSpPr>
          <p:cNvPr id="4" name="文本框 3"/>
          <p:cNvSpPr txBox="1"/>
          <p:nvPr/>
        </p:nvSpPr>
        <p:spPr>
          <a:xfrm>
            <a:off x="1620633" y="800786"/>
            <a:ext cx="9176481" cy="3085095"/>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zh-CN" altLang="en-US" sz="2000" b="1" i="0" dirty="0">
                <a:solidFill>
                  <a:srgbClr val="191B1F"/>
                </a:solidFill>
                <a:effectLst/>
                <a:highlight>
                  <a:srgbClr val="FFFFFF"/>
                </a:highlight>
                <a:latin typeface="+mn-ea"/>
              </a:rPr>
              <a:t>强化学习从环境中采样的效率过低，严重影响其学习效果。</a:t>
            </a:r>
            <a:endParaRPr lang="en-US" altLang="zh-CN" sz="2000" b="1" i="0" dirty="0">
              <a:solidFill>
                <a:srgbClr val="191B1F"/>
              </a:solidFill>
              <a:effectLst/>
              <a:highlight>
                <a:srgbClr val="FFFFFF"/>
              </a:highlight>
              <a:latin typeface="+mn-ea"/>
            </a:endParaRPr>
          </a:p>
          <a:p>
            <a:endParaRPr lang="en-US" altLang="zh-CN" dirty="0">
              <a:solidFill>
                <a:srgbClr val="191B1F"/>
              </a:solidFill>
              <a:highlight>
                <a:srgbClr val="FFFFFF"/>
              </a:highlight>
              <a:latin typeface="+mn-ea"/>
            </a:endParaRPr>
          </a:p>
          <a:p>
            <a:r>
              <a:rPr lang="en-US" altLang="zh-CN" sz="2000" dirty="0" err="1">
                <a:solidFill>
                  <a:schemeClr val="tx1"/>
                </a:solidFill>
                <a:latin typeface="Times New Roman" panose="02020603050405020304" pitchFamily="18" charset="0"/>
              </a:rPr>
              <a:t>Eg</a:t>
            </a:r>
            <a:r>
              <a:rPr lang="zh-CN" altLang="en-US" sz="2000" dirty="0">
                <a:solidFill>
                  <a:schemeClr val="tx1"/>
                </a:solidFill>
                <a:latin typeface="Times New Roman" panose="02020603050405020304" pitchFamily="18" charset="0"/>
              </a:rPr>
              <a:t>：以基于</a:t>
            </a:r>
            <a:r>
              <a:rPr lang="en-US" altLang="zh-CN" sz="2000" dirty="0">
                <a:solidFill>
                  <a:schemeClr val="tx1"/>
                </a:solidFill>
                <a:latin typeface="Times New Roman" panose="02020603050405020304" pitchFamily="18" charset="0"/>
              </a:rPr>
              <a:t>ROS</a:t>
            </a:r>
            <a:r>
              <a:rPr lang="zh-CN" altLang="en-US" sz="2000" dirty="0">
                <a:solidFill>
                  <a:schemeClr val="tx1"/>
                </a:solidFill>
                <a:latin typeface="Times New Roman" panose="02020603050405020304" pitchFamily="18" charset="0"/>
              </a:rPr>
              <a:t>系统中</a:t>
            </a:r>
            <a:r>
              <a:rPr lang="en-US" altLang="zh-CN" sz="2000" dirty="0">
                <a:solidFill>
                  <a:schemeClr val="tx1"/>
                </a:solidFill>
                <a:latin typeface="Times New Roman" panose="02020603050405020304" pitchFamily="18" charset="0"/>
              </a:rPr>
              <a:t>Gazebo</a:t>
            </a:r>
            <a:r>
              <a:rPr lang="zh-CN" altLang="en-US" sz="2000" dirty="0">
                <a:solidFill>
                  <a:schemeClr val="tx1"/>
                </a:solidFill>
                <a:latin typeface="Times New Roman" panose="02020603050405020304" pitchFamily="18" charset="0"/>
              </a:rPr>
              <a:t>软件，使用强化学习训练无人机吊运系统的飞行控制任务为例，每次初始化和刷新环境都需要一定时间。当需要的训练代数极多时，这种时间累积会十分巨大。</a:t>
            </a:r>
            <a:endParaRPr lang="en-US" altLang="zh-CN" sz="2000" dirty="0">
              <a:solidFill>
                <a:schemeClr val="tx1"/>
              </a:solidFill>
              <a:latin typeface="Times New Roman" panose="02020603050405020304" pitchFamily="18" charset="0"/>
            </a:endParaRPr>
          </a:p>
          <a:p>
            <a:r>
              <a:rPr lang="en-US" altLang="zh-CN" sz="200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当环境更为复杂，甚至引入图像渲染后，加之上万的训练代数，这种时间浪费会</a:t>
            </a:r>
            <a:r>
              <a:rPr lang="zh-CN" altLang="en-US" sz="2000" b="1" dirty="0">
                <a:solidFill>
                  <a:schemeClr val="tx1"/>
                </a:solidFill>
                <a:latin typeface="Times New Roman" panose="02020603050405020304" pitchFamily="18" charset="0"/>
              </a:rPr>
              <a:t>严重降低学习效率</a:t>
            </a:r>
            <a:endParaRPr lang="en-US" altLang="zh-CN" sz="2000" b="1" dirty="0">
              <a:solidFill>
                <a:schemeClr val="tx1"/>
              </a:solidFill>
              <a:latin typeface="Times New Roman" panose="02020603050405020304" pitchFamily="18"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7025" y="3885881"/>
            <a:ext cx="4237950" cy="2421298"/>
          </a:xfrm>
          <a:prstGeom prst="rect">
            <a:avLst/>
          </a:prstGeom>
        </p:spPr>
      </p:pic>
      <p:sp>
        <p:nvSpPr>
          <p:cNvPr id="9" name="文本框 51"/>
          <p:cNvSpPr txBox="1"/>
          <p:nvPr/>
        </p:nvSpPr>
        <p:spPr>
          <a:xfrm>
            <a:off x="847819" y="997228"/>
            <a:ext cx="1038746"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3472665" cy="584775"/>
          </a:xfrm>
          <a:prstGeom prst="rect">
            <a:avLst/>
          </a:prstGeom>
          <a:noFill/>
        </p:spPr>
        <p:txBody>
          <a:bodyPr wrap="square" rtlCol="0">
            <a:spAutoFit/>
          </a:bodyPr>
          <a:lstStyle/>
          <a:p>
            <a:r>
              <a:rPr lang="zh-CN" altLang="en-US" sz="3200" b="1" dirty="0"/>
              <a:t>背景</a:t>
            </a:r>
            <a:r>
              <a:rPr lang="zh-CN" altLang="en-US" sz="3200" b="1" spc="600" dirty="0">
                <a:solidFill>
                  <a:schemeClr val="tx2">
                    <a:lumMod val="50000"/>
                  </a:schemeClr>
                </a:solidFill>
              </a:rPr>
              <a:t>与意义</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01</a:t>
            </a:r>
            <a:endParaRPr lang="zh-CN" altLang="en-US" sz="2000" b="1" dirty="0"/>
          </a:p>
        </p:txBody>
      </p:sp>
      <p:sp>
        <p:nvSpPr>
          <p:cNvPr id="2" name="文本框 51"/>
          <p:cNvSpPr txBox="1"/>
          <p:nvPr/>
        </p:nvSpPr>
        <p:spPr>
          <a:xfrm>
            <a:off x="847819" y="997228"/>
            <a:ext cx="2378856"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解决</a:t>
            </a:r>
            <a:r>
              <a:rPr lang="en-US" altLang="zh-CN" sz="2400" b="1" spc="300" dirty="0">
                <a:solidFill>
                  <a:srgbClr val="701E5E"/>
                </a:solidFill>
                <a:latin typeface="+mj-ea"/>
                <a:ea typeface="+mj-ea"/>
              </a:rPr>
              <a:t>1—A3C</a:t>
            </a:r>
            <a:r>
              <a:rPr lang="zh-CN" altLang="en-US" sz="2400" b="1" spc="300" dirty="0">
                <a:solidFill>
                  <a:srgbClr val="701E5E"/>
                </a:solidFill>
                <a:latin typeface="+mj-ea"/>
                <a:ea typeface="+mj-ea"/>
              </a:rPr>
              <a:t>：</a:t>
            </a:r>
          </a:p>
        </p:txBody>
      </p:sp>
      <p:sp>
        <p:nvSpPr>
          <p:cNvPr id="4" name="文本框 3"/>
          <p:cNvSpPr txBox="1"/>
          <p:nvPr/>
        </p:nvSpPr>
        <p:spPr>
          <a:xfrm>
            <a:off x="1460563" y="1380294"/>
            <a:ext cx="9176481" cy="4725544"/>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en-US" altLang="zh-CN" sz="2000" dirty="0">
                <a:solidFill>
                  <a:schemeClr val="tx1"/>
                </a:solidFill>
                <a:latin typeface="Times New Roman" panose="02020603050405020304" pitchFamily="18" charset="0"/>
              </a:rPr>
              <a:t>2016</a:t>
            </a:r>
            <a:r>
              <a:rPr lang="zh-CN" altLang="en-US" sz="2000" dirty="0">
                <a:solidFill>
                  <a:schemeClr val="tx1"/>
                </a:solidFill>
                <a:latin typeface="Times New Roman" panose="02020603050405020304" pitchFamily="18" charset="0"/>
              </a:rPr>
              <a:t>年</a:t>
            </a:r>
            <a:r>
              <a:rPr lang="en-US" altLang="zh-CN" sz="2000" dirty="0" err="1">
                <a:solidFill>
                  <a:schemeClr val="tx1"/>
                </a:solidFill>
                <a:latin typeface="Times New Roman" panose="02020603050405020304" pitchFamily="18" charset="0"/>
              </a:rPr>
              <a:t>Deepmind</a:t>
            </a:r>
            <a:r>
              <a:rPr lang="zh-CN" altLang="en-US" sz="2000" dirty="0">
                <a:solidFill>
                  <a:schemeClr val="tx1"/>
                </a:solidFill>
                <a:latin typeface="Times New Roman" panose="02020603050405020304" pitchFamily="18" charset="0"/>
              </a:rPr>
              <a:t>发表</a:t>
            </a:r>
            <a:r>
              <a:rPr lang="en-US" altLang="zh-CN" sz="2000" dirty="0">
                <a:solidFill>
                  <a:schemeClr val="tx1"/>
                </a:solidFill>
                <a:latin typeface="Times New Roman" panose="02020603050405020304" pitchFamily="18" charset="0"/>
              </a:rPr>
              <a:t>A3C</a:t>
            </a:r>
            <a:r>
              <a:rPr lang="zh-CN" altLang="en-US" sz="2000" dirty="0">
                <a:solidFill>
                  <a:schemeClr val="tx1"/>
                </a:solidFill>
                <a:latin typeface="Times New Roman" panose="02020603050405020304" pitchFamily="18" charset="0"/>
              </a:rPr>
              <a:t>算法</a:t>
            </a:r>
            <a:endParaRPr lang="en-US" altLang="zh-CN" sz="2000" dirty="0">
              <a:solidFill>
                <a:schemeClr val="tx1"/>
              </a:solidFill>
              <a:latin typeface="Times New Roman" panose="02020603050405020304" pitchFamily="18" charset="0"/>
            </a:endParaRPr>
          </a:p>
          <a:p>
            <a:endParaRPr lang="en-US" altLang="zh-CN" sz="2000" dirty="0">
              <a:solidFill>
                <a:schemeClr val="tx1"/>
              </a:solidFill>
              <a:latin typeface="Times New Roman" panose="02020603050405020304" pitchFamily="18" charset="0"/>
            </a:endParaRPr>
          </a:p>
          <a:p>
            <a:r>
              <a:rPr lang="en-US" altLang="zh-CN" sz="2000" dirty="0">
                <a:solidFill>
                  <a:schemeClr val="tx1"/>
                </a:solidFill>
                <a:latin typeface="Times New Roman" panose="02020603050405020304" pitchFamily="18" charset="0"/>
              </a:rPr>
              <a:t>A3C</a:t>
            </a:r>
            <a:r>
              <a:rPr lang="zh-CN" altLang="en-US" sz="2000" dirty="0">
                <a:solidFill>
                  <a:schemeClr val="tx1"/>
                </a:solidFill>
                <a:latin typeface="Times New Roman" panose="02020603050405020304" pitchFamily="18" charset="0"/>
              </a:rPr>
              <a:t>算法使用</a:t>
            </a:r>
            <a:r>
              <a:rPr lang="zh-CN" altLang="en-US" sz="2000" b="1" dirty="0">
                <a:solidFill>
                  <a:schemeClr val="tx1"/>
                </a:solidFill>
                <a:latin typeface="Times New Roman" panose="02020603050405020304" pitchFamily="18" charset="0"/>
              </a:rPr>
              <a:t>多个</a:t>
            </a:r>
            <a:r>
              <a:rPr lang="en-US" altLang="zh-CN" sz="2000" b="1" dirty="0">
                <a:solidFill>
                  <a:schemeClr val="tx1"/>
                </a:solidFill>
                <a:latin typeface="Times New Roman" panose="02020603050405020304" pitchFamily="18" charset="0"/>
              </a:rPr>
              <a:t>Actor</a:t>
            </a:r>
            <a:r>
              <a:rPr lang="zh-CN" altLang="en-US" sz="2000" b="1" dirty="0">
                <a:solidFill>
                  <a:schemeClr val="tx1"/>
                </a:solidFill>
                <a:latin typeface="Times New Roman" panose="02020603050405020304" pitchFamily="18" charset="0"/>
              </a:rPr>
              <a:t>同时学习策略</a:t>
            </a:r>
            <a:r>
              <a:rPr lang="zh-CN" altLang="en-US" sz="2000" dirty="0">
                <a:solidFill>
                  <a:schemeClr val="tx1"/>
                </a:solidFill>
                <a:latin typeface="Times New Roman" panose="02020603050405020304" pitchFamily="18" charset="0"/>
              </a:rPr>
              <a:t>并</a:t>
            </a:r>
            <a:r>
              <a:rPr lang="zh-CN" altLang="en-US" sz="2000" b="1" dirty="0">
                <a:solidFill>
                  <a:schemeClr val="tx1"/>
                </a:solidFill>
                <a:latin typeface="Times New Roman" panose="02020603050405020304" pitchFamily="18" charset="0"/>
              </a:rPr>
              <a:t>异步更新参数</a:t>
            </a:r>
            <a:r>
              <a:rPr lang="zh-CN" altLang="en-US" sz="2000" dirty="0">
                <a:solidFill>
                  <a:schemeClr val="tx1"/>
                </a:solidFill>
                <a:latin typeface="Times New Roman" panose="02020603050405020304" pitchFamily="18" charset="0"/>
              </a:rPr>
              <a:t>。每个</a:t>
            </a:r>
            <a:r>
              <a:rPr lang="en-US" altLang="zh-CN" sz="2000" dirty="0">
                <a:solidFill>
                  <a:schemeClr val="tx1"/>
                </a:solidFill>
                <a:latin typeface="Times New Roman" panose="02020603050405020304" pitchFamily="18" charset="0"/>
              </a:rPr>
              <a:t>Actor</a:t>
            </a:r>
            <a:r>
              <a:rPr lang="zh-CN" altLang="en-US" sz="2000" dirty="0">
                <a:solidFill>
                  <a:schemeClr val="tx1"/>
                </a:solidFill>
                <a:latin typeface="Times New Roman" panose="02020603050405020304" pitchFamily="18" charset="0"/>
              </a:rPr>
              <a:t>会周期性地暂停学习，将它们已经计算得出的梯度信息分享至中央参数服务器，而后者会对此进行更新。</a:t>
            </a:r>
            <a:endParaRPr lang="en-US" altLang="zh-CN" sz="2000" dirty="0">
              <a:solidFill>
                <a:schemeClr val="tx1"/>
              </a:solidFill>
              <a:latin typeface="Times New Roman" panose="02020603050405020304" pitchFamily="18" charset="0"/>
            </a:endParaRPr>
          </a:p>
          <a:p>
            <a:endParaRPr lang="en-US" altLang="zh-CN" sz="2000" dirty="0">
              <a:solidFill>
                <a:schemeClr val="tx1"/>
              </a:solidFill>
              <a:latin typeface="Times New Roman" panose="02020603050405020304" pitchFamily="18" charset="0"/>
            </a:endParaRPr>
          </a:p>
          <a:p>
            <a:endParaRPr lang="en-US" altLang="zh-CN" sz="2000" dirty="0">
              <a:solidFill>
                <a:schemeClr val="tx1"/>
              </a:solidFill>
              <a:latin typeface="Times New Roman" panose="02020603050405020304" pitchFamily="18" charset="0"/>
            </a:endParaRPr>
          </a:p>
          <a:p>
            <a:r>
              <a:rPr lang="zh-CN" altLang="en-US" sz="2000" dirty="0">
                <a:solidFill>
                  <a:schemeClr val="tx1"/>
                </a:solidFill>
                <a:latin typeface="Times New Roman" panose="02020603050405020304" pitchFamily="18" charset="0"/>
              </a:rPr>
              <a:t>但</a:t>
            </a:r>
            <a:r>
              <a:rPr lang="en-US" altLang="zh-CN" sz="2000" dirty="0">
                <a:solidFill>
                  <a:schemeClr val="tx1"/>
                </a:solidFill>
                <a:latin typeface="Times New Roman" panose="02020603050405020304" pitchFamily="18" charset="0"/>
              </a:rPr>
              <a:t>A3C</a:t>
            </a:r>
            <a:r>
              <a:rPr lang="zh-CN" altLang="en-US" sz="2000" dirty="0">
                <a:solidFill>
                  <a:schemeClr val="tx1"/>
                </a:solidFill>
                <a:latin typeface="Times New Roman" panose="02020603050405020304" pitchFamily="18" charset="0"/>
              </a:rPr>
              <a:t>算法一般来说</a:t>
            </a:r>
            <a:r>
              <a:rPr lang="zh-CN" altLang="en-US" sz="2000" b="1" dirty="0">
                <a:solidFill>
                  <a:schemeClr val="tx1"/>
                </a:solidFill>
                <a:latin typeface="Times New Roman" panose="02020603050405020304" pitchFamily="18" charset="0"/>
              </a:rPr>
              <a:t>对</a:t>
            </a:r>
            <a:r>
              <a:rPr lang="en-US" altLang="zh-CN" sz="2000" b="1" dirty="0">
                <a:solidFill>
                  <a:schemeClr val="tx1"/>
                </a:solidFill>
                <a:latin typeface="Times New Roman" panose="02020603050405020304" pitchFamily="18" charset="0"/>
              </a:rPr>
              <a:t>GPU</a:t>
            </a:r>
            <a:r>
              <a:rPr lang="zh-CN" altLang="en-US" sz="2000" b="1" dirty="0">
                <a:solidFill>
                  <a:schemeClr val="tx1"/>
                </a:solidFill>
                <a:latin typeface="Times New Roman" panose="02020603050405020304" pitchFamily="18" charset="0"/>
              </a:rPr>
              <a:t>的利用效率不高</a:t>
            </a:r>
            <a:r>
              <a:rPr lang="zh-CN" altLang="en-US" sz="2000" dirty="0">
                <a:solidFill>
                  <a:schemeClr val="tx1"/>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a:p>
            <a:r>
              <a:rPr lang="zh-CN" altLang="en-US" sz="2000" dirty="0">
                <a:solidFill>
                  <a:schemeClr val="tx1"/>
                </a:solidFill>
                <a:latin typeface="Times New Roman" panose="02020603050405020304" pitchFamily="18" charset="0"/>
              </a:rPr>
              <a:t>一般的服务器</a:t>
            </a:r>
            <a:r>
              <a:rPr lang="en-US" altLang="zh-CN" sz="2000" dirty="0">
                <a:solidFill>
                  <a:schemeClr val="tx1"/>
                </a:solidFill>
                <a:latin typeface="Times New Roman" panose="02020603050405020304" pitchFamily="18" charset="0"/>
              </a:rPr>
              <a:t>GPU</a:t>
            </a:r>
            <a:r>
              <a:rPr lang="zh-CN" altLang="en-US" sz="2000" dirty="0">
                <a:solidFill>
                  <a:schemeClr val="tx1"/>
                </a:solidFill>
                <a:latin typeface="Times New Roman" panose="02020603050405020304" pitchFamily="18" charset="0"/>
              </a:rPr>
              <a:t>数量少而</a:t>
            </a:r>
            <a:r>
              <a:rPr lang="en-US" altLang="zh-CN" sz="2000" dirty="0">
                <a:solidFill>
                  <a:schemeClr val="tx1"/>
                </a:solidFill>
                <a:latin typeface="Times New Roman" panose="02020603050405020304" pitchFamily="18" charset="0"/>
              </a:rPr>
              <a:t>CPU</a:t>
            </a:r>
            <a:r>
              <a:rPr lang="zh-CN" altLang="en-US" sz="2000" dirty="0">
                <a:solidFill>
                  <a:schemeClr val="tx1"/>
                </a:solidFill>
                <a:latin typeface="Times New Roman" panose="02020603050405020304" pitchFamily="18" charset="0"/>
              </a:rPr>
              <a:t>的数极多。由于</a:t>
            </a:r>
            <a:r>
              <a:rPr lang="en-US" altLang="zh-CN" sz="2000" dirty="0">
                <a:solidFill>
                  <a:schemeClr val="tx1"/>
                </a:solidFill>
                <a:latin typeface="Times New Roman" panose="02020603050405020304" pitchFamily="18" charset="0"/>
              </a:rPr>
              <a:t>A3C</a:t>
            </a:r>
            <a:r>
              <a:rPr lang="zh-CN" altLang="en-US" sz="2000" dirty="0">
                <a:solidFill>
                  <a:schemeClr val="tx1"/>
                </a:solidFill>
                <a:latin typeface="Times New Roman" panose="02020603050405020304" pitchFamily="18" charset="0"/>
              </a:rPr>
              <a:t>算法中每一个分布式的</a:t>
            </a:r>
            <a:r>
              <a:rPr lang="en-US" altLang="zh-CN" sz="2000" dirty="0">
                <a:solidFill>
                  <a:schemeClr val="tx1"/>
                </a:solidFill>
                <a:latin typeface="Times New Roman" panose="02020603050405020304" pitchFamily="18" charset="0"/>
              </a:rPr>
              <a:t>Actor</a:t>
            </a:r>
            <a:r>
              <a:rPr lang="zh-CN" altLang="en-US" sz="2000" dirty="0">
                <a:solidFill>
                  <a:schemeClr val="tx1"/>
                </a:solidFill>
                <a:latin typeface="Times New Roman" panose="02020603050405020304" pitchFamily="18" charset="0"/>
              </a:rPr>
              <a:t>都需要进行参数的学习，而为每一个</a:t>
            </a:r>
            <a:r>
              <a:rPr lang="en-US" altLang="zh-CN" sz="2000" dirty="0">
                <a:solidFill>
                  <a:schemeClr val="tx1"/>
                </a:solidFill>
                <a:latin typeface="Times New Roman" panose="02020603050405020304" pitchFamily="18" charset="0"/>
              </a:rPr>
              <a:t>Actor</a:t>
            </a:r>
            <a:r>
              <a:rPr lang="zh-CN" altLang="en-US" sz="2000" dirty="0">
                <a:solidFill>
                  <a:schemeClr val="tx1"/>
                </a:solidFill>
                <a:latin typeface="Times New Roman" panose="02020603050405020304" pitchFamily="18" charset="0"/>
              </a:rPr>
              <a:t>都配备一块</a:t>
            </a:r>
            <a:r>
              <a:rPr lang="en-US" altLang="zh-CN" sz="2000" dirty="0">
                <a:solidFill>
                  <a:schemeClr val="tx1"/>
                </a:solidFill>
                <a:latin typeface="Times New Roman" panose="02020603050405020304" pitchFamily="18" charset="0"/>
              </a:rPr>
              <a:t>GPU</a:t>
            </a:r>
            <a:r>
              <a:rPr lang="zh-CN" altLang="en-US" sz="2000" dirty="0">
                <a:solidFill>
                  <a:schemeClr val="tx1"/>
                </a:solidFill>
                <a:latin typeface="Times New Roman" panose="02020603050405020304" pitchFamily="18" charset="0"/>
              </a:rPr>
              <a:t>很显然是不现实的，所以</a:t>
            </a:r>
            <a:r>
              <a:rPr lang="en-US" altLang="zh-CN" sz="2000" b="1" dirty="0">
                <a:solidFill>
                  <a:schemeClr val="tx1"/>
                </a:solidFill>
                <a:latin typeface="Times New Roman" panose="02020603050405020304" pitchFamily="18" charset="0"/>
              </a:rPr>
              <a:t>A3C</a:t>
            </a:r>
            <a:r>
              <a:rPr lang="zh-CN" altLang="en-US" sz="2000" b="1" dirty="0">
                <a:solidFill>
                  <a:schemeClr val="tx1"/>
                </a:solidFill>
                <a:latin typeface="Times New Roman" panose="02020603050405020304" pitchFamily="18" charset="0"/>
              </a:rPr>
              <a:t>算法一般只能使用</a:t>
            </a:r>
            <a:r>
              <a:rPr lang="en-US" altLang="zh-CN" sz="2000" b="1" dirty="0">
                <a:solidFill>
                  <a:schemeClr val="tx1"/>
                </a:solidFill>
                <a:latin typeface="Times New Roman" panose="02020603050405020304" pitchFamily="18" charset="0"/>
              </a:rPr>
              <a:t>CPU</a:t>
            </a:r>
            <a:r>
              <a:rPr lang="zh-CN" altLang="en-US" sz="2000" b="1" dirty="0">
                <a:solidFill>
                  <a:schemeClr val="tx1"/>
                </a:solidFill>
                <a:latin typeface="Times New Roman" panose="02020603050405020304" pitchFamily="18" charset="0"/>
              </a:rPr>
              <a:t>进行训练</a:t>
            </a:r>
            <a:r>
              <a:rPr lang="zh-CN" altLang="en-US" sz="2000" dirty="0">
                <a:solidFill>
                  <a:schemeClr val="tx1"/>
                </a:solidFill>
                <a:latin typeface="Times New Roman" panose="02020603050405020304" pitchFamily="18" charset="0"/>
              </a:rPr>
              <a:t>。</a:t>
            </a:r>
            <a:endParaRPr lang="en-US" altLang="zh-CN" sz="2000" dirty="0">
              <a:solidFill>
                <a:schemeClr val="tx1"/>
              </a:solidFill>
              <a:latin typeface="Times New Roman" panose="02020603050405020304" pitchFamily="18" charset="0"/>
            </a:endParaRPr>
          </a:p>
        </p:txBody>
      </p:sp>
      <p:sp>
        <p:nvSpPr>
          <p:cNvPr id="8" name="文本框 51"/>
          <p:cNvSpPr txBox="1"/>
          <p:nvPr/>
        </p:nvSpPr>
        <p:spPr>
          <a:xfrm>
            <a:off x="4903366" y="3602609"/>
            <a:ext cx="2385268" cy="43088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800" b="1" spc="300" dirty="0">
                <a:solidFill>
                  <a:srgbClr val="701E5E"/>
                </a:solidFill>
                <a:latin typeface="+mj-ea"/>
                <a:ea typeface="+mj-ea"/>
              </a:rPr>
              <a:t>采样效率提升</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3472665" cy="584775"/>
          </a:xfrm>
          <a:prstGeom prst="rect">
            <a:avLst/>
          </a:prstGeom>
          <a:noFill/>
        </p:spPr>
        <p:txBody>
          <a:bodyPr wrap="square" rtlCol="0">
            <a:spAutoFit/>
          </a:bodyPr>
          <a:lstStyle/>
          <a:p>
            <a:r>
              <a:rPr lang="zh-CN" altLang="en-US" sz="3200" b="1" dirty="0"/>
              <a:t>背景</a:t>
            </a:r>
            <a:r>
              <a:rPr lang="zh-CN" altLang="en-US" sz="3200" b="1" spc="600" dirty="0">
                <a:solidFill>
                  <a:schemeClr val="tx2">
                    <a:lumMod val="50000"/>
                  </a:schemeClr>
                </a:solidFill>
              </a:rPr>
              <a:t>与意义</a:t>
            </a:r>
            <a:endParaRPr lang="zh-CN" altLang="en-US" sz="3200" b="1" dirty="0"/>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01</a:t>
            </a:r>
            <a:endParaRPr lang="zh-CN" altLang="en-US" sz="2000" b="1" dirty="0"/>
          </a:p>
        </p:txBody>
      </p:sp>
      <p:sp>
        <p:nvSpPr>
          <p:cNvPr id="4" name="文本框 3"/>
          <p:cNvSpPr txBox="1"/>
          <p:nvPr/>
        </p:nvSpPr>
        <p:spPr>
          <a:xfrm>
            <a:off x="1367799" y="1380294"/>
            <a:ext cx="9176481" cy="3525215"/>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en-US" altLang="zh-CN" sz="2000" dirty="0">
                <a:solidFill>
                  <a:schemeClr val="tx1"/>
                </a:solidFill>
                <a:latin typeface="Times New Roman" panose="02020603050405020304" pitchFamily="18" charset="0"/>
              </a:rPr>
              <a:t>2016</a:t>
            </a:r>
            <a:r>
              <a:rPr lang="zh-CN" altLang="en-US" sz="2000" dirty="0">
                <a:solidFill>
                  <a:schemeClr val="tx1"/>
                </a:solidFill>
                <a:latin typeface="Times New Roman" panose="02020603050405020304" pitchFamily="18" charset="0"/>
              </a:rPr>
              <a:t>年</a:t>
            </a:r>
            <a:r>
              <a:rPr lang="en-US" altLang="zh-CN" sz="2000" dirty="0" err="1">
                <a:solidFill>
                  <a:schemeClr val="tx1"/>
                </a:solidFill>
                <a:latin typeface="Times New Roman" panose="02020603050405020304" pitchFamily="18" charset="0"/>
              </a:rPr>
              <a:t>Babaeizadeh</a:t>
            </a:r>
            <a:r>
              <a:rPr lang="zh-CN" altLang="en-US" sz="2000" dirty="0">
                <a:solidFill>
                  <a:schemeClr val="tx1"/>
                </a:solidFill>
                <a:latin typeface="Times New Roman" panose="02020603050405020304" pitchFamily="18" charset="0"/>
              </a:rPr>
              <a:t>等人发表</a:t>
            </a:r>
            <a:r>
              <a:rPr lang="en-US" altLang="zh-CN" sz="2000" dirty="0">
                <a:solidFill>
                  <a:schemeClr val="tx1"/>
                </a:solidFill>
                <a:latin typeface="Times New Roman" panose="02020603050405020304" pitchFamily="18" charset="0"/>
              </a:rPr>
              <a:t>GA3C</a:t>
            </a:r>
          </a:p>
          <a:p>
            <a:endParaRPr lang="en-US" altLang="zh-CN" sz="2000" dirty="0">
              <a:solidFill>
                <a:schemeClr val="tx1"/>
              </a:solidFill>
              <a:latin typeface="Times New Roman" panose="02020603050405020304" pitchFamily="18" charset="0"/>
            </a:endParaRPr>
          </a:p>
          <a:p>
            <a:r>
              <a:rPr lang="en-US" altLang="zh-CN" sz="2000" b="1" dirty="0">
                <a:solidFill>
                  <a:schemeClr val="tx1"/>
                </a:solidFill>
                <a:latin typeface="Times New Roman" panose="02020603050405020304" pitchFamily="18" charset="0"/>
              </a:rPr>
              <a:t>GA3C</a:t>
            </a:r>
            <a:r>
              <a:rPr lang="zh-CN" altLang="en-US" sz="2000" b="1" dirty="0">
                <a:solidFill>
                  <a:schemeClr val="tx1"/>
                </a:solidFill>
                <a:latin typeface="Times New Roman" panose="02020603050405020304" pitchFamily="18" charset="0"/>
              </a:rPr>
              <a:t>由三个部分组成：</a:t>
            </a:r>
            <a:r>
              <a:rPr lang="en-US" altLang="zh-CN" sz="2000" b="1" dirty="0">
                <a:solidFill>
                  <a:schemeClr val="tx1"/>
                </a:solidFill>
                <a:latin typeface="Times New Roman" panose="02020603050405020304" pitchFamily="18" charset="0"/>
              </a:rPr>
              <a:t>Agent, Predictor, Trainer</a:t>
            </a:r>
            <a:r>
              <a:rPr lang="zh-CN" altLang="en-US" sz="2000" b="1" dirty="0">
                <a:solidFill>
                  <a:schemeClr val="tx1"/>
                </a:solidFill>
                <a:latin typeface="Times New Roman" panose="02020603050405020304" pitchFamily="18" charset="0"/>
              </a:rPr>
              <a:t>。</a:t>
            </a:r>
          </a:p>
          <a:p>
            <a:pPr marL="342900" indent="-342900">
              <a:buFont typeface="Wingdings" panose="05000000000000000000" pitchFamily="2" charset="2"/>
              <a:buChar char="l"/>
            </a:pPr>
            <a:r>
              <a:rPr lang="en-US" altLang="zh-CN" sz="2000" dirty="0">
                <a:solidFill>
                  <a:schemeClr val="tx1"/>
                </a:solidFill>
                <a:latin typeface="Times New Roman" panose="02020603050405020304" pitchFamily="18" charset="0"/>
              </a:rPr>
              <a:t>Agent</a:t>
            </a:r>
            <a:r>
              <a:rPr lang="zh-CN" altLang="en-US" sz="2000" dirty="0">
                <a:solidFill>
                  <a:schemeClr val="tx1"/>
                </a:solidFill>
                <a:latin typeface="Times New Roman" panose="02020603050405020304" pitchFamily="18" charset="0"/>
              </a:rPr>
              <a:t>：作为与环境交互的接口。和</a:t>
            </a:r>
            <a:r>
              <a:rPr lang="en-US" altLang="zh-CN" sz="2000" dirty="0">
                <a:solidFill>
                  <a:schemeClr val="tx1"/>
                </a:solidFill>
                <a:latin typeface="Times New Roman" panose="02020603050405020304" pitchFamily="18" charset="0"/>
              </a:rPr>
              <a:t>Predictor</a:t>
            </a:r>
            <a:r>
              <a:rPr lang="zh-CN" altLang="en-US" sz="2000" dirty="0">
                <a:solidFill>
                  <a:schemeClr val="tx1"/>
                </a:solidFill>
                <a:latin typeface="Times New Roman" panose="02020603050405020304" pitchFamily="18" charset="0"/>
              </a:rPr>
              <a:t>进行交互获取对应动作；将收集到的轨迹和奖励发送给</a:t>
            </a:r>
            <a:r>
              <a:rPr lang="en-US" altLang="zh-CN" sz="2000" dirty="0">
                <a:solidFill>
                  <a:schemeClr val="tx1"/>
                </a:solidFill>
                <a:latin typeface="Times New Roman" panose="02020603050405020304" pitchFamily="18" charset="0"/>
              </a:rPr>
              <a:t>Trainer</a:t>
            </a:r>
            <a:r>
              <a:rPr lang="zh-CN" altLang="en-US" sz="2000" dirty="0">
                <a:solidFill>
                  <a:schemeClr val="tx1"/>
                </a:solidFill>
                <a:latin typeface="Times New Roman" panose="02020603050405020304" pitchFamily="18" charset="0"/>
              </a:rPr>
              <a:t>执行训练。</a:t>
            </a:r>
          </a:p>
          <a:p>
            <a:pPr marL="342900" indent="-342900">
              <a:buFont typeface="Wingdings" panose="05000000000000000000" pitchFamily="2" charset="2"/>
              <a:buChar char="l"/>
            </a:pPr>
            <a:r>
              <a:rPr lang="en-US" altLang="zh-CN" sz="2000" dirty="0">
                <a:solidFill>
                  <a:schemeClr val="tx1"/>
                </a:solidFill>
                <a:latin typeface="Times New Roman" panose="02020603050405020304" pitchFamily="18" charset="0"/>
              </a:rPr>
              <a:t>Predictor</a:t>
            </a:r>
            <a:r>
              <a:rPr lang="zh-CN" altLang="en-US" sz="2000" dirty="0">
                <a:solidFill>
                  <a:schemeClr val="tx1"/>
                </a:solidFill>
                <a:latin typeface="Times New Roman" panose="02020603050405020304" pitchFamily="18" charset="0"/>
              </a:rPr>
              <a:t>：运行模型，获得</a:t>
            </a:r>
            <a:r>
              <a:rPr lang="en-US" altLang="zh-CN" sz="2000" dirty="0">
                <a:solidFill>
                  <a:schemeClr val="tx1"/>
                </a:solidFill>
                <a:latin typeface="Times New Roman" panose="02020603050405020304" pitchFamily="18" charset="0"/>
              </a:rPr>
              <a:t>Agent</a:t>
            </a:r>
            <a:r>
              <a:rPr lang="zh-CN" altLang="en-US" sz="2000" dirty="0">
                <a:solidFill>
                  <a:schemeClr val="tx1"/>
                </a:solidFill>
                <a:latin typeface="Times New Roman" panose="02020603050405020304" pitchFamily="18" charset="0"/>
              </a:rPr>
              <a:t>推送的状态数据，返回该状态下执行的动作。</a:t>
            </a:r>
            <a:endParaRPr lang="en-US" altLang="zh-CN" sz="2000" dirty="0">
              <a:solidFill>
                <a:schemeClr val="tx1"/>
              </a:solidFill>
              <a:latin typeface="Times New Roman" panose="02020603050405020304" pitchFamily="18" charset="0"/>
            </a:endParaRPr>
          </a:p>
          <a:p>
            <a:pPr marL="342900" indent="-342900">
              <a:buFont typeface="Wingdings" panose="05000000000000000000" pitchFamily="2" charset="2"/>
              <a:buChar char="l"/>
            </a:pPr>
            <a:r>
              <a:rPr lang="en-US" altLang="zh-CN" sz="2000" dirty="0">
                <a:solidFill>
                  <a:schemeClr val="tx1"/>
                </a:solidFill>
                <a:latin typeface="Times New Roman" panose="02020603050405020304" pitchFamily="18" charset="0"/>
              </a:rPr>
              <a:t>Trainer</a:t>
            </a:r>
            <a:r>
              <a:rPr lang="zh-CN" altLang="en-US" sz="2000" dirty="0">
                <a:solidFill>
                  <a:schemeClr val="tx1"/>
                </a:solidFill>
                <a:latin typeface="Times New Roman" panose="02020603050405020304" pitchFamily="18" charset="0"/>
              </a:rPr>
              <a:t>：训练模型，获取</a:t>
            </a:r>
            <a:r>
              <a:rPr lang="en-US" altLang="zh-CN" sz="2000" dirty="0">
                <a:solidFill>
                  <a:schemeClr val="tx1"/>
                </a:solidFill>
                <a:latin typeface="Times New Roman" panose="02020603050405020304" pitchFamily="18" charset="0"/>
              </a:rPr>
              <a:t>Agent</a:t>
            </a:r>
            <a:r>
              <a:rPr lang="zh-CN" altLang="en-US" sz="2000" dirty="0">
                <a:solidFill>
                  <a:schemeClr val="tx1"/>
                </a:solidFill>
                <a:latin typeface="Times New Roman" panose="02020603050405020304" pitchFamily="18" charset="0"/>
              </a:rPr>
              <a:t>推送的轨迹数据与奖励数据。</a:t>
            </a:r>
            <a:endParaRPr lang="en-US" altLang="zh-CN" sz="2000" dirty="0">
              <a:solidFill>
                <a:schemeClr val="tx1"/>
              </a:solidFill>
              <a:latin typeface="Times New Roman" panose="02020603050405020304" pitchFamily="18" charset="0"/>
            </a:endParaRPr>
          </a:p>
        </p:txBody>
      </p:sp>
      <p:sp>
        <p:nvSpPr>
          <p:cNvPr id="11" name="文本框 51"/>
          <p:cNvSpPr txBox="1"/>
          <p:nvPr/>
        </p:nvSpPr>
        <p:spPr>
          <a:xfrm>
            <a:off x="847819" y="997228"/>
            <a:ext cx="2652970"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解决</a:t>
            </a:r>
            <a:r>
              <a:rPr lang="en-US" altLang="zh-CN" sz="2400" b="1" spc="300" dirty="0">
                <a:solidFill>
                  <a:srgbClr val="701E5E"/>
                </a:solidFill>
                <a:latin typeface="+mj-ea"/>
                <a:ea typeface="+mj-ea"/>
              </a:rPr>
              <a:t>2—GA3C</a:t>
            </a:r>
            <a:r>
              <a:rPr lang="zh-CN" altLang="en-US" sz="2400" b="1" spc="300" dirty="0">
                <a:solidFill>
                  <a:srgbClr val="701E5E"/>
                </a:solidFill>
                <a:latin typeface="+mj-ea"/>
                <a:ea typeface="+mj-ea"/>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3472665" cy="584775"/>
          </a:xfrm>
          <a:prstGeom prst="rect">
            <a:avLst/>
          </a:prstGeom>
          <a:noFill/>
        </p:spPr>
        <p:txBody>
          <a:bodyPr wrap="square" rtlCol="0">
            <a:spAutoFit/>
          </a:bodyPr>
          <a:lstStyle/>
          <a:p>
            <a:r>
              <a:rPr lang="zh-CN" altLang="en-US" sz="3200" b="1" dirty="0"/>
              <a:t>背景与意义</a:t>
            </a: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01</a:t>
            </a:r>
            <a:endParaRPr lang="zh-CN" altLang="en-US" sz="2000" b="1" dirty="0"/>
          </a:p>
        </p:txBody>
      </p:sp>
      <p:sp>
        <p:nvSpPr>
          <p:cNvPr id="2" name="文本框 1"/>
          <p:cNvSpPr txBox="1"/>
          <p:nvPr/>
        </p:nvSpPr>
        <p:spPr>
          <a:xfrm>
            <a:off x="4693849" y="4271339"/>
            <a:ext cx="7529615" cy="1524667"/>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en-US" altLang="zh-CN" sz="2000" dirty="0">
                <a:solidFill>
                  <a:schemeClr val="tx1"/>
                </a:solidFill>
                <a:latin typeface="Times New Roman" panose="02020603050405020304" pitchFamily="18" charset="0"/>
              </a:rPr>
              <a:t>IMPLALA</a:t>
            </a:r>
            <a:r>
              <a:rPr lang="zh-CN" altLang="en-US" sz="2000" dirty="0">
                <a:solidFill>
                  <a:schemeClr val="tx1"/>
                </a:solidFill>
                <a:latin typeface="Times New Roman" panose="02020603050405020304" pitchFamily="18" charset="0"/>
              </a:rPr>
              <a:t>在保持较高的性能的同时获得了：</a:t>
            </a:r>
            <a:endParaRPr lang="en-US" altLang="zh-CN" sz="2000" dirty="0">
              <a:solidFill>
                <a:schemeClr val="tx1"/>
              </a:solidFill>
              <a:latin typeface="Times New Roman" panose="02020603050405020304" pitchFamily="18" charset="0"/>
            </a:endParaRPr>
          </a:p>
          <a:p>
            <a:pPr marL="342900" indent="-342900">
              <a:buFont typeface="Wingdings" panose="05000000000000000000" pitchFamily="2" charset="2"/>
              <a:buChar char="l"/>
            </a:pPr>
            <a:r>
              <a:rPr lang="zh-CN" altLang="en-US" sz="2000" dirty="0">
                <a:solidFill>
                  <a:schemeClr val="tx1"/>
                </a:solidFill>
                <a:latin typeface="Times New Roman" panose="02020603050405020304" pitchFamily="18" charset="0"/>
              </a:rPr>
              <a:t>较好的扩展性</a:t>
            </a:r>
            <a:endParaRPr lang="en-US" altLang="zh-CN" sz="2000" dirty="0">
              <a:solidFill>
                <a:schemeClr val="tx1"/>
              </a:solidFill>
              <a:latin typeface="Times New Roman" panose="02020603050405020304" pitchFamily="18" charset="0"/>
            </a:endParaRPr>
          </a:p>
          <a:p>
            <a:pPr marL="342900" indent="-342900">
              <a:buFont typeface="Wingdings" panose="05000000000000000000" pitchFamily="2" charset="2"/>
              <a:buChar char="l"/>
            </a:pPr>
            <a:r>
              <a:rPr lang="zh-CN" altLang="en-US" sz="2000" dirty="0">
                <a:solidFill>
                  <a:schemeClr val="tx1"/>
                </a:solidFill>
                <a:latin typeface="Times New Roman" panose="02020603050405020304" pitchFamily="18" charset="0"/>
              </a:rPr>
              <a:t>较高的效率</a:t>
            </a:r>
            <a:endParaRPr lang="en-US" altLang="zh-CN" sz="2000" dirty="0">
              <a:solidFill>
                <a:schemeClr val="tx1"/>
              </a:solidFill>
              <a:latin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47099" y="1655701"/>
            <a:ext cx="3943891" cy="2838555"/>
          </a:xfrm>
          <a:prstGeom prst="rect">
            <a:avLst/>
          </a:prstGeom>
        </p:spPr>
      </p:pic>
      <p:sp>
        <p:nvSpPr>
          <p:cNvPr id="5" name="文本框 4"/>
          <p:cNvSpPr txBox="1"/>
          <p:nvPr/>
        </p:nvSpPr>
        <p:spPr>
          <a:xfrm>
            <a:off x="4693849" y="1244512"/>
            <a:ext cx="6756799" cy="2724996"/>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zh-CN" altLang="en-US" sz="2000" b="1" dirty="0">
                <a:solidFill>
                  <a:schemeClr val="tx1"/>
                </a:solidFill>
                <a:latin typeface="Times New Roman" panose="02020603050405020304" pitchFamily="18" charset="0"/>
              </a:rPr>
              <a:t>本篇文章介绍的</a:t>
            </a:r>
            <a:r>
              <a:rPr lang="en-US" altLang="zh-CN" sz="2000" b="1" dirty="0">
                <a:solidFill>
                  <a:schemeClr val="tx1"/>
                </a:solidFill>
                <a:latin typeface="Times New Roman" panose="02020603050405020304" pitchFamily="18" charset="0"/>
              </a:rPr>
              <a:t>IMPALA</a:t>
            </a:r>
            <a:r>
              <a:rPr lang="zh-CN" altLang="en-US" sz="2000" b="1" dirty="0">
                <a:solidFill>
                  <a:schemeClr val="tx1"/>
                </a:solidFill>
                <a:latin typeface="Times New Roman" panose="02020603050405020304" pitchFamily="18" charset="0"/>
              </a:rPr>
              <a:t>框架与</a:t>
            </a:r>
            <a:r>
              <a:rPr lang="en-US" altLang="zh-CN" sz="2000" b="1" dirty="0">
                <a:solidFill>
                  <a:schemeClr val="tx1"/>
                </a:solidFill>
                <a:latin typeface="Times New Roman" panose="02020603050405020304" pitchFamily="18" charset="0"/>
              </a:rPr>
              <a:t>GA3C</a:t>
            </a:r>
            <a:r>
              <a:rPr lang="zh-CN" altLang="en-US" sz="2000" b="1" dirty="0">
                <a:solidFill>
                  <a:schemeClr val="tx1"/>
                </a:solidFill>
                <a:latin typeface="Times New Roman" panose="02020603050405020304" pitchFamily="18" charset="0"/>
              </a:rPr>
              <a:t>相似</a:t>
            </a:r>
            <a:endParaRPr lang="en-US" altLang="zh-CN" sz="2000" b="1" dirty="0">
              <a:solidFill>
                <a:schemeClr val="tx1"/>
              </a:solidFill>
              <a:latin typeface="Times New Roman" panose="02020603050405020304" pitchFamily="18" charset="0"/>
            </a:endParaRPr>
          </a:p>
          <a:p>
            <a:r>
              <a:rPr lang="zh-CN" altLang="en-US" sz="2000" b="1" dirty="0">
                <a:solidFill>
                  <a:schemeClr val="tx1"/>
                </a:solidFill>
                <a:latin typeface="Times New Roman" panose="02020603050405020304" pitchFamily="18" charset="0"/>
              </a:rPr>
              <a:t>不同之处在于：</a:t>
            </a:r>
            <a:endParaRPr lang="en-US" altLang="zh-CN" sz="2000" b="1" dirty="0">
              <a:solidFill>
                <a:schemeClr val="tx1"/>
              </a:solidFill>
              <a:latin typeface="Times New Roman" panose="02020603050405020304" pitchFamily="18" charset="0"/>
            </a:endParaRPr>
          </a:p>
          <a:p>
            <a:pPr marL="342900" indent="-342900">
              <a:buFont typeface="Wingdings" panose="05000000000000000000" pitchFamily="2" charset="2"/>
              <a:buChar char="l"/>
            </a:pPr>
            <a:r>
              <a:rPr lang="en-US" altLang="zh-CN" sz="2000" u="sng" dirty="0">
                <a:solidFill>
                  <a:schemeClr val="tx1"/>
                </a:solidFill>
                <a:latin typeface="Times New Roman" panose="02020603050405020304" pitchFamily="18" charset="0"/>
              </a:rPr>
              <a:t>IMPALA</a:t>
            </a:r>
            <a:r>
              <a:rPr lang="zh-CN" altLang="en-US" sz="2000" u="sng" dirty="0">
                <a:solidFill>
                  <a:schemeClr val="tx1"/>
                </a:solidFill>
                <a:latin typeface="Times New Roman" panose="02020603050405020304" pitchFamily="18" charset="0"/>
              </a:rPr>
              <a:t>算法中</a:t>
            </a:r>
            <a:r>
              <a:rPr lang="en-US" altLang="zh-CN" sz="2000" u="sng" dirty="0">
                <a:solidFill>
                  <a:schemeClr val="tx1"/>
                </a:solidFill>
                <a:latin typeface="Times New Roman" panose="02020603050405020304" pitchFamily="18" charset="0"/>
              </a:rPr>
              <a:t>Agent</a:t>
            </a:r>
            <a:r>
              <a:rPr lang="zh-CN" altLang="en-US" sz="2000" u="sng" dirty="0">
                <a:solidFill>
                  <a:schemeClr val="tx1"/>
                </a:solidFill>
                <a:latin typeface="Times New Roman" panose="02020603050405020304" pitchFamily="18" charset="0"/>
              </a:rPr>
              <a:t>与</a:t>
            </a:r>
            <a:r>
              <a:rPr lang="en-US" altLang="zh-CN" sz="2000" u="sng" dirty="0">
                <a:solidFill>
                  <a:schemeClr val="tx1"/>
                </a:solidFill>
                <a:latin typeface="Times New Roman" panose="02020603050405020304" pitchFamily="18" charset="0"/>
              </a:rPr>
              <a:t>Predictor</a:t>
            </a:r>
            <a:r>
              <a:rPr lang="zh-CN" altLang="en-US" sz="2000" u="sng" dirty="0">
                <a:solidFill>
                  <a:schemeClr val="tx1"/>
                </a:solidFill>
                <a:latin typeface="Times New Roman" panose="02020603050405020304" pitchFamily="18" charset="0"/>
              </a:rPr>
              <a:t>合为一体</a:t>
            </a:r>
            <a:r>
              <a:rPr lang="zh-CN" altLang="en-US" sz="2000" dirty="0">
                <a:solidFill>
                  <a:schemeClr val="tx1"/>
                </a:solidFill>
                <a:latin typeface="Times New Roman" panose="02020603050405020304" pitchFamily="18" charset="0"/>
              </a:rPr>
              <a:t>，由分布式的</a:t>
            </a:r>
            <a:r>
              <a:rPr lang="en-US" altLang="zh-CN" sz="2000" dirty="0">
                <a:solidFill>
                  <a:schemeClr val="tx1"/>
                </a:solidFill>
                <a:latin typeface="Times New Roman" panose="02020603050405020304" pitchFamily="18" charset="0"/>
              </a:rPr>
              <a:t>Actor</a:t>
            </a:r>
            <a:r>
              <a:rPr lang="zh-CN" altLang="en-US" sz="2000" dirty="0">
                <a:solidFill>
                  <a:schemeClr val="tx1"/>
                </a:solidFill>
                <a:latin typeface="Times New Roman" panose="02020603050405020304" pitchFamily="18" charset="0"/>
              </a:rPr>
              <a:t>直接执行策略生成轨迹，并且将收集到的轨迹传回训练服务器进行训练。</a:t>
            </a:r>
            <a:endParaRPr lang="en-US" altLang="zh-CN" sz="2000" dirty="0">
              <a:solidFill>
                <a:schemeClr val="tx1"/>
              </a:solidFill>
              <a:latin typeface="Times New Roman" panose="02020603050405020304" pitchFamily="18" charset="0"/>
            </a:endParaRPr>
          </a:p>
          <a:p>
            <a:pPr marL="342900" indent="-342900">
              <a:buFont typeface="Wingdings" panose="05000000000000000000" pitchFamily="2" charset="2"/>
              <a:buChar char="l"/>
            </a:pPr>
            <a:r>
              <a:rPr lang="zh-CN" altLang="en-US" sz="2000" u="sng" dirty="0">
                <a:solidFill>
                  <a:schemeClr val="tx1"/>
                </a:solidFill>
                <a:latin typeface="Times New Roman" panose="02020603050405020304" pitchFamily="18" charset="0"/>
              </a:rPr>
              <a:t>引入</a:t>
            </a:r>
            <a:r>
              <a:rPr lang="en-US" altLang="zh-CN" sz="2000" b="1" u="sng" dirty="0">
                <a:solidFill>
                  <a:schemeClr val="tx1"/>
                </a:solidFill>
                <a:latin typeface="Times New Roman" panose="02020603050405020304" pitchFamily="18" charset="0"/>
              </a:rPr>
              <a:t>V-trace</a:t>
            </a:r>
            <a:r>
              <a:rPr lang="zh-CN" altLang="en-US" sz="2000" u="sng" dirty="0">
                <a:solidFill>
                  <a:schemeClr val="tx1"/>
                </a:solidFill>
                <a:latin typeface="Times New Roman" panose="02020603050405020304" pitchFamily="18" charset="0"/>
              </a:rPr>
              <a:t>方法</a:t>
            </a:r>
            <a:r>
              <a:rPr lang="zh-CN" altLang="en-US" sz="2000" dirty="0">
                <a:solidFill>
                  <a:schemeClr val="tx1"/>
                </a:solidFill>
                <a:latin typeface="Times New Roman" panose="02020603050405020304" pitchFamily="18" charset="0"/>
              </a:rPr>
              <a:t>解决了</a:t>
            </a:r>
            <a:r>
              <a:rPr lang="en-US" altLang="zh-CN" sz="2000" dirty="0">
                <a:solidFill>
                  <a:schemeClr val="tx1"/>
                </a:solidFill>
                <a:latin typeface="Times New Roman" panose="02020603050405020304" pitchFamily="18" charset="0"/>
              </a:rPr>
              <a:t>GA3C</a:t>
            </a:r>
            <a:r>
              <a:rPr lang="zh-CN" altLang="en-US" sz="2000" dirty="0">
                <a:solidFill>
                  <a:schemeClr val="tx1"/>
                </a:solidFill>
                <a:latin typeface="Times New Roman" panose="02020603050405020304" pitchFamily="18" charset="0"/>
              </a:rPr>
              <a:t>训练不稳定的问题</a:t>
            </a:r>
            <a:endParaRPr lang="en-US" altLang="zh-CN" sz="2000" dirty="0">
              <a:solidFill>
                <a:schemeClr val="tx1"/>
              </a:solidFill>
              <a:latin typeface="Times New Roman" panose="02020603050405020304" pitchFamily="18" charset="0"/>
            </a:endParaRPr>
          </a:p>
        </p:txBody>
      </p:sp>
      <p:sp>
        <p:nvSpPr>
          <p:cNvPr id="8" name="文本框 7"/>
          <p:cNvSpPr txBox="1"/>
          <p:nvPr/>
        </p:nvSpPr>
        <p:spPr>
          <a:xfrm>
            <a:off x="347098" y="4271339"/>
            <a:ext cx="3943891" cy="1180086"/>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algn="ctr"/>
            <a:r>
              <a:rPr lang="zh-CN" altLang="en-US" sz="1400" b="0" i="1" dirty="0">
                <a:solidFill>
                  <a:schemeClr val="tx1"/>
                </a:solidFill>
                <a:effectLst/>
                <a:highlight>
                  <a:srgbClr val="FFFFFF"/>
                </a:highlight>
                <a:latin typeface="-apple-system"/>
              </a:rPr>
              <a:t>图：</a:t>
            </a:r>
            <a:r>
              <a:rPr lang="en-US" altLang="zh-CN" sz="1400" b="0" i="1" dirty="0">
                <a:solidFill>
                  <a:schemeClr val="tx1"/>
                </a:solidFill>
                <a:effectLst/>
                <a:highlight>
                  <a:srgbClr val="FFFFFF"/>
                </a:highlight>
                <a:latin typeface="-apple-system"/>
              </a:rPr>
              <a:t>IMPALA</a:t>
            </a:r>
            <a:r>
              <a:rPr lang="zh-CN" altLang="en-US" sz="1400" b="0" i="1" dirty="0">
                <a:solidFill>
                  <a:schemeClr val="tx1"/>
                </a:solidFill>
                <a:effectLst/>
                <a:highlight>
                  <a:srgbClr val="FFFFFF"/>
                </a:highlight>
                <a:latin typeface="-apple-system"/>
              </a:rPr>
              <a:t>框架的训练机制</a:t>
            </a:r>
            <a:endParaRPr lang="en-US" altLang="zh-CN" sz="1400" b="0" i="1" dirty="0">
              <a:solidFill>
                <a:schemeClr val="tx1"/>
              </a:solidFill>
              <a:effectLst/>
              <a:highlight>
                <a:srgbClr val="FFFFFF"/>
              </a:highlight>
              <a:latin typeface="-apple-system"/>
            </a:endParaRPr>
          </a:p>
          <a:p>
            <a:pPr algn="ctr"/>
            <a:r>
              <a:rPr lang="en-US" altLang="zh-CN" sz="1400" i="1" dirty="0">
                <a:solidFill>
                  <a:schemeClr val="tx1"/>
                </a:solidFill>
                <a:highlight>
                  <a:srgbClr val="FFFFFF"/>
                </a:highlight>
                <a:latin typeface="-apple-system"/>
              </a:rPr>
              <a:t>A</a:t>
            </a:r>
            <a:r>
              <a:rPr lang="en-US" altLang="zh-CN" sz="1400" b="0" i="1" dirty="0">
                <a:solidFill>
                  <a:schemeClr val="tx1"/>
                </a:solidFill>
                <a:effectLst/>
                <a:highlight>
                  <a:srgbClr val="FFFFFF"/>
                </a:highlight>
                <a:latin typeface="-apple-system"/>
              </a:rPr>
              <a:t>ctor</a:t>
            </a:r>
            <a:r>
              <a:rPr lang="zh-CN" altLang="en-US" sz="1400" b="0" i="1" dirty="0">
                <a:solidFill>
                  <a:schemeClr val="tx1"/>
                </a:solidFill>
                <a:effectLst/>
                <a:highlight>
                  <a:srgbClr val="FFFFFF"/>
                </a:highlight>
                <a:latin typeface="-apple-system"/>
              </a:rPr>
              <a:t>向</a:t>
            </a:r>
            <a:r>
              <a:rPr lang="en-US" altLang="zh-CN" sz="1400" i="1" dirty="0">
                <a:solidFill>
                  <a:schemeClr val="tx1"/>
                </a:solidFill>
                <a:highlight>
                  <a:srgbClr val="FFFFFF"/>
                </a:highlight>
                <a:latin typeface="-apple-system"/>
              </a:rPr>
              <a:t>L</a:t>
            </a:r>
            <a:r>
              <a:rPr lang="en-US" altLang="zh-CN" sz="1400" b="0" i="1" dirty="0">
                <a:solidFill>
                  <a:schemeClr val="tx1"/>
                </a:solidFill>
                <a:effectLst/>
                <a:highlight>
                  <a:srgbClr val="FFFFFF"/>
                </a:highlight>
                <a:latin typeface="-apple-system"/>
              </a:rPr>
              <a:t>earner</a:t>
            </a:r>
            <a:r>
              <a:rPr lang="zh-CN" altLang="en-US" sz="1400" b="0" i="1" dirty="0">
                <a:solidFill>
                  <a:schemeClr val="tx1"/>
                </a:solidFill>
                <a:effectLst/>
                <a:highlight>
                  <a:srgbClr val="FFFFFF"/>
                </a:highlight>
                <a:latin typeface="-apple-system"/>
              </a:rPr>
              <a:t>传递观测采样</a:t>
            </a:r>
            <a:endParaRPr lang="en-US" altLang="zh-CN" sz="1400" b="0" i="1" dirty="0">
              <a:solidFill>
                <a:schemeClr val="tx1"/>
              </a:solidFill>
              <a:effectLst/>
              <a:highlight>
                <a:srgbClr val="FFFFFF"/>
              </a:highlight>
              <a:latin typeface="-apple-system"/>
            </a:endParaRPr>
          </a:p>
          <a:p>
            <a:pPr algn="ctr"/>
            <a:r>
              <a:rPr lang="en-US" altLang="zh-CN" sz="1400" b="0" i="1" dirty="0">
                <a:solidFill>
                  <a:schemeClr val="tx1"/>
                </a:solidFill>
                <a:effectLst/>
                <a:highlight>
                  <a:srgbClr val="FFFFFF"/>
                </a:highlight>
                <a:latin typeface="-apple-system"/>
              </a:rPr>
              <a:t>Learner</a:t>
            </a:r>
            <a:r>
              <a:rPr lang="zh-CN" altLang="en-US" sz="1400" b="0" i="1" dirty="0">
                <a:solidFill>
                  <a:schemeClr val="tx1"/>
                </a:solidFill>
                <a:effectLst/>
                <a:highlight>
                  <a:srgbClr val="FFFFFF"/>
                </a:highlight>
                <a:latin typeface="-apple-system"/>
              </a:rPr>
              <a:t>向</a:t>
            </a:r>
            <a:r>
              <a:rPr lang="en-US" altLang="zh-CN" sz="1400" i="1" dirty="0">
                <a:solidFill>
                  <a:schemeClr val="tx1"/>
                </a:solidFill>
                <a:highlight>
                  <a:srgbClr val="FFFFFF"/>
                </a:highlight>
                <a:latin typeface="-apple-system"/>
              </a:rPr>
              <a:t>A</a:t>
            </a:r>
            <a:r>
              <a:rPr lang="en-US" altLang="zh-CN" sz="1400" b="0" i="1" dirty="0">
                <a:solidFill>
                  <a:schemeClr val="tx1"/>
                </a:solidFill>
                <a:effectLst/>
                <a:highlight>
                  <a:srgbClr val="FFFFFF"/>
                </a:highlight>
                <a:latin typeface="-apple-system"/>
              </a:rPr>
              <a:t>ctor</a:t>
            </a:r>
            <a:r>
              <a:rPr lang="zh-CN" altLang="en-US" sz="1400" b="0" i="1" dirty="0">
                <a:solidFill>
                  <a:schemeClr val="tx1"/>
                </a:solidFill>
                <a:effectLst/>
                <a:highlight>
                  <a:srgbClr val="FFFFFF"/>
                </a:highlight>
                <a:latin typeface="-apple-system"/>
              </a:rPr>
              <a:t>传递训练好的参数</a:t>
            </a:r>
            <a:endParaRPr lang="en-US" altLang="zh-CN" sz="1600" i="1" dirty="0">
              <a:solidFill>
                <a:schemeClr val="tx1"/>
              </a:solidFill>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9453" y="2105561"/>
            <a:ext cx="2472152" cy="2646878"/>
          </a:xfrm>
          <a:prstGeom prst="rect">
            <a:avLst/>
          </a:prstGeom>
          <a:noFill/>
        </p:spPr>
        <p:txBody>
          <a:bodyPr wrap="none" rtlCol="0">
            <a:spAutoFit/>
          </a:bodyPr>
          <a:lstStyle/>
          <a:p>
            <a:r>
              <a:rPr lang="en-US" altLang="zh-CN" sz="16600" spc="300" dirty="0">
                <a:gradFill>
                  <a:gsLst>
                    <a:gs pos="0">
                      <a:srgbClr val="701E5E"/>
                    </a:gs>
                    <a:gs pos="90000">
                      <a:srgbClr val="701E5E">
                        <a:alpha val="33000"/>
                      </a:srgbClr>
                    </a:gs>
                  </a:gsLst>
                  <a:lin ang="5400000" scaled="0"/>
                </a:gradFill>
                <a:latin typeface="Impact" panose="020B0806030902050204" pitchFamily="34" charset="0"/>
              </a:rPr>
              <a:t>02</a:t>
            </a:r>
            <a:endParaRPr lang="zh-CN" altLang="en-US" sz="16600" spc="300" dirty="0">
              <a:gradFill>
                <a:gsLst>
                  <a:gs pos="0">
                    <a:srgbClr val="701E5E"/>
                  </a:gs>
                  <a:gs pos="90000">
                    <a:srgbClr val="701E5E">
                      <a:alpha val="33000"/>
                    </a:srgbClr>
                  </a:gs>
                </a:gsLst>
                <a:lin ang="5400000" scaled="0"/>
              </a:gradFill>
              <a:latin typeface="Impact" panose="020B0806030902050204" pitchFamily="34" charset="0"/>
            </a:endParaRPr>
          </a:p>
        </p:txBody>
      </p:sp>
      <p:sp>
        <p:nvSpPr>
          <p:cNvPr id="3" name="文本框 2"/>
          <p:cNvSpPr txBox="1"/>
          <p:nvPr/>
        </p:nvSpPr>
        <p:spPr>
          <a:xfrm>
            <a:off x="5077292" y="2350093"/>
            <a:ext cx="2307491" cy="707886"/>
          </a:xfrm>
          <a:prstGeom prst="rect">
            <a:avLst/>
          </a:prstGeom>
          <a:noFill/>
        </p:spPr>
        <p:txBody>
          <a:bodyPr wrap="none" rtlCol="0">
            <a:spAutoFit/>
          </a:bodyPr>
          <a:lstStyle/>
          <a:p>
            <a:r>
              <a:rPr lang="en-US" altLang="zh-CN" sz="4000" b="1" spc="600" dirty="0">
                <a:solidFill>
                  <a:schemeClr val="tx2">
                    <a:lumMod val="50000"/>
                  </a:schemeClr>
                </a:solidFill>
              </a:rPr>
              <a:t>IMPALA</a:t>
            </a:r>
            <a:endParaRPr lang="zh-CN" altLang="en-US" sz="4000" b="1" spc="600" dirty="0">
              <a:solidFill>
                <a:schemeClr val="tx2">
                  <a:lumMod val="50000"/>
                </a:schemeClr>
              </a:solidFill>
            </a:endParaRPr>
          </a:p>
        </p:txBody>
      </p:sp>
      <p:sp>
        <p:nvSpPr>
          <p:cNvPr id="4" name="文本框 3"/>
          <p:cNvSpPr txBox="1"/>
          <p:nvPr/>
        </p:nvSpPr>
        <p:spPr>
          <a:xfrm>
            <a:off x="5077292" y="3595039"/>
            <a:ext cx="4578754" cy="954107"/>
          </a:xfrm>
          <a:prstGeom prst="rect">
            <a:avLst/>
          </a:prstGeom>
          <a:noFill/>
        </p:spPr>
        <p:txBody>
          <a:bodyPr wrap="none" rtlCol="0">
            <a:spAutoFit/>
          </a:bodyPr>
          <a:lstStyle/>
          <a:p>
            <a:r>
              <a:rPr lang="en-US" altLang="zh-CN" sz="2800" spc="100" dirty="0">
                <a:solidFill>
                  <a:schemeClr val="bg1">
                    <a:lumMod val="75000"/>
                  </a:schemeClr>
                </a:solidFill>
              </a:rPr>
              <a:t>Importance Weighted </a:t>
            </a:r>
          </a:p>
          <a:p>
            <a:r>
              <a:rPr lang="en-US" altLang="zh-CN" sz="2800" spc="100" dirty="0">
                <a:solidFill>
                  <a:schemeClr val="bg1">
                    <a:lumMod val="75000"/>
                  </a:schemeClr>
                </a:solidFill>
              </a:rPr>
              <a:t>Actor-Learner Architectures</a:t>
            </a:r>
          </a:p>
        </p:txBody>
      </p:sp>
      <p:cxnSp>
        <p:nvCxnSpPr>
          <p:cNvPr id="5" name="直接连接符 4"/>
          <p:cNvCxnSpPr/>
          <p:nvPr/>
        </p:nvCxnSpPr>
        <p:spPr>
          <a:xfrm>
            <a:off x="4255405" y="2092332"/>
            <a:ext cx="0" cy="2571751"/>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196475" y="3381779"/>
            <a:ext cx="720000" cy="101600"/>
          </a:xfrm>
          <a:prstGeom prst="rect">
            <a:avLst/>
          </a:prstGeom>
          <a:gradFill>
            <a:gsLst>
              <a:gs pos="0">
                <a:srgbClr val="701E5E"/>
              </a:gs>
              <a:gs pos="100000">
                <a:srgbClr val="701E5E">
                  <a:alpha val="5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7821" y="329622"/>
            <a:ext cx="3472665" cy="584775"/>
          </a:xfrm>
          <a:prstGeom prst="rect">
            <a:avLst/>
          </a:prstGeom>
          <a:noFill/>
        </p:spPr>
        <p:txBody>
          <a:bodyPr wrap="square" rtlCol="0">
            <a:spAutoFit/>
          </a:bodyPr>
          <a:lstStyle/>
          <a:p>
            <a:r>
              <a:rPr lang="en-US" altLang="zh-CN" sz="3200" b="1" spc="600" dirty="0">
                <a:solidFill>
                  <a:schemeClr val="tx2">
                    <a:lumMod val="50000"/>
                  </a:schemeClr>
                </a:solidFill>
              </a:rPr>
              <a:t>IMPALA</a:t>
            </a:r>
            <a:endParaRPr lang="zh-CN" altLang="en-US" sz="3200" b="1" spc="600" dirty="0">
              <a:solidFill>
                <a:schemeClr val="tx2">
                  <a:lumMod val="50000"/>
                </a:schemeClr>
              </a:solidFill>
            </a:endParaRPr>
          </a:p>
        </p:txBody>
      </p:sp>
      <p:sp>
        <p:nvSpPr>
          <p:cNvPr id="7" name="对话气泡: 椭圆形 6"/>
          <p:cNvSpPr/>
          <p:nvPr/>
        </p:nvSpPr>
        <p:spPr>
          <a:xfrm>
            <a:off x="222287" y="412453"/>
            <a:ext cx="625532" cy="419107"/>
          </a:xfrm>
          <a:prstGeom prst="wedgeEllipseCallout">
            <a:avLst/>
          </a:prstGeom>
          <a:gradFill>
            <a:gsLst>
              <a:gs pos="3000">
                <a:srgbClr val="701E5E">
                  <a:alpha val="68000"/>
                </a:srgbClr>
              </a:gs>
              <a:gs pos="99000">
                <a:srgbClr val="701E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02</a:t>
            </a:r>
            <a:endParaRPr lang="zh-CN" altLang="en-US" sz="2000" b="1" dirty="0"/>
          </a:p>
        </p:txBody>
      </p:sp>
      <p:sp>
        <p:nvSpPr>
          <p:cNvPr id="2" name="文本框 51"/>
          <p:cNvSpPr txBox="1"/>
          <p:nvPr/>
        </p:nvSpPr>
        <p:spPr>
          <a:xfrm>
            <a:off x="535053" y="938096"/>
            <a:ext cx="1731243" cy="369332"/>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300" dirty="0">
                <a:solidFill>
                  <a:srgbClr val="701E5E"/>
                </a:solidFill>
                <a:latin typeface="+mj-ea"/>
                <a:ea typeface="+mj-ea"/>
              </a:rPr>
              <a:t>两个模式：</a:t>
            </a:r>
          </a:p>
        </p:txBody>
      </p:sp>
      <p:sp>
        <p:nvSpPr>
          <p:cNvPr id="5" name="文本框 4"/>
          <p:cNvSpPr txBox="1"/>
          <p:nvPr/>
        </p:nvSpPr>
        <p:spPr>
          <a:xfrm>
            <a:off x="431369" y="1286948"/>
            <a:ext cx="5155320" cy="248884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zh-CN" altLang="en-US" b="1" dirty="0">
                <a:solidFill>
                  <a:schemeClr val="tx1"/>
                </a:solidFill>
                <a:latin typeface="Times New Roman" panose="02020603050405020304" pitchFamily="18" charset="0"/>
              </a:rPr>
              <a:t>单个</a:t>
            </a:r>
            <a:r>
              <a:rPr lang="en-US" altLang="zh-CN" b="1"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模式中</a:t>
            </a:r>
            <a:r>
              <a:rPr lang="zh-CN" altLang="en-US" b="1"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通过获取</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得到的轨迹，通过</a:t>
            </a:r>
            <a:r>
              <a:rPr lang="en-US" altLang="zh-CN" dirty="0">
                <a:solidFill>
                  <a:schemeClr val="tx1"/>
                </a:solidFill>
                <a:latin typeface="Times New Roman" panose="02020603050405020304" pitchFamily="18" charset="0"/>
              </a:rPr>
              <a:t>SGD</a:t>
            </a:r>
            <a:r>
              <a:rPr lang="zh-CN" altLang="en-US" dirty="0">
                <a:solidFill>
                  <a:schemeClr val="tx1"/>
                </a:solidFill>
                <a:latin typeface="Times New Roman" panose="02020603050405020304" pitchFamily="18" charset="0"/>
              </a:rPr>
              <a:t>更新各个神经网络的参数。</a:t>
            </a:r>
            <a:endParaRPr lang="en-US" altLang="zh-CN" dirty="0">
              <a:solidFill>
                <a:schemeClr val="tx1"/>
              </a:solidFill>
              <a:latin typeface="Times New Roman" panose="02020603050405020304" pitchFamily="18" charset="0"/>
            </a:endParaRPr>
          </a:p>
          <a:p>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定期从</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获取最新的神经网络参数，并且每个</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面向一个模拟环境，使用自己能获得的最新策略去采样。</a:t>
            </a:r>
            <a:endParaRPr lang="en-US" altLang="zh-CN" dirty="0">
              <a:solidFill>
                <a:schemeClr val="tx1"/>
              </a:solidFill>
              <a:latin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635251" y="3635084"/>
            <a:ext cx="4339424" cy="2087695"/>
          </a:xfrm>
          <a:prstGeom prst="rect">
            <a:avLst/>
          </a:prstGeom>
        </p:spPr>
      </p:pic>
      <p:sp>
        <p:nvSpPr>
          <p:cNvPr id="9" name="文本框 8"/>
          <p:cNvSpPr txBox="1"/>
          <p:nvPr/>
        </p:nvSpPr>
        <p:spPr>
          <a:xfrm>
            <a:off x="6318210" y="1297108"/>
            <a:ext cx="5155320" cy="2128742"/>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r>
              <a:rPr lang="zh-CN" altLang="en-US" dirty="0">
                <a:solidFill>
                  <a:schemeClr val="tx1"/>
                </a:solidFill>
                <a:latin typeface="Times New Roman" panose="02020603050405020304" pitchFamily="18" charset="0"/>
              </a:rPr>
              <a:t>当训练规模扩大的时候，使用</a:t>
            </a:r>
            <a:r>
              <a:rPr lang="zh-CN" altLang="en-US" b="1" dirty="0">
                <a:solidFill>
                  <a:schemeClr val="tx1"/>
                </a:solidFill>
                <a:latin typeface="Times New Roman" panose="02020603050405020304" pitchFamily="18" charset="0"/>
              </a:rPr>
              <a:t>多个</a:t>
            </a:r>
            <a:r>
              <a:rPr lang="en-US" altLang="zh-CN" b="1"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配套多个</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a:t>
            </a:r>
            <a:endParaRPr lang="en-US" altLang="zh-CN" dirty="0">
              <a:solidFill>
                <a:schemeClr val="tx1"/>
              </a:solidFill>
              <a:latin typeface="Times New Roman" panose="02020603050405020304" pitchFamily="18" charset="0"/>
            </a:endParaRPr>
          </a:p>
          <a:p>
            <a:r>
              <a:rPr lang="zh-CN" altLang="en-US" dirty="0">
                <a:solidFill>
                  <a:schemeClr val="tx1"/>
                </a:solidFill>
                <a:latin typeface="Times New Roman" panose="02020603050405020304" pitchFamily="18" charset="0"/>
              </a:rPr>
              <a:t>每个</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只从自己的</a:t>
            </a:r>
            <a:r>
              <a:rPr lang="en-US" altLang="zh-CN" dirty="0">
                <a:solidFill>
                  <a:schemeClr val="tx1"/>
                </a:solidFill>
                <a:latin typeface="Times New Roman" panose="02020603050405020304" pitchFamily="18" charset="0"/>
              </a:rPr>
              <a:t>Actor</a:t>
            </a:r>
            <a:r>
              <a:rPr lang="zh-CN" altLang="en-US" dirty="0">
                <a:solidFill>
                  <a:schemeClr val="tx1"/>
                </a:solidFill>
                <a:latin typeface="Times New Roman" panose="02020603050405020304" pitchFamily="18" charset="0"/>
              </a:rPr>
              <a:t>们中获取样本进行更新，</a:t>
            </a:r>
            <a:r>
              <a:rPr lang="en-US" altLang="zh-CN" dirty="0">
                <a:solidFill>
                  <a:schemeClr val="tx1"/>
                </a:solidFill>
                <a:latin typeface="Times New Roman" panose="02020603050405020304" pitchFamily="18" charset="0"/>
              </a:rPr>
              <a:t>Learner</a:t>
            </a:r>
            <a:r>
              <a:rPr lang="zh-CN" altLang="en-US" dirty="0">
                <a:solidFill>
                  <a:schemeClr val="tx1"/>
                </a:solidFill>
                <a:latin typeface="Times New Roman" panose="02020603050405020304" pitchFamily="18" charset="0"/>
              </a:rPr>
              <a:t>之间定期交换梯度并更新网络参数。</a:t>
            </a:r>
            <a:endParaRPr lang="en-US" altLang="zh-CN" dirty="0">
              <a:solidFill>
                <a:schemeClr val="tx1"/>
              </a:solidFill>
              <a:latin typeface="Times New Roman" panose="02020603050405020304" pitchFamily="18" charset="0"/>
            </a:endParaRPr>
          </a:p>
        </p:txBody>
      </p:sp>
      <p:sp>
        <p:nvSpPr>
          <p:cNvPr id="10" name="文本框 51"/>
          <p:cNvSpPr txBox="1"/>
          <p:nvPr/>
        </p:nvSpPr>
        <p:spPr>
          <a:xfrm>
            <a:off x="2584153" y="5810108"/>
            <a:ext cx="7029617" cy="553998"/>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ctr" rtl="0" eaLnBrk="1" latinLnBrk="0" hangingPunct="1">
              <a:spcBef>
                <a:spcPts val="0"/>
              </a:spcBef>
              <a:spcAft>
                <a:spcPts val="0"/>
              </a:spcAft>
            </a:pPr>
            <a:r>
              <a:rPr lang="en-US" altLang="zh-CN" b="1" dirty="0">
                <a:solidFill>
                  <a:srgbClr val="191B1F"/>
                </a:solidFill>
                <a:highlight>
                  <a:srgbClr val="FFFFFF"/>
                </a:highlight>
                <a:latin typeface="-apple-system"/>
                <a:ea typeface="微软雅黑" panose="020B0503020204020204" pitchFamily="34" charset="-122"/>
              </a:rPr>
              <a:t>A</a:t>
            </a:r>
            <a:r>
              <a:rPr lang="en-US" altLang="zh-CN" sz="1800" b="1" kern="1200" dirty="0">
                <a:solidFill>
                  <a:srgbClr val="191B1F"/>
                </a:solidFill>
                <a:effectLst/>
                <a:highlight>
                  <a:srgbClr val="FFFFFF"/>
                </a:highlight>
                <a:latin typeface="-apple-system"/>
                <a:ea typeface="微软雅黑" panose="020B0503020204020204" pitchFamily="34" charset="-122"/>
                <a:cs typeface="+mn-cs"/>
              </a:rPr>
              <a:t>ctor</a:t>
            </a:r>
            <a:r>
              <a:rPr lang="zh-CN" altLang="en-US" sz="1800" b="1" kern="1200" dirty="0">
                <a:solidFill>
                  <a:srgbClr val="191B1F"/>
                </a:solidFill>
                <a:effectLst/>
                <a:highlight>
                  <a:srgbClr val="FFFFFF"/>
                </a:highlight>
                <a:latin typeface="-apple-system"/>
                <a:ea typeface="微软雅黑" panose="020B0503020204020204" pitchFamily="34" charset="-122"/>
                <a:cs typeface="+mn-cs"/>
              </a:rPr>
              <a:t>和</a:t>
            </a:r>
            <a:r>
              <a:rPr lang="en-US" altLang="zh-CN" b="1" dirty="0">
                <a:solidFill>
                  <a:srgbClr val="191B1F"/>
                </a:solidFill>
                <a:highlight>
                  <a:srgbClr val="FFFFFF"/>
                </a:highlight>
                <a:latin typeface="-apple-system"/>
                <a:ea typeface="微软雅黑" panose="020B0503020204020204" pitchFamily="34" charset="-122"/>
              </a:rPr>
              <a:t>L</a:t>
            </a:r>
            <a:r>
              <a:rPr lang="en-US" altLang="zh-CN" sz="1800" b="1" kern="1200" dirty="0">
                <a:solidFill>
                  <a:srgbClr val="191B1F"/>
                </a:solidFill>
                <a:effectLst/>
                <a:highlight>
                  <a:srgbClr val="FFFFFF"/>
                </a:highlight>
                <a:latin typeface="-apple-system"/>
                <a:ea typeface="微软雅黑" panose="020B0503020204020204" pitchFamily="34" charset="-122"/>
                <a:cs typeface="+mn-cs"/>
              </a:rPr>
              <a:t>earner</a:t>
            </a:r>
            <a:r>
              <a:rPr lang="zh-CN" altLang="en-US" sz="1800" b="1" kern="1200" dirty="0">
                <a:solidFill>
                  <a:srgbClr val="191B1F"/>
                </a:solidFill>
                <a:effectLst/>
                <a:highlight>
                  <a:srgbClr val="FFFFFF"/>
                </a:highlight>
                <a:latin typeface="-apple-system"/>
                <a:ea typeface="微软雅黑" panose="020B0503020204020204" pitchFamily="34" charset="-122"/>
                <a:cs typeface="+mn-cs"/>
              </a:rPr>
              <a:t>相互异步工作，极大提高了时间利用率。</a:t>
            </a:r>
            <a:endParaRPr lang="en-US" altLang="zh-CN" sz="1800" b="1" kern="1200" dirty="0">
              <a:solidFill>
                <a:srgbClr val="191B1F"/>
              </a:solidFill>
              <a:effectLst/>
              <a:highlight>
                <a:srgbClr val="FFFFFF"/>
              </a:highlight>
              <a:latin typeface="-apple-system"/>
              <a:ea typeface="微软雅黑" panose="020B0503020204020204" pitchFamily="34" charset="-122"/>
              <a:cs typeface="+mn-cs"/>
            </a:endParaRPr>
          </a:p>
          <a:p>
            <a:pPr marL="0" algn="ctr" rtl="0" eaLnBrk="1" latinLnBrk="0" hangingPunct="1">
              <a:spcBef>
                <a:spcPts val="0"/>
              </a:spcBef>
              <a:spcAft>
                <a:spcPts val="0"/>
              </a:spcAft>
            </a:pPr>
            <a:r>
              <a:rPr lang="zh-CN" altLang="en-US" sz="1800" b="1" kern="1200" dirty="0">
                <a:solidFill>
                  <a:srgbClr val="191B1F"/>
                </a:solidFill>
                <a:effectLst/>
                <a:highlight>
                  <a:srgbClr val="FFFFFF"/>
                </a:highlight>
                <a:latin typeface="-apple-system"/>
                <a:ea typeface="微软雅黑" panose="020B0503020204020204" pitchFamily="34" charset="-122"/>
                <a:cs typeface="+mn-cs"/>
              </a:rPr>
              <a:t>这也意味</a:t>
            </a:r>
            <a:r>
              <a:rPr lang="en-US" altLang="zh-CN" sz="1800" b="1" kern="1200" dirty="0">
                <a:solidFill>
                  <a:srgbClr val="191B1F"/>
                </a:solidFill>
                <a:effectLst/>
                <a:highlight>
                  <a:srgbClr val="FFFFFF"/>
                </a:highlight>
                <a:latin typeface="-apple-system"/>
                <a:ea typeface="微软雅黑" panose="020B0503020204020204" pitchFamily="34" charset="-122"/>
                <a:cs typeface="+mn-cs"/>
              </a:rPr>
              <a:t>A</a:t>
            </a:r>
            <a:r>
              <a:rPr lang="en-US" altLang="zh-CN" sz="1800" b="1" i="0" kern="1200" dirty="0">
                <a:solidFill>
                  <a:srgbClr val="191B1F"/>
                </a:solidFill>
                <a:effectLst/>
                <a:highlight>
                  <a:srgbClr val="FFFFFF"/>
                </a:highlight>
                <a:latin typeface="-apple-system"/>
                <a:ea typeface="微软雅黑" panose="020B0503020204020204" pitchFamily="34" charset="-122"/>
                <a:cs typeface="+mn-cs"/>
              </a:rPr>
              <a:t>ctor</a:t>
            </a:r>
            <a:r>
              <a:rPr lang="zh-CN" altLang="zh-CN" sz="1800" b="1" i="0" kern="1200" dirty="0">
                <a:solidFill>
                  <a:srgbClr val="191B1F"/>
                </a:solidFill>
                <a:effectLst/>
                <a:highlight>
                  <a:srgbClr val="FFFFFF"/>
                </a:highlight>
                <a:latin typeface="-apple-system"/>
                <a:ea typeface="微软雅黑" panose="020B0503020204020204" pitchFamily="34" charset="-122"/>
                <a:cs typeface="+mn-cs"/>
              </a:rPr>
              <a:t>上的策略可能不是</a:t>
            </a:r>
            <a:r>
              <a:rPr lang="en-US" altLang="zh-CN" sz="1800" b="1" kern="1200" dirty="0">
                <a:solidFill>
                  <a:srgbClr val="191B1F"/>
                </a:solidFill>
                <a:effectLst/>
                <a:highlight>
                  <a:srgbClr val="FFFFFF"/>
                </a:highlight>
                <a:latin typeface="-apple-system"/>
                <a:ea typeface="微软雅黑" panose="020B0503020204020204" pitchFamily="34" charset="-122"/>
                <a:cs typeface="+mn-cs"/>
              </a:rPr>
              <a:t>L</a:t>
            </a:r>
            <a:r>
              <a:rPr lang="en-US" altLang="zh-CN" sz="1800" b="1" i="0" kern="1200" dirty="0">
                <a:solidFill>
                  <a:srgbClr val="191B1F"/>
                </a:solidFill>
                <a:effectLst/>
                <a:highlight>
                  <a:srgbClr val="FFFFFF"/>
                </a:highlight>
                <a:latin typeface="-apple-system"/>
                <a:ea typeface="微软雅黑" panose="020B0503020204020204" pitchFamily="34" charset="-122"/>
                <a:cs typeface="+mn-cs"/>
              </a:rPr>
              <a:t>earner</a:t>
            </a:r>
            <a:r>
              <a:rPr lang="zh-CN" altLang="zh-CN" sz="1800" b="1" i="0" kern="1200" dirty="0">
                <a:solidFill>
                  <a:srgbClr val="191B1F"/>
                </a:solidFill>
                <a:effectLst/>
                <a:highlight>
                  <a:srgbClr val="FFFFFF"/>
                </a:highlight>
                <a:latin typeface="-apple-system"/>
                <a:ea typeface="微软雅黑" panose="020B0503020204020204" pitchFamily="34" charset="-122"/>
                <a:cs typeface="+mn-cs"/>
              </a:rPr>
              <a:t>中最新的策略</a:t>
            </a:r>
            <a:r>
              <a:rPr lang="zh-CN" altLang="en-US" sz="1800" b="1" i="0" kern="1200" dirty="0">
                <a:solidFill>
                  <a:srgbClr val="191B1F"/>
                </a:solidFill>
                <a:effectLst/>
                <a:highlight>
                  <a:srgbClr val="FFFFFF"/>
                </a:highlight>
                <a:latin typeface="-apple-system"/>
                <a:ea typeface="微软雅黑" panose="020B0503020204020204" pitchFamily="34" charset="-122"/>
                <a:cs typeface="+mn-cs"/>
              </a:rPr>
              <a:t>，成为</a:t>
            </a:r>
            <a:r>
              <a:rPr lang="en-US" altLang="zh-CN" sz="1800" b="1" i="0" kern="1200" dirty="0">
                <a:solidFill>
                  <a:srgbClr val="191B1F"/>
                </a:solidFill>
                <a:effectLst/>
                <a:highlight>
                  <a:srgbClr val="FFFFFF"/>
                </a:highlight>
                <a:latin typeface="-apple-system"/>
                <a:ea typeface="微软雅黑" panose="020B0503020204020204" pitchFamily="34" charset="-122"/>
                <a:cs typeface="+mn-cs"/>
              </a:rPr>
              <a:t>Off-Policy</a:t>
            </a:r>
            <a:endParaRPr lang="zh-CN" altLang="zh-CN" sz="2400" dirty="0">
              <a:effectLst/>
            </a:endParaRPr>
          </a:p>
        </p:txBody>
      </p:sp>
      <p:cxnSp>
        <p:nvCxnSpPr>
          <p:cNvPr id="12" name="直接连接符 11"/>
          <p:cNvCxnSpPr/>
          <p:nvPr/>
        </p:nvCxnSpPr>
        <p:spPr>
          <a:xfrm>
            <a:off x="5952449" y="1368650"/>
            <a:ext cx="0" cy="2283051"/>
          </a:xfrm>
          <a:prstGeom prst="line">
            <a:avLst/>
          </a:prstGeom>
          <a:ln w="19050">
            <a:solidFill>
              <a:srgbClr val="701E5E"/>
            </a:solidFill>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d9684ea-6bab-4be4-98e2-1d135a532992"/>
  <p:tag name="COMMONDATA" val="eyJoZGlkIjoiOGZjMjNlYjZjODE5YTcyOTUyYTE2M2RiMDc2YTBlYW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4410,&quot;width&quot;:9255}"/>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4796</Words>
  <Application>Microsoft Office PowerPoint</Application>
  <PresentationFormat>宽屏</PresentationFormat>
  <Paragraphs>295</Paragraphs>
  <Slides>37</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9" baseType="lpstr">
      <vt:lpstr>-apple-system</vt:lpstr>
      <vt:lpstr>等线</vt:lpstr>
      <vt:lpstr>方正姚体</vt:lpstr>
      <vt:lpstr>微软雅黑</vt:lpstr>
      <vt:lpstr>Arial</vt:lpstr>
      <vt:lpstr>Calibri</vt:lpstr>
      <vt:lpstr>Cambria Math</vt:lpstr>
      <vt:lpstr>Impact</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Ruochuan</cp:lastModifiedBy>
  <cp:revision>148</cp:revision>
  <dcterms:created xsi:type="dcterms:W3CDTF">2020-05-09T08:26:00Z</dcterms:created>
  <dcterms:modified xsi:type="dcterms:W3CDTF">2024-04-17T02:28:36Z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0DBCE2C952ED47A089686973516A48AB_13</vt:lpwstr>
  </property>
  <property fmtid="{D5CDD505-2E9C-101B-9397-08002B2CF9AE}" pid="3" name="KSOProductBuildVer">
    <vt:lpwstr>2052-11.1.0.14309</vt:lpwstr>
  </property>
</Properties>
</file>