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8" r:id="rId5"/>
    <p:sldId id="297" r:id="rId6"/>
    <p:sldId id="303" r:id="rId7"/>
    <p:sldId id="306" r:id="rId8"/>
    <p:sldId id="304" r:id="rId9"/>
    <p:sldId id="305" r:id="rId10"/>
    <p:sldId id="307" r:id="rId11"/>
    <p:sldId id="292" r:id="rId12"/>
    <p:sldId id="283" r:id="rId13"/>
    <p:sldId id="293" r:id="rId14"/>
    <p:sldId id="309" r:id="rId15"/>
    <p:sldId id="311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712" autoAdjust="0"/>
  </p:normalViewPr>
  <p:slideViewPr>
    <p:cSldViewPr snapToGrid="0">
      <p:cViewPr varScale="1">
        <p:scale>
          <a:sx n="73" d="100"/>
          <a:sy n="73" d="100"/>
        </p:scale>
        <p:origin x="744" y="7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28-Jun-20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lastchar/telco-customer-chur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lideshare.net/ekolsky/cx-for-executives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lideshare.net/punchlime/killer-saa-s-metrics-punchlime-presentation-slides-january-2014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c/churnrate.asp" TargetMode="External"/><Relationship Id="rId2" Type="http://schemas.openxmlformats.org/officeDocument/2006/relationships/hyperlink" Target="http://www.investopedia.com/terms/c/churnrate.asp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ubspot.com/service/reasons-for-customer-churn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bain.com/Images/BB_Prescription_cutting_costs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customer-churn-prediction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 smtClean="0"/>
              <a:t>CHURN RATE PREDICTION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399" y="4072348"/>
            <a:ext cx="7084523" cy="580921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https://www.kaggle.com/blastchar/telco-customer-churn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9573760" y="5106631"/>
            <a:ext cx="2825069" cy="622016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000" b="0" i="0" spc="14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CAHYA PUTERA P</a:t>
            </a:r>
          </a:p>
          <a:p>
            <a:pPr algn="ctr">
              <a:lnSpc>
                <a:spcPts val="1000"/>
              </a:lnSpc>
            </a:pPr>
            <a:endParaRPr lang="en-US" sz="2000" b="0" i="0" spc="14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ts val="1000"/>
              </a:lnSpc>
            </a:pPr>
            <a:endParaRPr lang="en-US" sz="200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>
              <a:lnSpc>
                <a:spcPts val="1000"/>
              </a:lnSpc>
            </a:pPr>
            <a:r>
              <a:rPr lang="en-US" sz="2000" spc="1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JCDS8</a:t>
            </a:r>
            <a:endParaRPr lang="en-US" sz="2000" b="0" i="0" spc="14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1899" y="0"/>
            <a:ext cx="7290101" cy="63713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 smtClean="0"/>
              <a:t>OBJECTIVE ?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3932" y="912738"/>
            <a:ext cx="5826034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predict customer’s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Highlighting the variables influencing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prediction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best model to predict based on it’s </a:t>
            </a:r>
            <a:r>
              <a:rPr lang="en-US" b="1" i="1" dirty="0" smtClean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Apply and test the model into </a:t>
            </a:r>
            <a:r>
              <a:rPr lang="en-US" b="1" i="1" dirty="0" smtClean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1999"/>
            <a:ext cx="11328000" cy="717531"/>
          </a:xfrm>
        </p:spPr>
        <p:txBody>
          <a:bodyPr/>
          <a:lstStyle/>
          <a:p>
            <a:r>
              <a:rPr lang="en-US" dirty="0" smtClean="0"/>
              <a:t>PROJECT MODEL PREDICTION 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1" name="Rounded Rectangle 10"/>
          <p:cNvSpPr/>
          <p:nvPr/>
        </p:nvSpPr>
        <p:spPr>
          <a:xfrm>
            <a:off x="1265383" y="1763314"/>
            <a:ext cx="1998617" cy="101890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OVERVIEW &amp; DATA PREPROCESSING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265383" y="4114803"/>
            <a:ext cx="1998617" cy="101890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EXPLORATORY DATA ANALYSIS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4497975" y="4114803"/>
            <a:ext cx="1998617" cy="101890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LABELLING &amp; SCALING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4497975" y="1763314"/>
            <a:ext cx="1998617" cy="101890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 BUILDING</a:t>
            </a:r>
            <a:endParaRPr lang="en-US" sz="1400" dirty="0"/>
          </a:p>
        </p:txBody>
      </p:sp>
      <p:sp>
        <p:nvSpPr>
          <p:cNvPr id="16" name="Down Arrow 15"/>
          <p:cNvSpPr/>
          <p:nvPr/>
        </p:nvSpPr>
        <p:spPr>
          <a:xfrm>
            <a:off x="2037806" y="3056366"/>
            <a:ext cx="444137" cy="6792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6200000">
            <a:off x="3658919" y="4284619"/>
            <a:ext cx="444137" cy="6792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5275214" y="3056366"/>
            <a:ext cx="444137" cy="6792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797362" y="1776203"/>
            <a:ext cx="1998617" cy="101890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SELECTION &amp; MODEL DEPLOYMENT</a:t>
            </a:r>
            <a:endParaRPr lang="en-US" sz="1400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7424909" y="1582862"/>
            <a:ext cx="444137" cy="140558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797362" y="4062553"/>
            <a:ext cx="1998617" cy="101890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DASHBOARD</a:t>
            </a:r>
            <a:endParaRPr lang="en-US" sz="1400" dirty="0"/>
          </a:p>
        </p:txBody>
      </p:sp>
      <p:sp>
        <p:nvSpPr>
          <p:cNvPr id="26" name="Down Arrow 25"/>
          <p:cNvSpPr/>
          <p:nvPr/>
        </p:nvSpPr>
        <p:spPr>
          <a:xfrm>
            <a:off x="9574601" y="3115320"/>
            <a:ext cx="444137" cy="6792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37806" y="3056366"/>
            <a:ext cx="1311964" cy="9535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HYPER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96592" y="2795320"/>
            <a:ext cx="686536" cy="40039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4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000"/>
            <a:ext cx="6558067" cy="63713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  <a:solidFill>
            <a:schemeClr val="bg1">
              <a:lumMod val="95000"/>
              <a:alpha val="69000"/>
            </a:schemeClr>
          </a:solidFill>
        </p:spPr>
        <p:txBody>
          <a:bodyPr/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53835" y="758497"/>
            <a:ext cx="4918216" cy="5286356"/>
          </a:xfrm>
          <a:solidFill>
            <a:schemeClr val="bg1">
              <a:alpha val="53000"/>
            </a:schemeClr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Lean to your best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Define </a:t>
            </a:r>
            <a:r>
              <a:rPr lang="en-US" sz="2000" b="1" i="1" dirty="0">
                <a:solidFill>
                  <a:schemeClr val="tx2">
                    <a:lumMod val="50000"/>
                  </a:schemeClr>
                </a:solidFill>
              </a:rPr>
              <a:t>roadmap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for new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customer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Offer a better services for the indicated churn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Ask for feedback and suggestion regularly</a:t>
            </a:r>
          </a:p>
          <a:p>
            <a:endParaRPr lang="en-US" sz="2000" b="1" i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Offer incentives and such, to stay competitive with the competitors</a:t>
            </a:r>
            <a:endParaRPr lang="en-US" sz="2000" b="1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3713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pPr lvl="0"/>
            <a:r>
              <a:rPr lang="en-US" sz="4000" dirty="0" smtClean="0"/>
              <a:t>PROBLEM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Customer churn is one of the most important metrics for a growing business to evaluate.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While </a:t>
            </a:r>
            <a:r>
              <a:rPr lang="en-US" sz="2400" dirty="0"/>
              <a:t>it's not the happiest measure, it's a number that can give your company the hard truth about its </a:t>
            </a:r>
            <a:r>
              <a:rPr lang="en-US" sz="2400" dirty="0" smtClean="0"/>
              <a:t>customer </a:t>
            </a:r>
            <a:r>
              <a:rPr lang="en-US" sz="2400" dirty="0"/>
              <a:t>retention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The Impact 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https://www.slideshare.net/ekolsky/cx-for-executives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According </a:t>
            </a:r>
            <a:r>
              <a:rPr lang="en-US" sz="2000" dirty="0"/>
              <a:t>to a study by </a:t>
            </a:r>
            <a:r>
              <a:rPr lang="en-US" sz="2000" u="sng" dirty="0" err="1" smtClean="0">
                <a:solidFill>
                  <a:schemeClr val="accent1"/>
                </a:solidFill>
                <a:hlinkClick r:id="rId2"/>
              </a:rPr>
              <a:t>Kolsky</a:t>
            </a:r>
            <a:r>
              <a:rPr lang="en-US" sz="2000" dirty="0" smtClean="0"/>
              <a:t>, when </a:t>
            </a:r>
            <a:r>
              <a:rPr lang="en-US" sz="2000" dirty="0"/>
              <a:t>churn rate is high, it can affect the decisions you make for your </a:t>
            </a:r>
            <a:r>
              <a:rPr lang="en-US" sz="2000" dirty="0" smtClean="0"/>
              <a:t>business </a:t>
            </a:r>
            <a:r>
              <a:rPr lang="en-US" sz="2000" dirty="0"/>
              <a:t>as well as your </a:t>
            </a:r>
            <a:r>
              <a:rPr lang="en-US" sz="2000" dirty="0" smtClean="0"/>
              <a:t>revenue. As 1 </a:t>
            </a:r>
            <a:r>
              <a:rPr lang="en-US" sz="2000" dirty="0"/>
              <a:t>in 26 unhappy customers will complain, the rest will churn. </a:t>
            </a:r>
            <a:endParaRPr lang="en-US" sz="2000" dirty="0" smtClean="0"/>
          </a:p>
          <a:p>
            <a:r>
              <a:rPr lang="en-US" sz="2000" dirty="0" smtClean="0"/>
              <a:t>And </a:t>
            </a:r>
            <a:r>
              <a:rPr lang="en-US" sz="2000" i="1" dirty="0" smtClean="0"/>
              <a:t>Zoho.com</a:t>
            </a:r>
            <a:r>
              <a:rPr lang="en-US" sz="2000" dirty="0" smtClean="0"/>
              <a:t> revealed that </a:t>
            </a:r>
            <a:r>
              <a:rPr lang="en-US" sz="2000" dirty="0"/>
              <a:t>the higher your churn rate, the bigger the negative impact </a:t>
            </a:r>
            <a:r>
              <a:rPr lang="en-US" sz="2000" dirty="0" smtClean="0"/>
              <a:t>will be on </a:t>
            </a:r>
            <a:r>
              <a:rPr lang="en-US" sz="2000" dirty="0"/>
              <a:t>your business.</a:t>
            </a: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6" y="432000"/>
            <a:ext cx="7827964" cy="5436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70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It Be Prioritized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https://www.slideshare.net/punchlime/killer-saa-s-metrics-punchlime-presentation-slides-january-2014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Churn </a:t>
            </a:r>
            <a:r>
              <a:rPr lang="en-US" sz="2000" dirty="0"/>
              <a:t>is one of the few metrics that can be directly correlated to revenue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If your customer churn rate is higher than your new customer acquisition rate, your business will struggle.</a:t>
            </a:r>
          </a:p>
          <a:p>
            <a:r>
              <a:rPr lang="en-US" sz="2000" dirty="0" smtClean="0"/>
              <a:t>The </a:t>
            </a:r>
            <a:r>
              <a:rPr lang="en-US" sz="2000" u="sng" dirty="0">
                <a:solidFill>
                  <a:schemeClr val="accent1"/>
                </a:solidFill>
              </a:rPr>
              <a:t>table </a:t>
            </a:r>
            <a:r>
              <a:rPr lang="en-US" sz="2000" u="sng" dirty="0" smtClean="0">
                <a:solidFill>
                  <a:schemeClr val="accent1"/>
                </a:solidFill>
              </a:rPr>
              <a:t>on the right</a:t>
            </a:r>
            <a:r>
              <a:rPr lang="en-US" sz="2000" dirty="0" smtClean="0"/>
              <a:t>, illustrating </a:t>
            </a:r>
            <a:r>
              <a:rPr lang="en-US" sz="2000" dirty="0"/>
              <a:t>the impact of churn rate on revenue and valuation.</a:t>
            </a: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1" r="13901"/>
          <a:stretch>
            <a:fillRect/>
          </a:stretch>
        </p:blipFill>
        <p:spPr>
          <a:xfrm>
            <a:off x="4811152" y="432000"/>
            <a:ext cx="6948848" cy="5436987"/>
          </a:xfrm>
        </p:spPr>
      </p:pic>
    </p:spTree>
    <p:extLst>
      <p:ext uri="{BB962C8B-B14F-4D97-AF65-F5344CB8AC3E}">
        <p14:creationId xmlns:p14="http://schemas.microsoft.com/office/powerpoint/2010/main" val="3438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4" r="1810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CHURN 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62629"/>
            <a:ext cx="11328000" cy="432000"/>
          </a:xfrm>
        </p:spPr>
        <p:txBody>
          <a:bodyPr/>
          <a:lstStyle/>
          <a:p>
            <a:r>
              <a:rPr lang="en-US" sz="3600" dirty="0" smtClean="0"/>
              <a:t>What Is Churn Rate 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>
                <a:hlinkClick r:id="rId2"/>
              </a:rPr>
              <a:t>Investopedia</a:t>
            </a:r>
            <a:r>
              <a:rPr lang="en-US" sz="2000" dirty="0"/>
              <a:t> defines churn rate as </a:t>
            </a:r>
            <a:r>
              <a:rPr lang="en-US" sz="2000" b="1" i="1" dirty="0"/>
              <a:t>“the percentage of subscribers to a service who discontinue their subscriptions to that service within a given time period</a:t>
            </a:r>
            <a:r>
              <a:rPr lang="en-US" sz="2000" b="1" i="1" dirty="0" smtClean="0"/>
              <a:t>.”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 smtClean="0"/>
              <a:t>You </a:t>
            </a:r>
            <a:r>
              <a:rPr lang="en-US" sz="2000" dirty="0"/>
              <a:t>can </a:t>
            </a:r>
            <a:r>
              <a:rPr lang="en-US" sz="2000" dirty="0" smtClean="0"/>
              <a:t>calculate it</a:t>
            </a:r>
            <a:r>
              <a:rPr lang="en-US" sz="2000" dirty="0"/>
              <a:t> by dividing the number of customers you lost during that time </a:t>
            </a:r>
            <a:r>
              <a:rPr lang="en-US" sz="2000" dirty="0" smtClean="0"/>
              <a:t>period, by </a:t>
            </a:r>
            <a:r>
              <a:rPr lang="en-US" sz="2000" dirty="0"/>
              <a:t>the number of </a:t>
            </a:r>
            <a:r>
              <a:rPr lang="en-US" sz="2000" dirty="0" smtClean="0"/>
              <a:t>customers </a:t>
            </a:r>
            <a:r>
              <a:rPr lang="en-US" sz="2000" dirty="0"/>
              <a:t>you had at the beginning of that time period.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For </a:t>
            </a:r>
            <a:r>
              <a:rPr lang="en-US" sz="2000" dirty="0"/>
              <a:t>example, if you start your quarter with 400 customers and end with 380, your churn rate is 5% because you lost 5% of your customers.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Obviously</a:t>
            </a:r>
            <a:r>
              <a:rPr lang="en-US" sz="2000" dirty="0"/>
              <a:t>, your company should aim for a churn rate that is as close to 0% as possible. In order to do this, your company has to be on top of its churn rate at all times and treat it as a top priority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https://www.investopedia.com/terms/c/churnrate.asp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0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364183"/>
            <a:ext cx="11328000" cy="432000"/>
          </a:xfrm>
        </p:spPr>
        <p:txBody>
          <a:bodyPr/>
          <a:lstStyle/>
          <a:p>
            <a:r>
              <a:rPr lang="en-US" sz="3600" dirty="0" smtClean="0"/>
              <a:t>Why The Customers Churning ? 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2000" y="1254034"/>
            <a:ext cx="11328000" cy="4702083"/>
          </a:xfrm>
        </p:spPr>
        <p:txBody>
          <a:bodyPr/>
          <a:lstStyle/>
          <a:p>
            <a:r>
              <a:rPr lang="en-US" sz="2400" b="1" dirty="0" smtClean="0"/>
              <a:t>Lack </a:t>
            </a:r>
            <a:r>
              <a:rPr lang="en-US" sz="2400" b="1" dirty="0"/>
              <a:t>of (or Zero) </a:t>
            </a:r>
            <a:r>
              <a:rPr lang="en-US" sz="2400" b="1" dirty="0" smtClean="0"/>
              <a:t>Engagement</a:t>
            </a:r>
          </a:p>
          <a:p>
            <a:endParaRPr lang="en-US" sz="2400" b="1" dirty="0"/>
          </a:p>
          <a:p>
            <a:r>
              <a:rPr lang="en-US" sz="2400" b="1" dirty="0" smtClean="0"/>
              <a:t>Poor </a:t>
            </a:r>
            <a:r>
              <a:rPr lang="en-US" sz="2400" b="1" dirty="0"/>
              <a:t>Product-Market </a:t>
            </a:r>
            <a:r>
              <a:rPr lang="en-US" sz="2400" b="1" dirty="0" smtClean="0"/>
              <a:t>Fit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Product </a:t>
            </a:r>
            <a:r>
              <a:rPr lang="en-US" sz="2400" b="1" dirty="0" err="1" smtClean="0"/>
              <a:t>Bugginess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Difficult </a:t>
            </a:r>
            <a:r>
              <a:rPr lang="en-US" sz="2400" b="1" dirty="0"/>
              <a:t>User Experience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Lack </a:t>
            </a:r>
            <a:r>
              <a:rPr lang="en-US" sz="2400" b="1" dirty="0"/>
              <a:t>of Proactive </a:t>
            </a:r>
            <a:r>
              <a:rPr lang="en-US" sz="2400" b="1" dirty="0" smtClean="0"/>
              <a:t>Support</a:t>
            </a:r>
          </a:p>
          <a:p>
            <a:endParaRPr lang="en-US" sz="2400" b="1" dirty="0"/>
          </a:p>
          <a:p>
            <a:r>
              <a:rPr lang="en-US" sz="2400" b="1" dirty="0" smtClean="0"/>
              <a:t>Business Competitors</a:t>
            </a: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https://blog.hubspot.com/service/reasons-for-customer-churn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512" y="1643896"/>
            <a:ext cx="4851035" cy="2504963"/>
          </a:xfrm>
        </p:spPr>
        <p:txBody>
          <a:bodyPr/>
          <a:lstStyle/>
          <a:p>
            <a:r>
              <a:rPr lang="en-US" dirty="0" smtClean="0"/>
              <a:t>Data Scientist Role ?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40964" y="4148860"/>
            <a:ext cx="4851036" cy="110056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 txBox="1">
            <a:spLocks/>
          </p:cNvSpPr>
          <p:nvPr/>
        </p:nvSpPr>
        <p:spPr>
          <a:xfrm>
            <a:off x="1104486" y="814875"/>
            <a:ext cx="4081468" cy="4163004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horz" lIns="180000" tIns="180000" rIns="252000" bIns="18000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29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96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763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Data Scientist prediction could help the company especially to spot the customers who will be churned.</a:t>
            </a:r>
          </a:p>
          <a:p>
            <a:r>
              <a:rPr lang="en-US" dirty="0" smtClean="0"/>
              <a:t>This is important, </a:t>
            </a:r>
            <a:r>
              <a:rPr lang="en-US" dirty="0"/>
              <a:t>because it costs more to acquire new customers than it does to retain existing customers. </a:t>
            </a:r>
            <a:endParaRPr lang="en-US" dirty="0" smtClean="0"/>
          </a:p>
          <a:p>
            <a:r>
              <a:rPr lang="en-US" dirty="0"/>
              <a:t>As a result, your company can spend less on the operating costs of having to acquire new customers</a:t>
            </a:r>
            <a:r>
              <a:rPr lang="en-US" dirty="0" smtClean="0"/>
              <a:t>. </a:t>
            </a:r>
          </a:p>
          <a:p>
            <a:r>
              <a:rPr lang="en-US" dirty="0" smtClean="0"/>
              <a:t>In </a:t>
            </a:r>
            <a:r>
              <a:rPr lang="en-US" dirty="0"/>
              <a:t>fact, an </a:t>
            </a:r>
            <a:r>
              <a:rPr lang="en-US" b="1" dirty="0">
                <a:hlinkClick r:id="rId3"/>
              </a:rPr>
              <a:t>increase in customer retention</a:t>
            </a:r>
            <a:r>
              <a:rPr lang="en-US" dirty="0"/>
              <a:t> of just 5% can create at least a 25% increase in profit</a:t>
            </a:r>
            <a:r>
              <a:rPr lang="en-US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53" r="9853"/>
          <a:stretch>
            <a:fillRect/>
          </a:stretch>
        </p:blipFill>
        <p:spPr>
          <a:xfrm>
            <a:off x="5473338" y="0"/>
            <a:ext cx="6718662" cy="637135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" y="1711234"/>
            <a:ext cx="5572560" cy="3230934"/>
          </a:xfrm>
        </p:spPr>
        <p:txBody>
          <a:bodyPr/>
          <a:lstStyle/>
          <a:p>
            <a:r>
              <a:rPr lang="en-US" sz="2400" dirty="0" smtClean="0"/>
              <a:t>Data used are </a:t>
            </a:r>
            <a:r>
              <a:rPr lang="en-US" sz="2400" dirty="0"/>
              <a:t>from the IBM Watson Repository - Sample Datasets for Customer Retention Programs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Dataset contains 7043 rows and 20 variables, including the target (‘Churn’).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1711234"/>
            <a:ext cx="4648200" cy="1429183"/>
          </a:xfrm>
        </p:spPr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DATASET ?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3140418"/>
            <a:ext cx="4648200" cy="1162800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https://github.com/IBM/customer-churn-prediction</a:t>
            </a: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371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Candara</vt:lpstr>
      <vt:lpstr>Corbel</vt:lpstr>
      <vt:lpstr>Times New Roman</vt:lpstr>
      <vt:lpstr>Office Theme</vt:lpstr>
      <vt:lpstr>CHURN RATE PREDICTION </vt:lpstr>
      <vt:lpstr>PROBLEM</vt:lpstr>
      <vt:lpstr>What Is The Impact ? </vt:lpstr>
      <vt:lpstr>Why Should It Be Prioritized ?</vt:lpstr>
      <vt:lpstr>CHURN ?</vt:lpstr>
      <vt:lpstr>What Is Churn Rate ?</vt:lpstr>
      <vt:lpstr>Why The Customers Churning ? </vt:lpstr>
      <vt:lpstr>Data Scientist Role ?</vt:lpstr>
      <vt:lpstr> DATASET ? </vt:lpstr>
      <vt:lpstr>OBJECTIVE ?</vt:lpstr>
      <vt:lpstr>PROJECT MODEL PREDICTION FLOW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2020-04-29T09:22:11Z</dcterms:created>
  <dcterms:modified xsi:type="dcterms:W3CDTF">2020-06-28T07:44:39Z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