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70" r:id="rId3"/>
    <p:sldId id="471" r:id="rId4"/>
    <p:sldId id="466" r:id="rId5"/>
    <p:sldId id="467" r:id="rId6"/>
    <p:sldId id="468" r:id="rId7"/>
    <p:sldId id="327" r:id="rId8"/>
    <p:sldId id="457" r:id="rId9"/>
    <p:sldId id="4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E"/>
    <a:srgbClr val="58595B"/>
    <a:srgbClr val="F48221"/>
    <a:srgbClr val="5A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84777"/>
  </p:normalViewPr>
  <p:slideViewPr>
    <p:cSldViewPr snapToGrid="0" snapToObjects="1">
      <p:cViewPr varScale="1">
        <p:scale>
          <a:sx n="61" d="100"/>
          <a:sy n="61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80CC2-4142-BC47-9694-A184C84F848E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E24BD-4B78-164D-BB9C-8500BB37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E24BD-4B78-164D-BB9C-8500BB3773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Variance = sd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E24BD-4B78-164D-BB9C-8500BB3773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E24BD-4B78-164D-BB9C-8500BB3773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E24BD-4B78-164D-BB9C-8500BB3773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diamonds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E24BD-4B78-164D-BB9C-8500BB3773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9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E24BD-4B78-164D-BB9C-8500BB3773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E24BD-4B78-164D-BB9C-8500BB3773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48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2222938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37791"/>
            <a:ext cx="9144000" cy="1781316"/>
          </a:xfrm>
        </p:spPr>
        <p:txBody>
          <a:bodyPr anchor="ctr" anchorCtr="0"/>
          <a:lstStyle>
            <a:lvl1pPr algn="l">
              <a:defRPr sz="6000" b="1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434" y="4918843"/>
            <a:ext cx="9144000" cy="96169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>
              <a:defRPr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>
              <a:defRPr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>
              <a:defRPr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>
              <a:defRPr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4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912A-A056-DF4D-B695-24E5550BEB73}" type="datetimeFigureOut">
              <a:rPr lang="en-US" smtClean="0"/>
              <a:t>14-Dec-19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E265-F846-FF45-9DEA-0781C218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2837791"/>
            <a:ext cx="11017470" cy="1781316"/>
          </a:xfrm>
        </p:spPr>
        <p:txBody>
          <a:bodyPr/>
          <a:lstStyle/>
          <a:p>
            <a:r>
              <a:rPr lang="en-US" dirty="0"/>
              <a:t>Data Science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966" y="4713890"/>
            <a:ext cx="10103068" cy="961692"/>
          </a:xfrm>
        </p:spPr>
        <p:txBody>
          <a:bodyPr/>
          <a:lstStyle/>
          <a:p>
            <a:r>
              <a:rPr lang="en-US"/>
              <a:t>Forecasting Basics with ARIMA</a:t>
            </a:r>
            <a:endParaRPr lang="en-US" dirty="0"/>
          </a:p>
        </p:txBody>
      </p:sp>
      <p:pic>
        <p:nvPicPr>
          <p:cNvPr id="1026" name="Picture 2" descr="neTwo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593" y="1252185"/>
            <a:ext cx="2617076" cy="6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8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48221"/>
                </a:solidFill>
              </a:rPr>
              <a:t>TIME </a:t>
            </a:r>
            <a:r>
              <a:rPr lang="en-US" dirty="0"/>
              <a:t>SERIES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67211"/>
            <a:ext cx="10515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Seasonal component</a:t>
            </a:r>
            <a:r>
              <a:rPr lang="en-US" sz="3200" dirty="0"/>
              <a:t> refers to fluctuations in the data related to calendar cycles. </a:t>
            </a:r>
          </a:p>
          <a:p>
            <a:endParaRPr lang="en-US" sz="3200" dirty="0"/>
          </a:p>
          <a:p>
            <a:r>
              <a:rPr lang="en-US" sz="3200" b="1" dirty="0"/>
              <a:t>Trend component</a:t>
            </a:r>
            <a:r>
              <a:rPr lang="en-US" sz="3200" dirty="0"/>
              <a:t> is the overall pattern of the series: Is the number increasing or decreasing over time?</a:t>
            </a:r>
          </a:p>
          <a:p>
            <a:endParaRPr lang="en-US" sz="3200" dirty="0"/>
          </a:p>
          <a:p>
            <a:r>
              <a:rPr lang="en-US" sz="3200" b="1" dirty="0"/>
              <a:t>Residual</a:t>
            </a:r>
            <a:r>
              <a:rPr lang="en-US" sz="3200" dirty="0"/>
              <a:t> is part of the series that can't be attributed to other components.</a:t>
            </a:r>
          </a:p>
        </p:txBody>
      </p:sp>
    </p:spTree>
    <p:extLst>
      <p:ext uri="{BB962C8B-B14F-4D97-AF65-F5344CB8AC3E}">
        <p14:creationId xmlns:p14="http://schemas.microsoft.com/office/powerpoint/2010/main" val="12757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quantdare.com/wp-content/uploads/2014/09/decomp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24" y="0"/>
            <a:ext cx="72655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0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48221"/>
                </a:solidFill>
              </a:rPr>
              <a:t>ARIMA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AutoRegressive</a:t>
            </a:r>
            <a:r>
              <a:rPr lang="en-US" dirty="0"/>
              <a:t> Integrated Moving Average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867211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ARIMA (p, q, r)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dirty="0">
              <a:solidFill>
                <a:srgbClr val="2D2D2E"/>
              </a:solidFill>
              <a:latin typeface="PT Sans" charset="-52"/>
              <a:ea typeface="PT Sans" charset="-52"/>
              <a:cs typeface="PT Sans" charset="-52"/>
            </a:endParaRPr>
          </a:p>
          <a:p>
            <a:pPr lvl="0" fontAlgn="base"/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p	= AR model, number of autoregressive terms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b="0" i="0" dirty="0">
                <a:solidFill>
                  <a:srgbClr val="2D2D2E"/>
                </a:solidFill>
                <a:effectLst/>
                <a:latin typeface="PT Sans" charset="-52"/>
                <a:ea typeface="PT Sans" charset="-52"/>
                <a:cs typeface="PT Sans" charset="-52"/>
              </a:rPr>
              <a:t>d	= differencing to remove non-</a:t>
            </a:r>
            <a:r>
              <a:rPr lang="en-US" sz="3200" b="0" i="0" dirty="0" err="1">
                <a:solidFill>
                  <a:srgbClr val="2D2D2E"/>
                </a:solidFill>
                <a:effectLst/>
                <a:latin typeface="PT Sans" charset="-52"/>
                <a:ea typeface="PT Sans" charset="-52"/>
                <a:cs typeface="PT Sans" charset="-52"/>
              </a:rPr>
              <a:t>stationarity</a:t>
            </a:r>
            <a:endParaRPr lang="en-US" sz="3200" b="0" i="0" dirty="0">
              <a:solidFill>
                <a:srgbClr val="2D2D2E"/>
              </a:solidFill>
              <a:effectLst/>
              <a:latin typeface="PT Sans" charset="-52"/>
              <a:ea typeface="PT Sans" charset="-52"/>
              <a:cs typeface="PT Sans" charset="-52"/>
            </a:endParaRPr>
          </a:p>
          <a:p>
            <a:pPr lvl="0" fontAlgn="base"/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q	= MA model,  number of lagged forecast errors in the prediction equation</a:t>
            </a:r>
          </a:p>
          <a:p>
            <a:pPr lvl="0" fontAlgn="base"/>
            <a:endParaRPr lang="en-US" sz="3200" dirty="0">
              <a:solidFill>
                <a:srgbClr val="2D2D2E"/>
              </a:solidFill>
              <a:latin typeface="PT Sans" charset="-52"/>
              <a:ea typeface="PT Sans" charset="-52"/>
              <a:cs typeface="PT Sans" charset="-52"/>
            </a:endParaRPr>
          </a:p>
          <a:p>
            <a:pPr lvl="0" fontAlgn="base"/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ARIMA models work on the assumption of </a:t>
            </a:r>
            <a:r>
              <a:rPr lang="en-US" sz="3200" dirty="0" err="1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stationarity</a:t>
            </a:r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 (i.e. they must have a constant variance and mean).</a:t>
            </a:r>
          </a:p>
        </p:txBody>
      </p:sp>
    </p:spTree>
    <p:extLst>
      <p:ext uri="{BB962C8B-B14F-4D97-AF65-F5344CB8AC3E}">
        <p14:creationId xmlns:p14="http://schemas.microsoft.com/office/powerpoint/2010/main" val="167943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an, stationary, non-station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79" y="1096469"/>
            <a:ext cx="4653919" cy="204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iance, stationary, non-station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50" y="1096469"/>
            <a:ext cx="4694795" cy="204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variance, stationary, non-station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761" y="4300152"/>
            <a:ext cx="4893275" cy="215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71584" y="511694"/>
            <a:ext cx="3264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Constant MEAN</a:t>
            </a:r>
            <a:endParaRPr lang="en-US" sz="3200" dirty="0">
              <a:solidFill>
                <a:srgbClr val="2D2D2E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3364" y="510470"/>
            <a:ext cx="3819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Constant VARIANCE</a:t>
            </a:r>
            <a:endParaRPr lang="en-US" sz="3200" dirty="0">
              <a:solidFill>
                <a:srgbClr val="2D2D2E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0453" y="3714153"/>
            <a:ext cx="4681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Constant COVARIANCE</a:t>
            </a:r>
            <a:endParaRPr lang="en-US" sz="3200" dirty="0">
              <a:solidFill>
                <a:srgbClr val="2D2D2E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605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48221"/>
                </a:solidFill>
              </a:rPr>
              <a:t>DICKY-FULLER </a:t>
            </a:r>
            <a:r>
              <a:rPr lang="en-US" dirty="0"/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867211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H0	= a unit root is present in the model (non-stationary)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H1	= a unit root is </a:t>
            </a:r>
            <a:r>
              <a:rPr lang="en-US" sz="3200" b="1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NOT</a:t>
            </a:r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 present (model is stationary)</a:t>
            </a:r>
          </a:p>
        </p:txBody>
      </p:sp>
    </p:spTree>
    <p:extLst>
      <p:ext uri="{BB962C8B-B14F-4D97-AF65-F5344CB8AC3E}">
        <p14:creationId xmlns:p14="http://schemas.microsoft.com/office/powerpoint/2010/main" val="161930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e series analysis, arima,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19" y="271848"/>
            <a:ext cx="9044177" cy="631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4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48221"/>
                </a:solidFill>
              </a:rPr>
              <a:t>AUTO </a:t>
            </a:r>
            <a:r>
              <a:rPr lang="en-US" dirty="0"/>
              <a:t>CORRELATION FUNCTION (ACF) &amp; PARTIAL CORRELATION FUNCTION (PCF)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15494"/>
            <a:ext cx="10515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ACF	= Total correlation between different lag function. Determines the MA process.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3200" dirty="0">
              <a:solidFill>
                <a:srgbClr val="2D2D2E"/>
              </a:solidFill>
              <a:latin typeface="PT Sans" charset="-52"/>
              <a:ea typeface="PT Sans" charset="-52"/>
              <a:cs typeface="PT Sans" charset="-52"/>
            </a:endParaRPr>
          </a:p>
          <a:p>
            <a:pPr lvl="0" fontAlgn="base"/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PACF = </a:t>
            </a:r>
            <a:r>
              <a:rPr lang="en-US" sz="3200" dirty="0">
                <a:latin typeface="PT Sans" charset="-52"/>
                <a:ea typeface="PT Sans" charset="-52"/>
                <a:cs typeface="PT Sans" charset="-52"/>
              </a:rPr>
              <a:t>Partial correlation of a stationary time series with its own lagged values. </a:t>
            </a:r>
            <a:r>
              <a:rPr lang="en-US" sz="3200" dirty="0">
                <a:solidFill>
                  <a:srgbClr val="2D2D2E"/>
                </a:solidFill>
                <a:latin typeface="PT Sans" charset="-52"/>
                <a:ea typeface="PT Sans" charset="-52"/>
                <a:cs typeface="PT Sans" charset="-52"/>
              </a:rPr>
              <a:t>Determines the AR process.</a:t>
            </a:r>
          </a:p>
        </p:txBody>
      </p:sp>
    </p:spTree>
    <p:extLst>
      <p:ext uri="{BB962C8B-B14F-4D97-AF65-F5344CB8AC3E}">
        <p14:creationId xmlns:p14="http://schemas.microsoft.com/office/powerpoint/2010/main" val="113375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48221"/>
                </a:solidFill>
              </a:rPr>
              <a:t>AUTO </a:t>
            </a:r>
            <a:r>
              <a:rPr lang="en-US" dirty="0"/>
              <a:t>CORRELATION FUNCTION (ACF) &amp; PARTIAL CORRELATION FUNCTION (PCF)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19" y="2006428"/>
            <a:ext cx="4114800" cy="422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309" y="2006428"/>
            <a:ext cx="4197350" cy="42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8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10016</TotalTime>
  <Words>232</Words>
  <Application>Microsoft Office PowerPoint</Application>
  <PresentationFormat>Widescreen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PT Sans</vt:lpstr>
      <vt:lpstr>Roboto</vt:lpstr>
      <vt:lpstr>Office Theme</vt:lpstr>
      <vt:lpstr>Data Science Fundamentals</vt:lpstr>
      <vt:lpstr>TIME SERIES COMPONENTS</vt:lpstr>
      <vt:lpstr>PowerPoint Presentation</vt:lpstr>
      <vt:lpstr>ARIMA – AutoRegressive Integrated Moving Average</vt:lpstr>
      <vt:lpstr>PowerPoint Presentation</vt:lpstr>
      <vt:lpstr>DICKY-FULLER TEST</vt:lpstr>
      <vt:lpstr>PowerPoint Presentation</vt:lpstr>
      <vt:lpstr>AUTO CORRELATION FUNCTION (ACF) &amp; PARTIAL CORRELATION FUNCTION (PCF)</vt:lpstr>
      <vt:lpstr>AUTO CORRELATION FUNCTION (ACF) &amp; PARTIAL CORRELATION FUNCTION (PCF)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Christian Elkanan</dc:creator>
  <cp:lastModifiedBy>User</cp:lastModifiedBy>
  <cp:revision>189</cp:revision>
  <dcterms:created xsi:type="dcterms:W3CDTF">2019-05-09T15:44:15Z</dcterms:created>
  <dcterms:modified xsi:type="dcterms:W3CDTF">2019-12-14T03:34:12Z</dcterms:modified>
</cp:coreProperties>
</file>