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20CF79-81AC-4171-9D93-6FC27A702CC2}">
  <a:tblStyle styleId="{B320CF79-81AC-4171-9D93-6FC27A702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4ab1619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4ab1619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4ab1619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4ab1619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4ab1619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4ab1619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4ab1619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4ab1619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4ab1619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4ab1619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4ab1619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4ab1619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4ab1619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4ab1619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4ab161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4ab161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4ab1619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4ab1619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ceb1f5d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ceb1f5d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4ab1619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4ab1619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4ab1619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4ab1619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4ab1619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e4ab1619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4ab1619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4ab1619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4ab1619f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4ab1619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4ab1619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4ab1619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e4ab1619f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e4ab161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e4ab1619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e4ab1619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e71f7b9f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e71f7b9f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4ab1619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4ab1619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4ab1619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4ab1619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4ab161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4ab161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ceb1f5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ceb1f5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2S6Ttqt" TargetMode="External"/><Relationship Id="rId4" Type="http://schemas.openxmlformats.org/officeDocument/2006/relationships/hyperlink" Target="https://bit.ly/2FQXyZ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Mining and Wordcloud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Using 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Why 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36" y="0"/>
            <a:ext cx="81481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668" y="0"/>
            <a:ext cx="59946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963" y="524738"/>
            <a:ext cx="5710075" cy="40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Basic 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Let’s Mining!</a:t>
            </a:r>
            <a:endParaRPr/>
          </a:p>
        </p:txBody>
      </p:sp>
      <p:sp>
        <p:nvSpPr>
          <p:cNvPr id="140" name="Google Shape;14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 package you need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rvest for web-scraping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textreadr for document 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dplyr for simplifying our workflow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4382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Structure of Web Page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7918089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552675" y="3882225"/>
            <a:ext cx="8051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Source</a:t>
            </a:r>
            <a:r>
              <a:rPr lang="id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: http://www.openbookproject.net/tutorials/getdown/css/images/lesson4/HTMLDOMTree.png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0" l="0" r="0" t="11847"/>
          <a:stretch/>
        </p:blipFill>
        <p:spPr>
          <a:xfrm>
            <a:off x="295475" y="327600"/>
            <a:ext cx="8588800" cy="4256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9"/>
          <p:cNvCxnSpPr/>
          <p:nvPr/>
        </p:nvCxnSpPr>
        <p:spPr>
          <a:xfrm rot="10800000">
            <a:off x="1588100" y="635375"/>
            <a:ext cx="4190700" cy="342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9"/>
          <p:cNvCxnSpPr/>
          <p:nvPr/>
        </p:nvCxnSpPr>
        <p:spPr>
          <a:xfrm rot="10800000">
            <a:off x="2822200" y="561900"/>
            <a:ext cx="2883300" cy="769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9"/>
          <p:cNvCxnSpPr/>
          <p:nvPr/>
        </p:nvCxnSpPr>
        <p:spPr>
          <a:xfrm flipH="1">
            <a:off x="3420975" y="2186900"/>
            <a:ext cx="2199000" cy="232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4306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Structure of Document File (OpenXML)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50" y="152400"/>
            <a:ext cx="7113849" cy="365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552675" y="3882225"/>
            <a:ext cx="8051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Source</a:t>
            </a:r>
            <a:r>
              <a:rPr lang="id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: https://www.codeproject.com/KB/cs/1043875/openstablestructure.jpg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rvest</a:t>
            </a:r>
            <a:r>
              <a:rPr lang="id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helps you scrape information from web pages. It is designed to work with </a:t>
            </a:r>
            <a:r>
              <a:rPr b="1" lang="id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magrittr</a:t>
            </a:r>
            <a:r>
              <a:rPr lang="id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make it easy to express common web scraping tasks</a:t>
            </a:r>
            <a:endParaRPr sz="24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76" y="850787"/>
            <a:ext cx="2969452" cy="344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Before we start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d" sz="2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https://bit.ly/2S6Ttqt</a:t>
            </a:r>
            <a:r>
              <a:rPr lang="id" sz="2050">
                <a:solidFill>
                  <a:srgbClr val="A3AAAE"/>
                </a:solidFill>
                <a:latin typeface="Arial"/>
                <a:ea typeface="Arial"/>
                <a:cs typeface="Arial"/>
                <a:sym typeface="Arial"/>
              </a:rPr>
              <a:t> to see this presentation</a:t>
            </a:r>
            <a:endParaRPr sz="2050">
              <a:solidFill>
                <a:srgbClr val="A3AAA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A3AAAE"/>
              </a:buClr>
              <a:buSzPts val="2050"/>
              <a:buFont typeface="Arial"/>
              <a:buChar char="●"/>
            </a:pPr>
            <a:r>
              <a:rPr lang="id" sz="2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https://bit.ly/2FQXyZU</a:t>
            </a:r>
            <a:r>
              <a:rPr lang="id" sz="2050">
                <a:solidFill>
                  <a:srgbClr val="A3AAAE"/>
                </a:solidFill>
                <a:latin typeface="Arial"/>
                <a:ea typeface="Arial"/>
                <a:cs typeface="Arial"/>
                <a:sym typeface="Arial"/>
              </a:rPr>
              <a:t> to download all datasets</a:t>
            </a:r>
            <a:endParaRPr sz="2050">
              <a:solidFill>
                <a:srgbClr val="A3AAA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textreadr</a:t>
            </a:r>
            <a:r>
              <a:rPr lang="id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small collection of convenience tools for reading text documents into R.</a:t>
            </a:r>
            <a:endParaRPr sz="2300"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50" y="1813950"/>
            <a:ext cx="4288850" cy="13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magrittr</a:t>
            </a: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(to be pronounced with a sophisticated french accent) is a package with two aims: </a:t>
            </a:r>
            <a:r>
              <a:rPr b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decrease development time</a:t>
            </a: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to </a:t>
            </a:r>
            <a:r>
              <a:rPr b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readability and maintainability of code.</a:t>
            </a: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even shortr: t</a:t>
            </a:r>
            <a:r>
              <a:rPr b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make your code smokin' (puff puff)!</a:t>
            </a:r>
            <a:endParaRPr b="1" sz="2200"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75" y="788498"/>
            <a:ext cx="3079000" cy="35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Selector</a:t>
            </a:r>
            <a:endParaRPr/>
          </a:p>
        </p:txBody>
      </p:sp>
      <p:graphicFrame>
        <p:nvGraphicFramePr>
          <p:cNvPr id="186" name="Google Shape;186;p34"/>
          <p:cNvGraphicFramePr/>
          <p:nvPr/>
        </p:nvGraphicFramePr>
        <p:xfrm>
          <a:off x="952500" y="9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{B320CF79-81AC-4171-9D93-6FC27A702CC2}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Selector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Example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Example 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.class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.title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dengan class = ”title”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#id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#artikel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dengan id = “artikel”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*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element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&lt;p&gt;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element, element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p, div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p dan div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[attribute]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[href=”https”]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dengan attribute href=”https”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34"/>
          <p:cNvSpPr txBox="1"/>
          <p:nvPr/>
        </p:nvSpPr>
        <p:spPr>
          <a:xfrm>
            <a:off x="952500" y="4578675"/>
            <a:ext cx="7782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</a:rPr>
              <a:t>More about CSS Selector:</a:t>
            </a:r>
            <a:r>
              <a:rPr lang="id">
                <a:solidFill>
                  <a:srgbClr val="FFFFFF"/>
                </a:solidFill>
              </a:rPr>
              <a:t> </a:t>
            </a:r>
            <a:r>
              <a:rPr lang="id">
                <a:solidFill>
                  <a:srgbClr val="FFFFFF"/>
                </a:solidFill>
              </a:rPr>
              <a:t>https://www.w3schools.com/cssref/css_selectors.asp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XPATH</a:t>
            </a:r>
            <a:endParaRPr/>
          </a:p>
        </p:txBody>
      </p:sp>
      <p:graphicFrame>
        <p:nvGraphicFramePr>
          <p:cNvPr id="193" name="Google Shape;193;p3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{B320CF79-81AC-4171-9D93-6FC27A702CC2}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Expression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Example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nodename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node dengan nama h1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/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/h1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root element dari h1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//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//artikel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dari artikel tanpa melihat root element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@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//@href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atribut dengan nama href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35"/>
          <p:cNvSpPr txBox="1"/>
          <p:nvPr/>
        </p:nvSpPr>
        <p:spPr>
          <a:xfrm>
            <a:off x="680550" y="4370975"/>
            <a:ext cx="7782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</a:rPr>
              <a:t>More about XPATH:</a:t>
            </a:r>
            <a:r>
              <a:rPr lang="id">
                <a:solidFill>
                  <a:srgbClr val="FFFFFF"/>
                </a:solidFill>
              </a:rPr>
              <a:t> </a:t>
            </a:r>
            <a:r>
              <a:rPr lang="id">
                <a:solidFill>
                  <a:srgbClr val="FFFFFF"/>
                </a:solidFill>
              </a:rPr>
              <a:t>https://www.w3schools.com/xml/xpath_syntax.asp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Preprocessing!</a:t>
            </a:r>
            <a:endParaRPr/>
          </a:p>
        </p:txBody>
      </p:sp>
      <p:sp>
        <p:nvSpPr>
          <p:cNvPr id="200" name="Google Shape;200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 package you need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tidytext for tokenizing, easy preprocessing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dplyr for easy wrangling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corpus + hunspell for stemming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Preprocessing Task</a:t>
            </a:r>
            <a:endParaRPr/>
          </a:p>
        </p:txBody>
      </p:sp>
      <p:sp>
        <p:nvSpPr>
          <p:cNvPr id="206" name="Google Shape;206;p3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All we need to do: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Tokenizing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Lowercasing every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Eliminating punctuations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Eliminating stopwords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Stemming text if necessary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 package you need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wordcloud or wordcloud2 to make your text ‘cloudy’ (pardon my English)</a:t>
            </a:r>
            <a:endParaRPr/>
          </a:p>
        </p:txBody>
      </p:sp>
      <p:sp>
        <p:nvSpPr>
          <p:cNvPr id="213" name="Google Shape;213;p3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Visualize!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Thanks!</a:t>
            </a:r>
            <a:endParaRPr/>
          </a:p>
        </p:txBody>
      </p:sp>
      <p:sp>
        <p:nvSpPr>
          <p:cNvPr id="219" name="Google Shape;219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Meet me at: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Instagram: @math_adventurer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Linkedin: bit.ly/radenmhadi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Github: hadimaster65555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Personal Web: hadimaster65555.github.i</a:t>
            </a:r>
            <a:r>
              <a:rPr lang="id"/>
              <a:t>o</a:t>
            </a:r>
            <a:endParaRPr/>
          </a:p>
        </p:txBody>
      </p:sp>
      <p:sp>
        <p:nvSpPr>
          <p:cNvPr id="220" name="Google Shape;220;p3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265500" y="573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Join Indonesia useR! Community</a:t>
            </a:r>
            <a:endParaRPr/>
          </a:p>
        </p:txBody>
      </p:sp>
      <p:sp>
        <p:nvSpPr>
          <p:cNvPr id="226" name="Google Shape;226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https://t.me/GNURIndonesia</a:t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00" y="2422350"/>
            <a:ext cx="2554800" cy="2554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Who I Am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Raden Muhammad Hadi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Mathematical Modeler - Software Engineer @ Quantus Telematika Indonesia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Mathematics Graduate, specializing in Algebra (read: Abstract Nonsense)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 user for 6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Also speak Java, Javascript, and 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526350"/>
            <a:ext cx="785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400"/>
              <a:t>Outline:</a:t>
            </a:r>
            <a:endParaRPr b="1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Introduction to Text Mining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Text Mining Workflow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Basic R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Let’s Mining!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Preprocessing!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Visualize!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Mining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Text mining is the process of </a:t>
            </a:r>
            <a:r>
              <a:rPr b="1" lang="id">
                <a:solidFill>
                  <a:srgbClr val="FFFFFF"/>
                </a:solidFill>
              </a:rPr>
              <a:t>analyzing collections of textual materials</a:t>
            </a:r>
            <a:r>
              <a:rPr lang="id">
                <a:solidFill>
                  <a:srgbClr val="FFFFFF"/>
                </a:solidFill>
              </a:rPr>
              <a:t> in order to </a:t>
            </a:r>
            <a:r>
              <a:rPr b="1" lang="id">
                <a:solidFill>
                  <a:srgbClr val="FFFFFF"/>
                </a:solidFill>
              </a:rPr>
              <a:t>capture key concepts </a:t>
            </a:r>
            <a:r>
              <a:rPr lang="id">
                <a:solidFill>
                  <a:srgbClr val="FFFFFF"/>
                </a:solidFill>
              </a:rPr>
              <a:t>and </a:t>
            </a:r>
            <a:r>
              <a:rPr b="1" lang="id">
                <a:solidFill>
                  <a:srgbClr val="FFFFFF"/>
                </a:solidFill>
              </a:rPr>
              <a:t>themes</a:t>
            </a:r>
            <a:r>
              <a:rPr lang="id">
                <a:solidFill>
                  <a:srgbClr val="FFFFFF"/>
                </a:solidFill>
              </a:rPr>
              <a:t> and </a:t>
            </a:r>
            <a:r>
              <a:rPr b="1" lang="id">
                <a:solidFill>
                  <a:srgbClr val="FFFFFF"/>
                </a:solidFill>
              </a:rPr>
              <a:t>uncover hidden relationships and trends without requiring that you know the precise words or terms</a:t>
            </a:r>
            <a:r>
              <a:rPr lang="id">
                <a:solidFill>
                  <a:srgbClr val="FFFFFF"/>
                </a:solidFill>
              </a:rPr>
              <a:t> that authors have used to express those concepts.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FFFFFF"/>
                </a:solidFill>
              </a:rPr>
              <a:t>Source: https://www.ibm.com/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751" y="4"/>
            <a:ext cx="63312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183250" y="526350"/>
            <a:ext cx="2541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/>
              <a:t>Text Mining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500"/>
              <a:t>Venn Diagram</a:t>
            </a:r>
            <a:endParaRPr b="1"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38" y="1093150"/>
            <a:ext cx="7203324" cy="27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Typical Text Mining Workflow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457200"/>
            <a:ext cx="534147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Our Simple Workflow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8839195" cy="163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0" y="2982950"/>
            <a:ext cx="8991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Source: </a:t>
            </a:r>
            <a:r>
              <a:rPr lang="id">
                <a:solidFill>
                  <a:srgbClr val="FFFFFF"/>
                </a:solidFill>
              </a:rPr>
              <a:t>https://www.tidytextmining.com/images/tidyflow-ch-1.png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