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7" r:id="rId22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pen Sans" panose="02020500000000000000" charset="0"/>
      <p:regular r:id="rId30"/>
      <p:bold r:id="rId31"/>
      <p:italic r:id="rId32"/>
      <p:boldItalic r:id="rId33"/>
    </p:embeddedFont>
    <p:embeddedFont>
      <p:font typeface="Righteous" panose="02020500000000000000" charset="0"/>
      <p:regular r:id="rId34"/>
    </p:embeddedFont>
    <p:embeddedFont>
      <p:font typeface="標楷體" panose="03000509000000000000" pitchFamily="65" charset="-12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uOmk224U3mfYnGWwXlpGZZY6y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3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45" autoAdjust="0"/>
  </p:normalViewPr>
  <p:slideViewPr>
    <p:cSldViewPr snapToGrid="0">
      <p:cViewPr varScale="1">
        <p:scale>
          <a:sx n="121" d="100"/>
          <a:sy n="121" d="100"/>
        </p:scale>
        <p:origin x="7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大家好，我們是第九組，我們的</a:t>
            </a:r>
            <a:r>
              <a:rPr lang="en-US" altLang="zh-TW" dirty="0"/>
              <a:t>final project</a:t>
            </a:r>
            <a:r>
              <a:rPr lang="zh-TW" altLang="en-US" dirty="0"/>
              <a:t>是做</a:t>
            </a:r>
            <a:r>
              <a:rPr lang="en-US" altLang="zh-TW" sz="1100" dirty="0">
                <a:latin typeface="Righteous"/>
                <a:ea typeface="Righteous"/>
                <a:cs typeface="Righteous"/>
                <a:sym typeface="Righteous"/>
              </a:rPr>
              <a:t>Question Answering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相信大家都有用過</a:t>
            </a:r>
            <a:r>
              <a:rPr lang="en-US" altLang="zh-TW" dirty="0"/>
              <a:t>google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Google</a:t>
            </a: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永遠是尋找答案的最好工具，然而它也不是萬能的，</a:t>
            </a:r>
            <a:b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例如：問答</a:t>
            </a:r>
            <a:r>
              <a:rPr lang="en-US" altLang="zh-TW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sz="11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Question Answering)</a:t>
            </a:r>
            <a:r>
              <a:rPr lang="zh-TW" altLang="en-US" sz="11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，使用者藉由</a:t>
            </a:r>
            <a:r>
              <a:rPr lang="en-US" altLang="zh-TW" sz="11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Google</a:t>
            </a:r>
            <a:r>
              <a:rPr lang="zh-TW" altLang="en-US" sz="11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搜尋問題答案，但它給出來的卻是好幾個網站，且不一定能立刻發現答案，有些還需要使用者進去網站內做更進一步的判斷。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如右邊的圖所示，我們拿了一個句子去做</a:t>
            </a:r>
            <a:r>
              <a:rPr lang="en-US" altLang="zh-TW" dirty="0"/>
              <a:t>google</a:t>
            </a:r>
            <a:r>
              <a:rPr lang="zh-TW" altLang="en-US" dirty="0"/>
              <a:t>搜尋，可以發現雖然能看到一些</a:t>
            </a:r>
            <a:r>
              <a:rPr lang="en-US" altLang="zh-TW" dirty="0"/>
              <a:t>context</a:t>
            </a:r>
            <a:r>
              <a:rPr lang="zh-TW" altLang="en-US" dirty="0"/>
              <a:t>，但人還是需要自己做判斷才能知曉答案。可是人是一種很懶的動物。有時候會希望直接告訴他答案。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因此我們提出了一個簡單的線上問答系統，讓使用者提出問題，並分析問題中的關鍵字，將其與維基百科的文章做匹配來找到答案。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lnSpc>
                <a:spcPct val="150000"/>
              </a:lnSpc>
              <a:buSzPts val="1300"/>
              <a:buFont typeface="Microsoft JhengHei"/>
              <a:buNone/>
            </a:pPr>
            <a:r>
              <a:rPr lang="zh-TW" altLang="en-US" sz="11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那什麼是問答系統呢</a:t>
            </a:r>
            <a:r>
              <a:rPr lang="en-US" altLang="zh-TW" sz="11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?</a:t>
            </a: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就是模型會通過訓練學會</a:t>
            </a:r>
            <a:r>
              <a:rPr lang="zh-TW" altLang="en-US" sz="11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閱讀理解</a:t>
            </a: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的任務。</a:t>
            </a:r>
            <a:b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</a:t>
            </a:r>
            <a:r>
              <a:rPr lang="en-US" altLang="zh-TW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</a:t>
            </a: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的數據集裡包含 </a:t>
            </a:r>
            <a:r>
              <a:rPr lang="en-US" altLang="zh-TW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Context</a:t>
            </a: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Question</a:t>
            </a: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Answer</a:t>
            </a: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b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電腦通過學習這些</a:t>
            </a:r>
            <a:r>
              <a:rPr lang="zh-TW" altLang="en-US" sz="11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</a:t>
            </a: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，從而完成</a:t>
            </a:r>
            <a:r>
              <a:rPr lang="zh-TW" altLang="en-US" sz="11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閱讀理解</a:t>
            </a: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任務，也就是根據文章和問題來預測對應的答案。</a:t>
            </a:r>
          </a:p>
          <a:p>
            <a:pPr marL="1460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icrosoft JhengHei"/>
              <a:buNone/>
            </a:pP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而我們的</a:t>
            </a:r>
            <a:r>
              <a:rPr lang="zh-TW" altLang="en-US" sz="11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核心技術</a:t>
            </a:r>
            <a:r>
              <a:rPr lang="zh-TW" altLang="en-US" sz="11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主要是使用台達電的資料集建立出一個問答機器人，透過給予文章和問題來讓機器人回答。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sz="11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舉個簡單的例子，首先有一個關於</a:t>
            </a:r>
            <a:r>
              <a:rPr lang="zh-TW" altLang="en-US" spc="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周杰倫的文章，搭配一個關於該文章的問題，機器人可以依照得到的文章和問題來回答答案。</a:t>
            </a:r>
            <a:endParaRPr lang="en-US" altLang="zh-TW" spc="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那要訓練一個</a:t>
            </a:r>
            <a:r>
              <a:rPr lang="en-US" altLang="zh-TW" dirty="0"/>
              <a:t>QA</a:t>
            </a:r>
            <a:r>
              <a:rPr lang="zh-TW" altLang="en-US" dirty="0"/>
              <a:t>機器人，常見的作法有那些呢</a:t>
            </a:r>
            <a:r>
              <a:rPr lang="en-US" altLang="zh-TW" dirty="0"/>
              <a:t>?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2"/>
          <p:cNvSpPr txBox="1">
            <a:spLocks noGrp="1"/>
          </p:cNvSpPr>
          <p:nvPr>
            <p:ph type="ctrTitle"/>
          </p:nvPr>
        </p:nvSpPr>
        <p:spPr>
          <a:xfrm>
            <a:off x="1626300" y="1288975"/>
            <a:ext cx="5891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3631800" cy="3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body" idx="2"/>
          </p:nvPr>
        </p:nvSpPr>
        <p:spPr>
          <a:xfrm>
            <a:off x="4808424" y="1261200"/>
            <a:ext cx="3631800" cy="3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6" name="Google Shape;86;p3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/>
          <p:nvPr/>
        </p:nvSpPr>
        <p:spPr>
          <a:xfrm rot="-5400000">
            <a:off x="7381825" y="3381450"/>
            <a:ext cx="3058500" cy="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/>
          <p:nvPr/>
        </p:nvSpPr>
        <p:spPr>
          <a:xfrm>
            <a:off x="0" y="0"/>
            <a:ext cx="5325000" cy="183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439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/>
          <p:nvPr/>
        </p:nvSpPr>
        <p:spPr>
          <a:xfrm>
            <a:off x="4572000" y="1499650"/>
            <a:ext cx="4572000" cy="297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subTitle" idx="1"/>
          </p:nvPr>
        </p:nvSpPr>
        <p:spPr>
          <a:xfrm>
            <a:off x="680525" y="1350288"/>
            <a:ext cx="31455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body" idx="2"/>
          </p:nvPr>
        </p:nvSpPr>
        <p:spPr>
          <a:xfrm>
            <a:off x="680525" y="2330152"/>
            <a:ext cx="3194700" cy="2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983550" y="677650"/>
            <a:ext cx="71769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ighteous"/>
              <a:buNone/>
              <a:defRPr sz="4800">
                <a:latin typeface="Righteous"/>
                <a:ea typeface="Righteous"/>
                <a:cs typeface="Righteous"/>
                <a:sym typeface="Righteous"/>
              </a:defRPr>
            </a:lvl1pPr>
          </a:lstStyle>
          <a:p>
            <a:endParaRPr/>
          </a:p>
        </p:txBody>
      </p:sp>
      <p:sp>
        <p:nvSpPr>
          <p:cNvPr id="100" name="Google Shape;100;p34"/>
          <p:cNvSpPr/>
          <p:nvPr/>
        </p:nvSpPr>
        <p:spPr>
          <a:xfrm>
            <a:off x="5256100" y="4115625"/>
            <a:ext cx="38880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5"/>
          <p:cNvSpPr/>
          <p:nvPr/>
        </p:nvSpPr>
        <p:spPr>
          <a:xfrm>
            <a:off x="1469700" y="2415175"/>
            <a:ext cx="6204600" cy="272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5"/>
          <p:cNvSpPr/>
          <p:nvPr/>
        </p:nvSpPr>
        <p:spPr>
          <a:xfrm>
            <a:off x="1469700" y="-27525"/>
            <a:ext cx="6204600" cy="88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5" name="Google Shape;105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7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6856800" cy="29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3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ONLY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>
            <a:spLocks noGrp="1"/>
          </p:cNvSpPr>
          <p:nvPr>
            <p:ph type="title"/>
          </p:nvPr>
        </p:nvSpPr>
        <p:spPr>
          <a:xfrm>
            <a:off x="1227150" y="2581800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8"/>
          <p:cNvSpPr txBox="1">
            <a:spLocks noGrp="1"/>
          </p:cNvSpPr>
          <p:nvPr>
            <p:ph type="body" idx="1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38"/>
          <p:cNvSpPr txBox="1">
            <a:spLocks noGrp="1"/>
          </p:cNvSpPr>
          <p:nvPr>
            <p:ph type="body" idx="2"/>
          </p:nvPr>
        </p:nvSpPr>
        <p:spPr>
          <a:xfrm>
            <a:off x="5187450" y="3280650"/>
            <a:ext cx="27294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title" idx="3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9"/>
          <p:cNvSpPr/>
          <p:nvPr/>
        </p:nvSpPr>
        <p:spPr>
          <a:xfrm>
            <a:off x="6399100" y="-10200"/>
            <a:ext cx="2771700" cy="516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9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39"/>
          <p:cNvSpPr txBox="1">
            <a:spLocks noGrp="1"/>
          </p:cNvSpPr>
          <p:nvPr>
            <p:ph type="title" idx="2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0" name="Google Shape;120;p39"/>
          <p:cNvSpPr txBox="1">
            <a:spLocks noGrp="1"/>
          </p:cNvSpPr>
          <p:nvPr>
            <p:ph type="subTitle" idx="1"/>
          </p:nvPr>
        </p:nvSpPr>
        <p:spPr>
          <a:xfrm>
            <a:off x="4821078" y="3591825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0"/>
          <p:cNvSpPr/>
          <p:nvPr/>
        </p:nvSpPr>
        <p:spPr>
          <a:xfrm>
            <a:off x="0" y="-10200"/>
            <a:ext cx="9170700" cy="18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0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40"/>
          <p:cNvSpPr txBox="1">
            <a:spLocks noGrp="1"/>
          </p:cNvSpPr>
          <p:nvPr>
            <p:ph type="title" idx="2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5" name="Google Shape;125;p40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3"/>
          <p:cNvSpPr txBox="1">
            <a:spLocks noGrp="1"/>
          </p:cNvSpPr>
          <p:nvPr>
            <p:ph type="title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ubTitle" idx="1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title" idx="4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ubTitle" idx="6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title" idx="7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ubTitle" idx="9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title" idx="13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title" idx="14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ubTitle" idx="15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title" idx="16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title" idx="17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ubTitle" idx="18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title" idx="19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title" idx="20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ubTitle" idx="21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1"/>
          <p:cNvSpPr txBox="1">
            <a:spLocks noGrp="1"/>
          </p:cNvSpPr>
          <p:nvPr>
            <p:ph type="title" idx="2"/>
          </p:nvPr>
        </p:nvSpPr>
        <p:spPr>
          <a:xfrm>
            <a:off x="844405" y="1907225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1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1"/>
          <p:cNvSpPr txBox="1">
            <a:spLocks noGrp="1"/>
          </p:cNvSpPr>
          <p:nvPr>
            <p:ph type="title" idx="3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1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1"/>
          <p:cNvSpPr txBox="1">
            <a:spLocks noGrp="1"/>
          </p:cNvSpPr>
          <p:nvPr>
            <p:ph type="title" idx="5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1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1"/>
          <p:cNvSpPr txBox="1">
            <a:spLocks noGrp="1"/>
          </p:cNvSpPr>
          <p:nvPr>
            <p:ph type="title" idx="7"/>
          </p:nvPr>
        </p:nvSpPr>
        <p:spPr>
          <a:xfrm>
            <a:off x="844405" y="36104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1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1"/>
          <p:cNvSpPr txBox="1">
            <a:spLocks noGrp="1"/>
          </p:cNvSpPr>
          <p:nvPr>
            <p:ph type="title" idx="9"/>
          </p:nvPr>
        </p:nvSpPr>
        <p:spPr>
          <a:xfrm>
            <a:off x="3433645" y="36104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subTitle" idx="13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1"/>
          <p:cNvSpPr txBox="1">
            <a:spLocks noGrp="1"/>
          </p:cNvSpPr>
          <p:nvPr>
            <p:ph type="title" idx="14"/>
          </p:nvPr>
        </p:nvSpPr>
        <p:spPr>
          <a:xfrm>
            <a:off x="6022895" y="36104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subTitle" idx="15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ONLY_1_1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2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2"/>
          <p:cNvSpPr txBox="1">
            <a:spLocks noGrp="1"/>
          </p:cNvSpPr>
          <p:nvPr>
            <p:ph type="title" idx="2"/>
          </p:nvPr>
        </p:nvSpPr>
        <p:spPr>
          <a:xfrm>
            <a:off x="886469" y="274562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2"/>
          <p:cNvSpPr txBox="1">
            <a:spLocks noGrp="1"/>
          </p:cNvSpPr>
          <p:nvPr>
            <p:ph type="body" idx="1"/>
          </p:nvPr>
        </p:nvSpPr>
        <p:spPr>
          <a:xfrm>
            <a:off x="886475" y="3334275"/>
            <a:ext cx="2320800" cy="15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42"/>
          <p:cNvSpPr txBox="1">
            <a:spLocks noGrp="1"/>
          </p:cNvSpPr>
          <p:nvPr>
            <p:ph type="title" idx="3"/>
          </p:nvPr>
        </p:nvSpPr>
        <p:spPr>
          <a:xfrm>
            <a:off x="3411594" y="274562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2"/>
          <p:cNvSpPr txBox="1">
            <a:spLocks noGrp="1"/>
          </p:cNvSpPr>
          <p:nvPr>
            <p:ph type="body" idx="4"/>
          </p:nvPr>
        </p:nvSpPr>
        <p:spPr>
          <a:xfrm>
            <a:off x="3411600" y="3334275"/>
            <a:ext cx="2320800" cy="15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42"/>
          <p:cNvSpPr txBox="1">
            <a:spLocks noGrp="1"/>
          </p:cNvSpPr>
          <p:nvPr>
            <p:ph type="title" idx="5"/>
          </p:nvPr>
        </p:nvSpPr>
        <p:spPr>
          <a:xfrm>
            <a:off x="5936719" y="274562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body" idx="6"/>
          </p:nvPr>
        </p:nvSpPr>
        <p:spPr>
          <a:xfrm>
            <a:off x="5936725" y="3334275"/>
            <a:ext cx="2320800" cy="15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1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3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3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43"/>
          <p:cNvSpPr txBox="1">
            <a:spLocks noGrp="1"/>
          </p:cNvSpPr>
          <p:nvPr>
            <p:ph type="title" idx="2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4" name="Google Shape;154;p43"/>
          <p:cNvSpPr txBox="1">
            <a:spLocks noGrp="1"/>
          </p:cNvSpPr>
          <p:nvPr>
            <p:ph type="subTitle" idx="1"/>
          </p:nvPr>
        </p:nvSpPr>
        <p:spPr>
          <a:xfrm>
            <a:off x="1165031" y="3591825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ONLY_1_3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4"/>
          <p:cNvSpPr/>
          <p:nvPr/>
        </p:nvSpPr>
        <p:spPr>
          <a:xfrm>
            <a:off x="0" y="3459250"/>
            <a:ext cx="9144000" cy="12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4"/>
          <p:cNvSpPr txBox="1">
            <a:spLocks noGrp="1"/>
          </p:cNvSpPr>
          <p:nvPr>
            <p:ph type="title" idx="2"/>
          </p:nvPr>
        </p:nvSpPr>
        <p:spPr>
          <a:xfrm>
            <a:off x="844405" y="37628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4"/>
          <p:cNvSpPr txBox="1">
            <a:spLocks noGrp="1"/>
          </p:cNvSpPr>
          <p:nvPr>
            <p:ph type="subTitle" idx="1"/>
          </p:nvPr>
        </p:nvSpPr>
        <p:spPr>
          <a:xfrm>
            <a:off x="844405" y="41069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4"/>
          <p:cNvSpPr txBox="1">
            <a:spLocks noGrp="1"/>
          </p:cNvSpPr>
          <p:nvPr>
            <p:ph type="title" idx="3"/>
          </p:nvPr>
        </p:nvSpPr>
        <p:spPr>
          <a:xfrm>
            <a:off x="3433645" y="37628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4"/>
          <p:cNvSpPr txBox="1">
            <a:spLocks noGrp="1"/>
          </p:cNvSpPr>
          <p:nvPr>
            <p:ph type="subTitle" idx="4"/>
          </p:nvPr>
        </p:nvSpPr>
        <p:spPr>
          <a:xfrm>
            <a:off x="3433645" y="41069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4"/>
          <p:cNvSpPr txBox="1">
            <a:spLocks noGrp="1"/>
          </p:cNvSpPr>
          <p:nvPr>
            <p:ph type="title" idx="5"/>
          </p:nvPr>
        </p:nvSpPr>
        <p:spPr>
          <a:xfrm>
            <a:off x="6022895" y="37628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subTitle" idx="6"/>
          </p:nvPr>
        </p:nvSpPr>
        <p:spPr>
          <a:xfrm>
            <a:off x="6022895" y="41069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_HEAD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5"/>
          <p:cNvSpPr/>
          <p:nvPr/>
        </p:nvSpPr>
        <p:spPr>
          <a:xfrm>
            <a:off x="2187150" y="-18300"/>
            <a:ext cx="4769700" cy="51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title" idx="2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_HEADER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6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6"/>
          <p:cNvSpPr txBox="1">
            <a:spLocks noGrp="1"/>
          </p:cNvSpPr>
          <p:nvPr>
            <p:ph type="title"/>
          </p:nvPr>
        </p:nvSpPr>
        <p:spPr>
          <a:xfrm>
            <a:off x="3746799" y="2560525"/>
            <a:ext cx="422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title" idx="2"/>
          </p:nvPr>
        </p:nvSpPr>
        <p:spPr>
          <a:xfrm>
            <a:off x="5464327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ubTitle" idx="1"/>
          </p:nvPr>
        </p:nvSpPr>
        <p:spPr>
          <a:xfrm>
            <a:off x="4797127" y="3603801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_ONLY_1_2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7"/>
          <p:cNvSpPr txBox="1">
            <a:spLocks noGrp="1"/>
          </p:cNvSpPr>
          <p:nvPr>
            <p:ph type="title" idx="2"/>
          </p:nvPr>
        </p:nvSpPr>
        <p:spPr>
          <a:xfrm>
            <a:off x="2091548" y="1878275"/>
            <a:ext cx="218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7"/>
          <p:cNvSpPr txBox="1">
            <a:spLocks noGrp="1"/>
          </p:cNvSpPr>
          <p:nvPr>
            <p:ph type="subTitle" idx="1"/>
          </p:nvPr>
        </p:nvSpPr>
        <p:spPr>
          <a:xfrm>
            <a:off x="2091548" y="2190150"/>
            <a:ext cx="2183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7"/>
          <p:cNvSpPr txBox="1">
            <a:spLocks noGrp="1"/>
          </p:cNvSpPr>
          <p:nvPr>
            <p:ph type="title" idx="3"/>
          </p:nvPr>
        </p:nvSpPr>
        <p:spPr>
          <a:xfrm>
            <a:off x="2091548" y="3334950"/>
            <a:ext cx="218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7"/>
          <p:cNvSpPr txBox="1">
            <a:spLocks noGrp="1"/>
          </p:cNvSpPr>
          <p:nvPr>
            <p:ph type="subTitle" idx="4"/>
          </p:nvPr>
        </p:nvSpPr>
        <p:spPr>
          <a:xfrm>
            <a:off x="2091548" y="3646825"/>
            <a:ext cx="2183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7"/>
          <p:cNvSpPr txBox="1">
            <a:spLocks noGrp="1"/>
          </p:cNvSpPr>
          <p:nvPr>
            <p:ph type="title" idx="5"/>
          </p:nvPr>
        </p:nvSpPr>
        <p:spPr>
          <a:xfrm>
            <a:off x="5993373" y="1878275"/>
            <a:ext cx="218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7"/>
          <p:cNvSpPr txBox="1">
            <a:spLocks noGrp="1"/>
          </p:cNvSpPr>
          <p:nvPr>
            <p:ph type="subTitle" idx="6"/>
          </p:nvPr>
        </p:nvSpPr>
        <p:spPr>
          <a:xfrm>
            <a:off x="5993373" y="2190150"/>
            <a:ext cx="2183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7"/>
          <p:cNvSpPr txBox="1">
            <a:spLocks noGrp="1"/>
          </p:cNvSpPr>
          <p:nvPr>
            <p:ph type="title" idx="7"/>
          </p:nvPr>
        </p:nvSpPr>
        <p:spPr>
          <a:xfrm>
            <a:off x="5993373" y="3334950"/>
            <a:ext cx="218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7"/>
          <p:cNvSpPr txBox="1">
            <a:spLocks noGrp="1"/>
          </p:cNvSpPr>
          <p:nvPr>
            <p:ph type="subTitle" idx="8"/>
          </p:nvPr>
        </p:nvSpPr>
        <p:spPr>
          <a:xfrm>
            <a:off x="5993373" y="3646825"/>
            <a:ext cx="2183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/>
          <p:nvPr/>
        </p:nvSpPr>
        <p:spPr>
          <a:xfrm>
            <a:off x="0" y="1564125"/>
            <a:ext cx="7116300" cy="363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8"/>
          <p:cNvSpPr txBox="1">
            <a:spLocks noGrp="1"/>
          </p:cNvSpPr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9" name="Google Shape;189;p48"/>
          <p:cNvSpPr txBox="1">
            <a:spLocks noGrp="1"/>
          </p:cNvSpPr>
          <p:nvPr>
            <p:ph type="subTitle" idx="1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0" name="Google Shape;190;p48"/>
          <p:cNvSpPr txBox="1"/>
          <p:nvPr/>
        </p:nvSpPr>
        <p:spPr>
          <a:xfrm>
            <a:off x="1159050" y="3206775"/>
            <a:ext cx="31488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zh-TW" sz="1000" b="1" i="0" u="none" strike="noStrike" cap="none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zh-TW" sz="1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zh-TW" sz="1000" b="1" i="0" u="none" strike="noStrike" cap="none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zh-TW" sz="1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zh-TW" sz="1000" b="1" i="0" u="none" strike="noStrike" cap="none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zh-TW" sz="1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 b="0" i="0" u="none" strike="noStrike" cap="none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/>
          <p:nvPr/>
        </p:nvSpPr>
        <p:spPr>
          <a:xfrm>
            <a:off x="-18775" y="-20375"/>
            <a:ext cx="2771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1176992" y="2560534"/>
            <a:ext cx="3537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title" idx="2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subTitle" idx="1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title" idx="2"/>
          </p:nvPr>
        </p:nvSpPr>
        <p:spPr>
          <a:xfrm>
            <a:off x="852688" y="305667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subTitle" idx="1"/>
          </p:nvPr>
        </p:nvSpPr>
        <p:spPr>
          <a:xfrm>
            <a:off x="852688" y="3400775"/>
            <a:ext cx="2320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title" idx="3"/>
          </p:nvPr>
        </p:nvSpPr>
        <p:spPr>
          <a:xfrm>
            <a:off x="3411589" y="305667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ubTitle" idx="4"/>
          </p:nvPr>
        </p:nvSpPr>
        <p:spPr>
          <a:xfrm>
            <a:off x="3411589" y="3400775"/>
            <a:ext cx="2320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title" idx="5"/>
          </p:nvPr>
        </p:nvSpPr>
        <p:spPr>
          <a:xfrm>
            <a:off x="5970500" y="305667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ubTitle" idx="6"/>
          </p:nvPr>
        </p:nvSpPr>
        <p:spPr>
          <a:xfrm>
            <a:off x="5970500" y="3400775"/>
            <a:ext cx="2320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2596500" y="3728336"/>
            <a:ext cx="39510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7"/>
          <p:cNvSpPr txBox="1">
            <a:spLocks noGrp="1"/>
          </p:cNvSpPr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body" idx="1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2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title" idx="3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1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8"/>
          <p:cNvSpPr txBox="1">
            <a:spLocks noGrp="1"/>
          </p:cNvSpPr>
          <p:nvPr>
            <p:ph type="title"/>
          </p:nvPr>
        </p:nvSpPr>
        <p:spPr>
          <a:xfrm>
            <a:off x="848834" y="1778275"/>
            <a:ext cx="17316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title" idx="3"/>
          </p:nvPr>
        </p:nvSpPr>
        <p:spPr>
          <a:xfrm>
            <a:off x="832859" y="2974025"/>
            <a:ext cx="17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ubTitle" idx="1"/>
          </p:nvPr>
        </p:nvSpPr>
        <p:spPr>
          <a:xfrm>
            <a:off x="832859" y="3318125"/>
            <a:ext cx="176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title" idx="4"/>
          </p:nvPr>
        </p:nvSpPr>
        <p:spPr>
          <a:xfrm>
            <a:off x="2753786" y="1778275"/>
            <a:ext cx="17316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title" idx="5"/>
          </p:nvPr>
        </p:nvSpPr>
        <p:spPr>
          <a:xfrm>
            <a:off x="2737811" y="2974025"/>
            <a:ext cx="17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ubTitle" idx="6"/>
          </p:nvPr>
        </p:nvSpPr>
        <p:spPr>
          <a:xfrm>
            <a:off x="2737811" y="3318125"/>
            <a:ext cx="176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title" idx="7"/>
          </p:nvPr>
        </p:nvSpPr>
        <p:spPr>
          <a:xfrm>
            <a:off x="4658747" y="1778275"/>
            <a:ext cx="17316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title" idx="8"/>
          </p:nvPr>
        </p:nvSpPr>
        <p:spPr>
          <a:xfrm>
            <a:off x="4642772" y="2974025"/>
            <a:ext cx="17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ubTitle" idx="9"/>
          </p:nvPr>
        </p:nvSpPr>
        <p:spPr>
          <a:xfrm>
            <a:off x="4642772" y="3318125"/>
            <a:ext cx="176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title" idx="13"/>
          </p:nvPr>
        </p:nvSpPr>
        <p:spPr>
          <a:xfrm>
            <a:off x="6563716" y="1778275"/>
            <a:ext cx="17316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title" idx="14"/>
          </p:nvPr>
        </p:nvSpPr>
        <p:spPr>
          <a:xfrm>
            <a:off x="6547741" y="2974025"/>
            <a:ext cx="17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subTitle" idx="15"/>
          </p:nvPr>
        </p:nvSpPr>
        <p:spPr>
          <a:xfrm>
            <a:off x="6547741" y="3318125"/>
            <a:ext cx="176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TITLE_ONLY_1_3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0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title" idx="2"/>
          </p:nvPr>
        </p:nvSpPr>
        <p:spPr>
          <a:xfrm>
            <a:off x="6114800" y="1503225"/>
            <a:ext cx="222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ubTitle" idx="1"/>
          </p:nvPr>
        </p:nvSpPr>
        <p:spPr>
          <a:xfrm>
            <a:off x="6114800" y="1847325"/>
            <a:ext cx="2222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title" idx="3"/>
          </p:nvPr>
        </p:nvSpPr>
        <p:spPr>
          <a:xfrm>
            <a:off x="6114800" y="2545650"/>
            <a:ext cx="222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subTitle" idx="4"/>
          </p:nvPr>
        </p:nvSpPr>
        <p:spPr>
          <a:xfrm>
            <a:off x="6114800" y="2889750"/>
            <a:ext cx="2222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title" idx="5"/>
          </p:nvPr>
        </p:nvSpPr>
        <p:spPr>
          <a:xfrm>
            <a:off x="6114800" y="3588075"/>
            <a:ext cx="222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ubTitle" idx="6"/>
          </p:nvPr>
        </p:nvSpPr>
        <p:spPr>
          <a:xfrm>
            <a:off x="6114800" y="3932175"/>
            <a:ext cx="2222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xsjy/jieb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CKnowledgeTeam/DRC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5.405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047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"/>
          <p:cNvSpPr/>
          <p:nvPr/>
        </p:nvSpPr>
        <p:spPr>
          <a:xfrm>
            <a:off x="1021589" y="439846"/>
            <a:ext cx="6732396" cy="4298608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1"/>
          <p:cNvGrpSpPr/>
          <p:nvPr/>
        </p:nvGrpSpPr>
        <p:grpSpPr>
          <a:xfrm>
            <a:off x="5435105" y="2371571"/>
            <a:ext cx="349823" cy="349788"/>
            <a:chOff x="7111505" y="2523971"/>
            <a:chExt cx="349823" cy="349788"/>
          </a:xfrm>
        </p:grpSpPr>
        <p:sp>
          <p:nvSpPr>
            <p:cNvPr id="197" name="Google Shape;197;p1"/>
            <p:cNvSpPr/>
            <p:nvPr/>
          </p:nvSpPr>
          <p:spPr>
            <a:xfrm>
              <a:off x="7111505" y="2523971"/>
              <a:ext cx="349823" cy="349788"/>
            </a:xfrm>
            <a:custGeom>
              <a:avLst/>
              <a:gdLst/>
              <a:ahLst/>
              <a:cxnLst/>
              <a:rect l="l" t="t" r="r" b="b"/>
              <a:pathLst>
                <a:path w="20380" h="20378" extrusionOk="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7340486" y="2677614"/>
              <a:ext cx="38656" cy="37197"/>
            </a:xfrm>
            <a:custGeom>
              <a:avLst/>
              <a:gdLst/>
              <a:ahLst/>
              <a:cxnLst/>
              <a:rect l="l" t="t" r="r" b="b"/>
              <a:pathLst>
                <a:path w="2252" h="2167" extrusionOk="0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7267792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7195116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783900" y="1407375"/>
            <a:ext cx="7576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Final Project</a:t>
            </a:r>
            <a:endParaRPr/>
          </a:p>
        </p:txBody>
      </p:sp>
      <p:sp>
        <p:nvSpPr>
          <p:cNvPr id="202" name="Google Shape;202;p1"/>
          <p:cNvSpPr txBox="1">
            <a:spLocks noGrp="1"/>
          </p:cNvSpPr>
          <p:nvPr>
            <p:ph type="subTitle" idx="1"/>
          </p:nvPr>
        </p:nvSpPr>
        <p:spPr>
          <a:xfrm>
            <a:off x="1595250" y="2335550"/>
            <a:ext cx="5496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1700" dirty="0">
                <a:latin typeface="Righteous"/>
                <a:ea typeface="Righteous"/>
                <a:cs typeface="Righteous"/>
                <a:sym typeface="Righteous"/>
              </a:rPr>
              <a:t>Question Answering</a:t>
            </a:r>
            <a:endParaRPr sz="1700" dirty="0"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03" name="Google Shape;203;p1"/>
          <p:cNvSpPr txBox="1">
            <a:spLocks noGrp="1"/>
          </p:cNvSpPr>
          <p:nvPr>
            <p:ph type="title" idx="4294967295"/>
          </p:nvPr>
        </p:nvSpPr>
        <p:spPr>
          <a:xfrm>
            <a:off x="2538125" y="3113675"/>
            <a:ext cx="474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700"/>
              <a:t>Member:  </a:t>
            </a:r>
            <a:r>
              <a:rPr lang="zh-TW" sz="19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蔡霈炫、徐偉耀、吳孟霓</a:t>
            </a:r>
            <a:endParaRPr sz="17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4" name="Google Shape;204;p1"/>
          <p:cNvSpPr txBox="1">
            <a:spLocks noGrp="1"/>
          </p:cNvSpPr>
          <p:nvPr>
            <p:ph type="subTitle" idx="1"/>
          </p:nvPr>
        </p:nvSpPr>
        <p:spPr>
          <a:xfrm>
            <a:off x="3059775" y="3452975"/>
            <a:ext cx="38304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1100">
                <a:latin typeface="Righteous"/>
                <a:ea typeface="Righteous"/>
                <a:cs typeface="Righteous"/>
                <a:sym typeface="Righteous"/>
              </a:rPr>
              <a:t>           7108056025    7108056086     7108056089</a:t>
            </a:r>
            <a:endParaRPr sz="1100"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05" name="Google Shape;205;p1"/>
          <p:cNvSpPr txBox="1">
            <a:spLocks noGrp="1"/>
          </p:cNvSpPr>
          <p:nvPr>
            <p:ph type="subTitle" idx="1"/>
          </p:nvPr>
        </p:nvSpPr>
        <p:spPr>
          <a:xfrm>
            <a:off x="2450525" y="2377491"/>
            <a:ext cx="8538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1400" b="1">
                <a:latin typeface="Microsoft JhengHei"/>
                <a:ea typeface="Microsoft JhengHei"/>
                <a:cs typeface="Microsoft JhengHei"/>
                <a:sym typeface="Microsoft JhengHei"/>
              </a:rPr>
              <a:t>第9組</a:t>
            </a:r>
            <a:endParaRPr sz="14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882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 txBox="1">
            <a:spLocks noGrp="1"/>
          </p:cNvSpPr>
          <p:nvPr>
            <p:ph type="title"/>
          </p:nvPr>
        </p:nvSpPr>
        <p:spPr>
          <a:xfrm>
            <a:off x="1177000" y="2560525"/>
            <a:ext cx="3873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/>
              <a:t>Proposed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/>
              <a:t>Scheme</a:t>
            </a:r>
            <a:endParaRPr/>
          </a:p>
        </p:txBody>
      </p:sp>
      <p:sp>
        <p:nvSpPr>
          <p:cNvPr id="306" name="Google Shape;306;p10"/>
          <p:cNvSpPr txBox="1">
            <a:spLocks noGrp="1"/>
          </p:cNvSpPr>
          <p:nvPr>
            <p:ph type="title" idx="2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zh-TW"/>
              <a:t>03</a:t>
            </a:r>
            <a:endParaRPr/>
          </a:p>
        </p:txBody>
      </p:sp>
      <p:grpSp>
        <p:nvGrpSpPr>
          <p:cNvPr id="307" name="Google Shape;307;p10"/>
          <p:cNvGrpSpPr/>
          <p:nvPr/>
        </p:nvGrpSpPr>
        <p:grpSpPr>
          <a:xfrm>
            <a:off x="6223587" y="1949501"/>
            <a:ext cx="1462677" cy="2487787"/>
            <a:chOff x="7091225" y="1965400"/>
            <a:chExt cx="290300" cy="493775"/>
          </a:xfrm>
        </p:grpSpPr>
        <p:sp>
          <p:nvSpPr>
            <p:cNvPr id="308" name="Google Shape;308;p10"/>
            <p:cNvSpPr/>
            <p:nvPr/>
          </p:nvSpPr>
          <p:spPr>
            <a:xfrm>
              <a:off x="7219525" y="2137100"/>
              <a:ext cx="34050" cy="292400"/>
            </a:xfrm>
            <a:custGeom>
              <a:avLst/>
              <a:gdLst/>
              <a:ahLst/>
              <a:cxnLst/>
              <a:rect l="l" t="t" r="r" b="b"/>
              <a:pathLst>
                <a:path w="1362" h="11696" extrusionOk="0">
                  <a:moveTo>
                    <a:pt x="0" y="1"/>
                  </a:moveTo>
                  <a:lnTo>
                    <a:pt x="0" y="11696"/>
                  </a:lnTo>
                  <a:lnTo>
                    <a:pt x="1362" y="11696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rgbClr val="007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7219525" y="2137100"/>
              <a:ext cx="34050" cy="292400"/>
            </a:xfrm>
            <a:custGeom>
              <a:avLst/>
              <a:gdLst/>
              <a:ahLst/>
              <a:cxnLst/>
              <a:rect l="l" t="t" r="r" b="b"/>
              <a:pathLst>
                <a:path w="1362" h="11696" extrusionOk="0">
                  <a:moveTo>
                    <a:pt x="0" y="1"/>
                  </a:moveTo>
                  <a:lnTo>
                    <a:pt x="0" y="11696"/>
                  </a:lnTo>
                  <a:lnTo>
                    <a:pt x="1362" y="11696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7219525" y="2345475"/>
              <a:ext cx="34050" cy="84075"/>
            </a:xfrm>
            <a:custGeom>
              <a:avLst/>
              <a:gdLst/>
              <a:ahLst/>
              <a:cxnLst/>
              <a:rect l="l" t="t" r="r" b="b"/>
              <a:pathLst>
                <a:path w="1362" h="3363" extrusionOk="0">
                  <a:moveTo>
                    <a:pt x="0" y="1"/>
                  </a:moveTo>
                  <a:lnTo>
                    <a:pt x="0" y="3362"/>
                  </a:lnTo>
                  <a:lnTo>
                    <a:pt x="1362" y="3362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7194050" y="2418675"/>
              <a:ext cx="84975" cy="19575"/>
            </a:xfrm>
            <a:custGeom>
              <a:avLst/>
              <a:gdLst/>
              <a:ahLst/>
              <a:cxnLst/>
              <a:rect l="l" t="t" r="r" b="b"/>
              <a:pathLst>
                <a:path w="3399" h="783" extrusionOk="0">
                  <a:moveTo>
                    <a:pt x="384" y="0"/>
                  </a:moveTo>
                  <a:cubicBezTo>
                    <a:pt x="172" y="0"/>
                    <a:pt x="0" y="173"/>
                    <a:pt x="0" y="384"/>
                  </a:cubicBezTo>
                  <a:lnTo>
                    <a:pt x="0" y="783"/>
                  </a:lnTo>
                  <a:lnTo>
                    <a:pt x="3399" y="783"/>
                  </a:lnTo>
                  <a:lnTo>
                    <a:pt x="3399" y="384"/>
                  </a:lnTo>
                  <a:cubicBezTo>
                    <a:pt x="3399" y="173"/>
                    <a:pt x="3228" y="0"/>
                    <a:pt x="30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7176700" y="1965400"/>
              <a:ext cx="119725" cy="60075"/>
            </a:xfrm>
            <a:custGeom>
              <a:avLst/>
              <a:gdLst/>
              <a:ahLst/>
              <a:cxnLst/>
              <a:rect l="l" t="t" r="r" b="b"/>
              <a:pathLst>
                <a:path w="4789" h="2403" extrusionOk="0">
                  <a:moveTo>
                    <a:pt x="2394" y="0"/>
                  </a:moveTo>
                  <a:cubicBezTo>
                    <a:pt x="1071" y="0"/>
                    <a:pt x="0" y="1079"/>
                    <a:pt x="12" y="2403"/>
                  </a:cubicBezTo>
                  <a:lnTo>
                    <a:pt x="4776" y="2403"/>
                  </a:lnTo>
                  <a:cubicBezTo>
                    <a:pt x="4788" y="1079"/>
                    <a:pt x="3718" y="0"/>
                    <a:pt x="2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7176975" y="2018000"/>
              <a:ext cx="119150" cy="119125"/>
            </a:xfrm>
            <a:custGeom>
              <a:avLst/>
              <a:gdLst/>
              <a:ahLst/>
              <a:cxnLst/>
              <a:rect l="l" t="t" r="r" b="b"/>
              <a:pathLst>
                <a:path w="4766" h="4765" extrusionOk="0">
                  <a:moveTo>
                    <a:pt x="1" y="0"/>
                  </a:moveTo>
                  <a:lnTo>
                    <a:pt x="755" y="4765"/>
                  </a:lnTo>
                  <a:lnTo>
                    <a:pt x="4011" y="4765"/>
                  </a:lnTo>
                  <a:lnTo>
                    <a:pt x="4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7178625" y="2069600"/>
              <a:ext cx="116200" cy="15950"/>
            </a:xfrm>
            <a:custGeom>
              <a:avLst/>
              <a:gdLst/>
              <a:ahLst/>
              <a:cxnLst/>
              <a:rect l="l" t="t" r="r" b="b"/>
              <a:pathLst>
                <a:path w="4648" h="638" extrusionOk="0">
                  <a:moveTo>
                    <a:pt x="4331" y="1"/>
                  </a:moveTo>
                  <a:cubicBezTo>
                    <a:pt x="4328" y="1"/>
                    <a:pt x="4325" y="1"/>
                    <a:pt x="4323" y="1"/>
                  </a:cubicBezTo>
                  <a:lnTo>
                    <a:pt x="311" y="1"/>
                  </a:lnTo>
                  <a:cubicBezTo>
                    <a:pt x="139" y="5"/>
                    <a:pt x="1" y="147"/>
                    <a:pt x="1" y="319"/>
                  </a:cubicBezTo>
                  <a:cubicBezTo>
                    <a:pt x="1" y="492"/>
                    <a:pt x="139" y="633"/>
                    <a:pt x="311" y="638"/>
                  </a:cubicBezTo>
                  <a:lnTo>
                    <a:pt x="4323" y="638"/>
                  </a:lnTo>
                  <a:cubicBezTo>
                    <a:pt x="4325" y="638"/>
                    <a:pt x="4328" y="638"/>
                    <a:pt x="4331" y="638"/>
                  </a:cubicBezTo>
                  <a:cubicBezTo>
                    <a:pt x="4505" y="638"/>
                    <a:pt x="4648" y="495"/>
                    <a:pt x="4648" y="319"/>
                  </a:cubicBezTo>
                  <a:cubicBezTo>
                    <a:pt x="4648" y="143"/>
                    <a:pt x="4505" y="1"/>
                    <a:pt x="4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7160025" y="2001050"/>
              <a:ext cx="153050" cy="33950"/>
            </a:xfrm>
            <a:custGeom>
              <a:avLst/>
              <a:gdLst/>
              <a:ahLst/>
              <a:cxnLst/>
              <a:rect l="l" t="t" r="r" b="b"/>
              <a:pathLst>
                <a:path w="6122" h="1358" extrusionOk="0">
                  <a:moveTo>
                    <a:pt x="679" y="0"/>
                  </a:moveTo>
                  <a:cubicBezTo>
                    <a:pt x="304" y="0"/>
                    <a:pt x="1" y="303"/>
                    <a:pt x="1" y="678"/>
                  </a:cubicBezTo>
                  <a:cubicBezTo>
                    <a:pt x="1" y="1053"/>
                    <a:pt x="304" y="1358"/>
                    <a:pt x="679" y="1358"/>
                  </a:cubicBezTo>
                  <a:lnTo>
                    <a:pt x="5443" y="1358"/>
                  </a:lnTo>
                  <a:cubicBezTo>
                    <a:pt x="5818" y="1358"/>
                    <a:pt x="6121" y="1053"/>
                    <a:pt x="6121" y="678"/>
                  </a:cubicBezTo>
                  <a:cubicBezTo>
                    <a:pt x="6121" y="303"/>
                    <a:pt x="5818" y="0"/>
                    <a:pt x="54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7178850" y="2120150"/>
              <a:ext cx="115400" cy="33975"/>
            </a:xfrm>
            <a:custGeom>
              <a:avLst/>
              <a:gdLst/>
              <a:ahLst/>
              <a:cxnLst/>
              <a:rect l="l" t="t" r="r" b="b"/>
              <a:pathLst>
                <a:path w="4616" h="1359" extrusionOk="0">
                  <a:moveTo>
                    <a:pt x="680" y="1"/>
                  </a:moveTo>
                  <a:cubicBezTo>
                    <a:pt x="305" y="1"/>
                    <a:pt x="1" y="304"/>
                    <a:pt x="1" y="679"/>
                  </a:cubicBezTo>
                  <a:cubicBezTo>
                    <a:pt x="1" y="1054"/>
                    <a:pt x="305" y="1358"/>
                    <a:pt x="680" y="1358"/>
                  </a:cubicBezTo>
                  <a:lnTo>
                    <a:pt x="3936" y="1358"/>
                  </a:lnTo>
                  <a:cubicBezTo>
                    <a:pt x="4311" y="1358"/>
                    <a:pt x="4615" y="1054"/>
                    <a:pt x="4615" y="679"/>
                  </a:cubicBezTo>
                  <a:cubicBezTo>
                    <a:pt x="4615" y="304"/>
                    <a:pt x="4311" y="1"/>
                    <a:pt x="3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7174850" y="2436825"/>
              <a:ext cx="123400" cy="22350"/>
            </a:xfrm>
            <a:custGeom>
              <a:avLst/>
              <a:gdLst/>
              <a:ahLst/>
              <a:cxnLst/>
              <a:rect l="l" t="t" r="r" b="b"/>
              <a:pathLst>
                <a:path w="4936" h="894" extrusionOk="0">
                  <a:moveTo>
                    <a:pt x="558" y="1"/>
                  </a:moveTo>
                  <a:cubicBezTo>
                    <a:pt x="251" y="1"/>
                    <a:pt x="1" y="249"/>
                    <a:pt x="1" y="557"/>
                  </a:cubicBezTo>
                  <a:lnTo>
                    <a:pt x="1" y="696"/>
                  </a:lnTo>
                  <a:cubicBezTo>
                    <a:pt x="1" y="805"/>
                    <a:pt x="89" y="894"/>
                    <a:pt x="198" y="894"/>
                  </a:cubicBezTo>
                  <a:lnTo>
                    <a:pt x="4739" y="894"/>
                  </a:lnTo>
                  <a:cubicBezTo>
                    <a:pt x="4847" y="894"/>
                    <a:pt x="4936" y="805"/>
                    <a:pt x="4936" y="696"/>
                  </a:cubicBezTo>
                  <a:lnTo>
                    <a:pt x="4936" y="557"/>
                  </a:lnTo>
                  <a:cubicBezTo>
                    <a:pt x="4936" y="249"/>
                    <a:pt x="4686" y="1"/>
                    <a:pt x="4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7102725" y="2093825"/>
              <a:ext cx="55750" cy="29400"/>
            </a:xfrm>
            <a:custGeom>
              <a:avLst/>
              <a:gdLst/>
              <a:ahLst/>
              <a:cxnLst/>
              <a:rect l="l" t="t" r="r" b="b"/>
              <a:pathLst>
                <a:path w="2230" h="1176" extrusionOk="0">
                  <a:moveTo>
                    <a:pt x="1871" y="0"/>
                  </a:moveTo>
                  <a:cubicBezTo>
                    <a:pt x="1836" y="0"/>
                    <a:pt x="1800" y="6"/>
                    <a:pt x="1765" y="19"/>
                  </a:cubicBezTo>
                  <a:lnTo>
                    <a:pt x="234" y="558"/>
                  </a:lnTo>
                  <a:cubicBezTo>
                    <a:pt x="87" y="610"/>
                    <a:pt x="0" y="760"/>
                    <a:pt x="25" y="911"/>
                  </a:cubicBezTo>
                  <a:cubicBezTo>
                    <a:pt x="52" y="1064"/>
                    <a:pt x="184" y="1176"/>
                    <a:pt x="340" y="1176"/>
                  </a:cubicBezTo>
                  <a:cubicBezTo>
                    <a:pt x="375" y="1176"/>
                    <a:pt x="411" y="1170"/>
                    <a:pt x="444" y="1158"/>
                  </a:cubicBezTo>
                  <a:lnTo>
                    <a:pt x="1977" y="619"/>
                  </a:lnTo>
                  <a:cubicBezTo>
                    <a:pt x="2141" y="560"/>
                    <a:pt x="2230" y="379"/>
                    <a:pt x="2171" y="213"/>
                  </a:cubicBezTo>
                  <a:cubicBezTo>
                    <a:pt x="2125" y="82"/>
                    <a:pt x="2002" y="0"/>
                    <a:pt x="18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7091225" y="2043875"/>
              <a:ext cx="66475" cy="22350"/>
            </a:xfrm>
            <a:custGeom>
              <a:avLst/>
              <a:gdLst/>
              <a:ahLst/>
              <a:cxnLst/>
              <a:rect l="l" t="t" r="r" b="b"/>
              <a:pathLst>
                <a:path w="2659" h="894" extrusionOk="0">
                  <a:moveTo>
                    <a:pt x="338" y="0"/>
                  </a:moveTo>
                  <a:cubicBezTo>
                    <a:pt x="180" y="0"/>
                    <a:pt x="44" y="117"/>
                    <a:pt x="24" y="279"/>
                  </a:cubicBezTo>
                  <a:cubicBezTo>
                    <a:pt x="0" y="455"/>
                    <a:pt x="128" y="615"/>
                    <a:pt x="304" y="634"/>
                  </a:cubicBezTo>
                  <a:lnTo>
                    <a:pt x="2290" y="890"/>
                  </a:lnTo>
                  <a:cubicBezTo>
                    <a:pt x="2303" y="892"/>
                    <a:pt x="2318" y="893"/>
                    <a:pt x="2331" y="893"/>
                  </a:cubicBezTo>
                  <a:cubicBezTo>
                    <a:pt x="2498" y="893"/>
                    <a:pt x="2638" y="762"/>
                    <a:pt x="2648" y="595"/>
                  </a:cubicBezTo>
                  <a:cubicBezTo>
                    <a:pt x="2659" y="427"/>
                    <a:pt x="2538" y="280"/>
                    <a:pt x="2371" y="259"/>
                  </a:cubicBezTo>
                  <a:lnTo>
                    <a:pt x="385" y="4"/>
                  </a:lnTo>
                  <a:cubicBezTo>
                    <a:pt x="369" y="1"/>
                    <a:pt x="353" y="0"/>
                    <a:pt x="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7314625" y="2093825"/>
              <a:ext cx="55750" cy="29400"/>
            </a:xfrm>
            <a:custGeom>
              <a:avLst/>
              <a:gdLst/>
              <a:ahLst/>
              <a:cxnLst/>
              <a:rect l="l" t="t" r="r" b="b"/>
              <a:pathLst>
                <a:path w="2230" h="1176" extrusionOk="0">
                  <a:moveTo>
                    <a:pt x="358" y="0"/>
                  </a:moveTo>
                  <a:cubicBezTo>
                    <a:pt x="227" y="0"/>
                    <a:pt x="104" y="82"/>
                    <a:pt x="59" y="213"/>
                  </a:cubicBezTo>
                  <a:cubicBezTo>
                    <a:pt x="0" y="379"/>
                    <a:pt x="87" y="560"/>
                    <a:pt x="253" y="619"/>
                  </a:cubicBezTo>
                  <a:lnTo>
                    <a:pt x="1784" y="1158"/>
                  </a:lnTo>
                  <a:cubicBezTo>
                    <a:pt x="1818" y="1170"/>
                    <a:pt x="1855" y="1176"/>
                    <a:pt x="1890" y="1176"/>
                  </a:cubicBezTo>
                  <a:cubicBezTo>
                    <a:pt x="2044" y="1176"/>
                    <a:pt x="2177" y="1064"/>
                    <a:pt x="2203" y="911"/>
                  </a:cubicBezTo>
                  <a:cubicBezTo>
                    <a:pt x="2230" y="760"/>
                    <a:pt x="2142" y="610"/>
                    <a:pt x="1996" y="558"/>
                  </a:cubicBezTo>
                  <a:lnTo>
                    <a:pt x="465" y="19"/>
                  </a:lnTo>
                  <a:cubicBezTo>
                    <a:pt x="430" y="6"/>
                    <a:pt x="394" y="0"/>
                    <a:pt x="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7315400" y="2043900"/>
              <a:ext cx="66125" cy="22325"/>
            </a:xfrm>
            <a:custGeom>
              <a:avLst/>
              <a:gdLst/>
              <a:ahLst/>
              <a:cxnLst/>
              <a:rect l="l" t="t" r="r" b="b"/>
              <a:pathLst>
                <a:path w="2645" h="893" extrusionOk="0">
                  <a:moveTo>
                    <a:pt x="2307" y="1"/>
                  </a:moveTo>
                  <a:cubicBezTo>
                    <a:pt x="2296" y="1"/>
                    <a:pt x="2284" y="1"/>
                    <a:pt x="2272" y="3"/>
                  </a:cubicBezTo>
                  <a:lnTo>
                    <a:pt x="287" y="258"/>
                  </a:lnTo>
                  <a:cubicBezTo>
                    <a:pt x="121" y="279"/>
                    <a:pt x="0" y="426"/>
                    <a:pt x="11" y="594"/>
                  </a:cubicBezTo>
                  <a:cubicBezTo>
                    <a:pt x="21" y="761"/>
                    <a:pt x="159" y="892"/>
                    <a:pt x="328" y="892"/>
                  </a:cubicBezTo>
                  <a:cubicBezTo>
                    <a:pt x="341" y="892"/>
                    <a:pt x="355" y="891"/>
                    <a:pt x="369" y="889"/>
                  </a:cubicBezTo>
                  <a:lnTo>
                    <a:pt x="2355" y="633"/>
                  </a:lnTo>
                  <a:cubicBezTo>
                    <a:pt x="2525" y="608"/>
                    <a:pt x="2644" y="450"/>
                    <a:pt x="2622" y="279"/>
                  </a:cubicBezTo>
                  <a:cubicBezTo>
                    <a:pt x="2602" y="119"/>
                    <a:pt x="2465" y="1"/>
                    <a:pt x="2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BertForMaskedLM</a:t>
            </a:r>
            <a:endParaRPr/>
          </a:p>
        </p:txBody>
      </p:sp>
      <p:sp>
        <p:nvSpPr>
          <p:cNvPr id="327" name="Google Shape;327;p11"/>
          <p:cNvSpPr txBox="1">
            <a:spLocks noGrp="1"/>
          </p:cNvSpPr>
          <p:nvPr>
            <p:ph type="body" idx="4294967295"/>
          </p:nvPr>
        </p:nvSpPr>
        <p:spPr>
          <a:xfrm>
            <a:off x="645575" y="1905038"/>
            <a:ext cx="3947400" cy="21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自訂input的格式 ( Context + Question + [Mask] 符號 )，並藉由BertForMaskedLM model 去預測 Answer 的第一個 token，下次的 input 則會繼承上次的 output，如此循環直到結束。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6175" y="1416100"/>
            <a:ext cx="3947451" cy="31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882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2"/>
          <p:cNvSpPr txBox="1">
            <a:spLocks noGrp="1"/>
          </p:cNvSpPr>
          <p:nvPr>
            <p:ph type="title"/>
          </p:nvPr>
        </p:nvSpPr>
        <p:spPr>
          <a:xfrm>
            <a:off x="1177000" y="2560525"/>
            <a:ext cx="3873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/>
              <a:t>Experiments</a:t>
            </a:r>
            <a:endParaRPr/>
          </a:p>
        </p:txBody>
      </p:sp>
      <p:sp>
        <p:nvSpPr>
          <p:cNvPr id="335" name="Google Shape;335;p12"/>
          <p:cNvSpPr txBox="1">
            <a:spLocks noGrp="1"/>
          </p:cNvSpPr>
          <p:nvPr>
            <p:ph type="title" idx="2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zh-TW"/>
              <a:t>04</a:t>
            </a:r>
            <a:endParaRPr/>
          </a:p>
        </p:txBody>
      </p:sp>
      <p:grpSp>
        <p:nvGrpSpPr>
          <p:cNvPr id="336" name="Google Shape;336;p12"/>
          <p:cNvGrpSpPr/>
          <p:nvPr/>
        </p:nvGrpSpPr>
        <p:grpSpPr>
          <a:xfrm>
            <a:off x="6044674" y="1477851"/>
            <a:ext cx="1669675" cy="3007148"/>
            <a:chOff x="619400" y="238125"/>
            <a:chExt cx="2313500" cy="4166700"/>
          </a:xfrm>
        </p:grpSpPr>
        <p:sp>
          <p:nvSpPr>
            <p:cNvPr id="337" name="Google Shape;337;p12"/>
            <p:cNvSpPr/>
            <p:nvPr/>
          </p:nvSpPr>
          <p:spPr>
            <a:xfrm>
              <a:off x="619400" y="117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2579050" y="1015650"/>
              <a:ext cx="216725" cy="216700"/>
            </a:xfrm>
            <a:custGeom>
              <a:avLst/>
              <a:gdLst/>
              <a:ahLst/>
              <a:cxnLst/>
              <a:rect l="l" t="t" r="r" b="b"/>
              <a:pathLst>
                <a:path w="8669" h="8668" extrusionOk="0">
                  <a:moveTo>
                    <a:pt x="4335" y="0"/>
                  </a:moveTo>
                  <a:cubicBezTo>
                    <a:pt x="1941" y="0"/>
                    <a:pt x="1" y="1941"/>
                    <a:pt x="1" y="4334"/>
                  </a:cubicBezTo>
                  <a:cubicBezTo>
                    <a:pt x="1" y="6727"/>
                    <a:pt x="1941" y="8668"/>
                    <a:pt x="4335" y="8668"/>
                  </a:cubicBezTo>
                  <a:cubicBezTo>
                    <a:pt x="6728" y="8668"/>
                    <a:pt x="8669" y="6727"/>
                    <a:pt x="8669" y="4334"/>
                  </a:cubicBezTo>
                  <a:cubicBezTo>
                    <a:pt x="8669" y="1941"/>
                    <a:pt x="6728" y="0"/>
                    <a:pt x="4335" y="0"/>
                  </a:cubicBezTo>
                  <a:close/>
                </a:path>
              </a:pathLst>
            </a:custGeom>
            <a:solidFill>
              <a:srgbClr val="9FE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2"/>
            <p:cNvSpPr/>
            <p:nvPr/>
          </p:nvSpPr>
          <p:spPr>
            <a:xfrm>
              <a:off x="1144450" y="3654875"/>
              <a:ext cx="751250" cy="749900"/>
            </a:xfrm>
            <a:custGeom>
              <a:avLst/>
              <a:gdLst/>
              <a:ahLst/>
              <a:cxnLst/>
              <a:rect l="l" t="t" r="r" b="b"/>
              <a:pathLst>
                <a:path w="30050" h="29996" extrusionOk="0">
                  <a:moveTo>
                    <a:pt x="28323" y="0"/>
                  </a:moveTo>
                  <a:lnTo>
                    <a:pt x="0" y="28264"/>
                  </a:lnTo>
                  <a:lnTo>
                    <a:pt x="1727" y="29996"/>
                  </a:lnTo>
                  <a:lnTo>
                    <a:pt x="30050" y="1732"/>
                  </a:lnTo>
                  <a:lnTo>
                    <a:pt x="28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>
              <a:off x="1852575" y="3654950"/>
              <a:ext cx="751275" cy="749875"/>
            </a:xfrm>
            <a:custGeom>
              <a:avLst/>
              <a:gdLst/>
              <a:ahLst/>
              <a:cxnLst/>
              <a:rect l="l" t="t" r="r" b="b"/>
              <a:pathLst>
                <a:path w="30051" h="29995" extrusionOk="0">
                  <a:moveTo>
                    <a:pt x="1728" y="1"/>
                  </a:moveTo>
                  <a:lnTo>
                    <a:pt x="1" y="1731"/>
                  </a:lnTo>
                  <a:lnTo>
                    <a:pt x="28322" y="29995"/>
                  </a:lnTo>
                  <a:lnTo>
                    <a:pt x="30051" y="28264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>
              <a:off x="1843675" y="3572650"/>
              <a:ext cx="61225" cy="810200"/>
            </a:xfrm>
            <a:custGeom>
              <a:avLst/>
              <a:gdLst/>
              <a:ahLst/>
              <a:cxnLst/>
              <a:rect l="l" t="t" r="r" b="b"/>
              <a:pathLst>
                <a:path w="2449" h="32408" extrusionOk="0">
                  <a:moveTo>
                    <a:pt x="1" y="0"/>
                  </a:moveTo>
                  <a:lnTo>
                    <a:pt x="1" y="32407"/>
                  </a:lnTo>
                  <a:lnTo>
                    <a:pt x="2448" y="3240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>
              <a:off x="1829175" y="3294475"/>
              <a:ext cx="90200" cy="426925"/>
            </a:xfrm>
            <a:custGeom>
              <a:avLst/>
              <a:gdLst/>
              <a:ahLst/>
              <a:cxnLst/>
              <a:rect l="l" t="t" r="r" b="b"/>
              <a:pathLst>
                <a:path w="3608" h="17077" extrusionOk="0">
                  <a:moveTo>
                    <a:pt x="0" y="1"/>
                  </a:moveTo>
                  <a:lnTo>
                    <a:pt x="0" y="17077"/>
                  </a:lnTo>
                  <a:lnTo>
                    <a:pt x="3607" y="17077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1784875" y="3631175"/>
              <a:ext cx="178825" cy="90225"/>
            </a:xfrm>
            <a:custGeom>
              <a:avLst/>
              <a:gdLst/>
              <a:ahLst/>
              <a:cxnLst/>
              <a:rect l="l" t="t" r="r" b="b"/>
              <a:pathLst>
                <a:path w="7153" h="3609" extrusionOk="0">
                  <a:moveTo>
                    <a:pt x="1" y="0"/>
                  </a:moveTo>
                  <a:lnTo>
                    <a:pt x="1" y="3609"/>
                  </a:lnTo>
                  <a:lnTo>
                    <a:pt x="7153" y="3609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85B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853650" y="333050"/>
              <a:ext cx="2041250" cy="2961450"/>
            </a:xfrm>
            <a:custGeom>
              <a:avLst/>
              <a:gdLst/>
              <a:ahLst/>
              <a:cxnLst/>
              <a:rect l="l" t="t" r="r" b="b"/>
              <a:pathLst>
                <a:path w="81650" h="118458" extrusionOk="0">
                  <a:moveTo>
                    <a:pt x="0" y="0"/>
                  </a:moveTo>
                  <a:lnTo>
                    <a:pt x="0" y="118458"/>
                  </a:lnTo>
                  <a:lnTo>
                    <a:pt x="81649" y="118458"/>
                  </a:lnTo>
                  <a:lnTo>
                    <a:pt x="81649" y="0"/>
                  </a:ln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815675" y="3294475"/>
              <a:ext cx="2117225" cy="75975"/>
            </a:xfrm>
            <a:custGeom>
              <a:avLst/>
              <a:gdLst/>
              <a:ahLst/>
              <a:cxnLst/>
              <a:rect l="l" t="t" r="r" b="b"/>
              <a:pathLst>
                <a:path w="84689" h="3039" extrusionOk="0">
                  <a:moveTo>
                    <a:pt x="0" y="1"/>
                  </a:moveTo>
                  <a:lnTo>
                    <a:pt x="0" y="3039"/>
                  </a:lnTo>
                  <a:lnTo>
                    <a:pt x="84689" y="3039"/>
                  </a:lnTo>
                  <a:lnTo>
                    <a:pt x="846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815675" y="238125"/>
              <a:ext cx="2117225" cy="94950"/>
            </a:xfrm>
            <a:custGeom>
              <a:avLst/>
              <a:gdLst/>
              <a:ahLst/>
              <a:cxnLst/>
              <a:rect l="l" t="t" r="r" b="b"/>
              <a:pathLst>
                <a:path w="84689" h="3798" extrusionOk="0">
                  <a:moveTo>
                    <a:pt x="0" y="0"/>
                  </a:moveTo>
                  <a:lnTo>
                    <a:pt x="0" y="3797"/>
                  </a:lnTo>
                  <a:lnTo>
                    <a:pt x="84689" y="3797"/>
                  </a:lnTo>
                  <a:lnTo>
                    <a:pt x="84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1009275" y="554575"/>
              <a:ext cx="790525" cy="165700"/>
            </a:xfrm>
            <a:custGeom>
              <a:avLst/>
              <a:gdLst/>
              <a:ahLst/>
              <a:cxnLst/>
              <a:rect l="l" t="t" r="r" b="b"/>
              <a:pathLst>
                <a:path w="31621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0" y="6628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1009275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1009275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1009275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1009275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1948750" y="554575"/>
              <a:ext cx="790550" cy="165700"/>
            </a:xfrm>
            <a:custGeom>
              <a:avLst/>
              <a:gdLst/>
              <a:ahLst/>
              <a:cxnLst/>
              <a:rect l="l" t="t" r="r" b="b"/>
              <a:pathLst>
                <a:path w="31622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2" y="6628"/>
                  </a:lnTo>
                  <a:lnTo>
                    <a:pt x="3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1948750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2"/>
            <p:cNvSpPr/>
            <p:nvPr/>
          </p:nvSpPr>
          <p:spPr>
            <a:xfrm>
              <a:off x="1948750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2"/>
            <p:cNvSpPr/>
            <p:nvPr/>
          </p:nvSpPr>
          <p:spPr>
            <a:xfrm>
              <a:off x="1948750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2"/>
            <p:cNvSpPr/>
            <p:nvPr/>
          </p:nvSpPr>
          <p:spPr>
            <a:xfrm>
              <a:off x="1948750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2"/>
            <p:cNvSpPr/>
            <p:nvPr/>
          </p:nvSpPr>
          <p:spPr>
            <a:xfrm>
              <a:off x="1075750" y="2638425"/>
              <a:ext cx="1562875" cy="113950"/>
            </a:xfrm>
            <a:custGeom>
              <a:avLst/>
              <a:gdLst/>
              <a:ahLst/>
              <a:cxnLst/>
              <a:rect l="l" t="t" r="r" b="b"/>
              <a:pathLst>
                <a:path w="62515" h="4558" extrusionOk="0">
                  <a:moveTo>
                    <a:pt x="1" y="0"/>
                  </a:moveTo>
                  <a:lnTo>
                    <a:pt x="1" y="4557"/>
                  </a:lnTo>
                  <a:lnTo>
                    <a:pt x="62515" y="4557"/>
                  </a:lnTo>
                  <a:lnTo>
                    <a:pt x="62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1075750" y="2802950"/>
              <a:ext cx="501450" cy="36600"/>
            </a:xfrm>
            <a:custGeom>
              <a:avLst/>
              <a:gdLst/>
              <a:ahLst/>
              <a:cxnLst/>
              <a:rect l="l" t="t" r="r" b="b"/>
              <a:pathLst>
                <a:path w="20058" h="1464" extrusionOk="0">
                  <a:moveTo>
                    <a:pt x="1" y="0"/>
                  </a:moveTo>
                  <a:lnTo>
                    <a:pt x="1" y="1464"/>
                  </a:lnTo>
                  <a:lnTo>
                    <a:pt x="20057" y="1464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2"/>
            <p:cNvSpPr/>
            <p:nvPr/>
          </p:nvSpPr>
          <p:spPr>
            <a:xfrm>
              <a:off x="1075750" y="2872000"/>
              <a:ext cx="815075" cy="36575"/>
            </a:xfrm>
            <a:custGeom>
              <a:avLst/>
              <a:gdLst/>
              <a:ahLst/>
              <a:cxnLst/>
              <a:rect l="l" t="t" r="r" b="b"/>
              <a:pathLst>
                <a:path w="32603" h="1463" extrusionOk="0">
                  <a:moveTo>
                    <a:pt x="1" y="1"/>
                  </a:moveTo>
                  <a:lnTo>
                    <a:pt x="1" y="1462"/>
                  </a:lnTo>
                  <a:lnTo>
                    <a:pt x="32603" y="1462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1075750" y="2941075"/>
              <a:ext cx="501450" cy="36550"/>
            </a:xfrm>
            <a:custGeom>
              <a:avLst/>
              <a:gdLst/>
              <a:ahLst/>
              <a:cxnLst/>
              <a:rect l="l" t="t" r="r" b="b"/>
              <a:pathLst>
                <a:path w="20058" h="1462" extrusionOk="0">
                  <a:moveTo>
                    <a:pt x="1" y="0"/>
                  </a:moveTo>
                  <a:lnTo>
                    <a:pt x="1" y="1462"/>
                  </a:lnTo>
                  <a:lnTo>
                    <a:pt x="20057" y="1462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>
              <a:off x="1075750" y="3010075"/>
              <a:ext cx="815075" cy="36600"/>
            </a:xfrm>
            <a:custGeom>
              <a:avLst/>
              <a:gdLst/>
              <a:ahLst/>
              <a:cxnLst/>
              <a:rect l="l" t="t" r="r" b="b"/>
              <a:pathLst>
                <a:path w="32603" h="1464" extrusionOk="0">
                  <a:moveTo>
                    <a:pt x="1" y="1"/>
                  </a:moveTo>
                  <a:lnTo>
                    <a:pt x="1" y="1464"/>
                  </a:lnTo>
                  <a:lnTo>
                    <a:pt x="32603" y="1464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1076500" y="1637350"/>
              <a:ext cx="236100" cy="780875"/>
            </a:xfrm>
            <a:custGeom>
              <a:avLst/>
              <a:gdLst/>
              <a:ahLst/>
              <a:cxnLst/>
              <a:rect l="l" t="t" r="r" b="b"/>
              <a:pathLst>
                <a:path w="9444" h="31235" extrusionOk="0">
                  <a:moveTo>
                    <a:pt x="0" y="0"/>
                  </a:moveTo>
                  <a:lnTo>
                    <a:pt x="0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1514625" y="1853225"/>
              <a:ext cx="236125" cy="565000"/>
            </a:xfrm>
            <a:custGeom>
              <a:avLst/>
              <a:gdLst/>
              <a:ahLst/>
              <a:cxnLst/>
              <a:rect l="l" t="t" r="r" b="b"/>
              <a:pathLst>
                <a:path w="9445" h="22600" extrusionOk="0">
                  <a:moveTo>
                    <a:pt x="1" y="0"/>
                  </a:moveTo>
                  <a:lnTo>
                    <a:pt x="1" y="22599"/>
                  </a:lnTo>
                  <a:lnTo>
                    <a:pt x="9444" y="22599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1952775" y="2056650"/>
              <a:ext cx="236100" cy="361575"/>
            </a:xfrm>
            <a:custGeom>
              <a:avLst/>
              <a:gdLst/>
              <a:ahLst/>
              <a:cxnLst/>
              <a:rect l="l" t="t" r="r" b="b"/>
              <a:pathLst>
                <a:path w="9444" h="14463" extrusionOk="0">
                  <a:moveTo>
                    <a:pt x="0" y="1"/>
                  </a:moveTo>
                  <a:lnTo>
                    <a:pt x="0" y="14462"/>
                  </a:lnTo>
                  <a:lnTo>
                    <a:pt x="9444" y="14462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2390900" y="1637350"/>
              <a:ext cx="236125" cy="780875"/>
            </a:xfrm>
            <a:custGeom>
              <a:avLst/>
              <a:gdLst/>
              <a:ahLst/>
              <a:cxnLst/>
              <a:rect l="l" t="t" r="r" b="b"/>
              <a:pathLst>
                <a:path w="9445" h="31235" extrusionOk="0">
                  <a:moveTo>
                    <a:pt x="1" y="0"/>
                  </a:moveTo>
                  <a:lnTo>
                    <a:pt x="1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076500" y="1365300"/>
              <a:ext cx="1452750" cy="495150"/>
            </a:xfrm>
            <a:custGeom>
              <a:avLst/>
              <a:gdLst/>
              <a:ahLst/>
              <a:cxnLst/>
              <a:rect l="l" t="t" r="r" b="b"/>
              <a:pathLst>
                <a:path w="58110" h="19806" extrusionOk="0">
                  <a:moveTo>
                    <a:pt x="58110" y="0"/>
                  </a:moveTo>
                  <a:cubicBezTo>
                    <a:pt x="55013" y="3214"/>
                    <a:pt x="51901" y="6414"/>
                    <a:pt x="48829" y="9652"/>
                  </a:cubicBezTo>
                  <a:lnTo>
                    <a:pt x="39741" y="19227"/>
                  </a:lnTo>
                  <a:lnTo>
                    <a:pt x="39741" y="19227"/>
                  </a:lnTo>
                  <a:cubicBezTo>
                    <a:pt x="35538" y="16426"/>
                    <a:pt x="31323" y="13642"/>
                    <a:pt x="27094" y="10881"/>
                  </a:cubicBezTo>
                  <a:cubicBezTo>
                    <a:pt x="22827" y="8064"/>
                    <a:pt x="18548" y="5269"/>
                    <a:pt x="14253" y="2495"/>
                  </a:cubicBezTo>
                  <a:lnTo>
                    <a:pt x="14212" y="2467"/>
                  </a:lnTo>
                  <a:lnTo>
                    <a:pt x="14165" y="2467"/>
                  </a:lnTo>
                  <a:cubicBezTo>
                    <a:pt x="9444" y="2492"/>
                    <a:pt x="4721" y="2566"/>
                    <a:pt x="0" y="2628"/>
                  </a:cubicBezTo>
                  <a:cubicBezTo>
                    <a:pt x="4704" y="2688"/>
                    <a:pt x="9410" y="2764"/>
                    <a:pt x="14115" y="2787"/>
                  </a:cubicBezTo>
                  <a:lnTo>
                    <a:pt x="14115" y="2787"/>
                  </a:lnTo>
                  <a:cubicBezTo>
                    <a:pt x="18352" y="5622"/>
                    <a:pt x="22594" y="8448"/>
                    <a:pt x="26843" y="11263"/>
                  </a:cubicBezTo>
                  <a:cubicBezTo>
                    <a:pt x="31105" y="14088"/>
                    <a:pt x="35373" y="16901"/>
                    <a:pt x="39649" y="19702"/>
                  </a:cubicBezTo>
                  <a:lnTo>
                    <a:pt x="39807" y="19806"/>
                  </a:lnTo>
                  <a:lnTo>
                    <a:pt x="39935" y="19668"/>
                  </a:lnTo>
                  <a:lnTo>
                    <a:pt x="49053" y="9864"/>
                  </a:lnTo>
                  <a:cubicBezTo>
                    <a:pt x="52095" y="6596"/>
                    <a:pt x="55095" y="3291"/>
                    <a:pt x="58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SKILLS</a:t>
            </a:r>
            <a:endParaRPr/>
          </a:p>
        </p:txBody>
      </p:sp>
      <p:sp>
        <p:nvSpPr>
          <p:cNvPr id="372" name="Google Shape;372;p13"/>
          <p:cNvSpPr/>
          <p:nvPr/>
        </p:nvSpPr>
        <p:spPr>
          <a:xfrm>
            <a:off x="1430288" y="1940607"/>
            <a:ext cx="1657200" cy="86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Front</a:t>
            </a:r>
            <a:endParaRPr sz="2000" b="0" i="0" u="none" strike="noStrike" cap="none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End</a:t>
            </a:r>
            <a:endParaRPr sz="2000" b="0" i="0" u="none" strike="noStrike" cap="none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373" name="Google Shape;373;p13"/>
          <p:cNvSpPr/>
          <p:nvPr/>
        </p:nvSpPr>
        <p:spPr>
          <a:xfrm>
            <a:off x="1430288" y="3228357"/>
            <a:ext cx="1657200" cy="86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Back</a:t>
            </a:r>
            <a:endParaRPr sz="2000" b="0" i="0" u="none" strike="noStrike" cap="none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End</a:t>
            </a:r>
            <a:endParaRPr sz="2000" b="0" i="0" u="none" strike="noStrike" cap="none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374" name="Google Shape;37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3350" y="1940600"/>
            <a:ext cx="864299" cy="86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6250" y="1907650"/>
            <a:ext cx="930199" cy="93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3"/>
          <p:cNvPicPr preferRelativeResize="0"/>
          <p:nvPr/>
        </p:nvPicPr>
        <p:blipFill rotWithShape="1">
          <a:blip r:embed="rId5">
            <a:alphaModFix/>
          </a:blip>
          <a:srcRect l="41981"/>
          <a:stretch/>
        </p:blipFill>
        <p:spPr>
          <a:xfrm>
            <a:off x="6123150" y="1853401"/>
            <a:ext cx="1117551" cy="10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3"/>
          <p:cNvPicPr preferRelativeResize="0"/>
          <p:nvPr/>
        </p:nvPicPr>
        <p:blipFill rotWithShape="1">
          <a:blip r:embed="rId6">
            <a:alphaModFix/>
          </a:blip>
          <a:srcRect l="26220" t="50568" r="24730"/>
          <a:stretch/>
        </p:blipFill>
        <p:spPr>
          <a:xfrm>
            <a:off x="3653352" y="3496464"/>
            <a:ext cx="864299" cy="328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4650" y="3309625"/>
            <a:ext cx="765775" cy="7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3"/>
          <p:cNvPicPr preferRelativeResize="0"/>
          <p:nvPr/>
        </p:nvPicPr>
        <p:blipFill rotWithShape="1">
          <a:blip r:embed="rId8">
            <a:alphaModFix/>
          </a:blip>
          <a:srcRect l="11562" t="29364" r="68337" b="35412"/>
          <a:stretch/>
        </p:blipFill>
        <p:spPr>
          <a:xfrm>
            <a:off x="6408849" y="3152150"/>
            <a:ext cx="546139" cy="71781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3"/>
          <p:cNvSpPr txBox="1">
            <a:spLocks noGrp="1"/>
          </p:cNvSpPr>
          <p:nvPr>
            <p:ph type="title" idx="4294967295"/>
          </p:nvPr>
        </p:nvSpPr>
        <p:spPr>
          <a:xfrm>
            <a:off x="6426733" y="3781481"/>
            <a:ext cx="546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1100"/>
              <a:t>Bert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Architecture</a:t>
            </a:r>
            <a:endParaRPr/>
          </a:p>
        </p:txBody>
      </p:sp>
      <p:pic>
        <p:nvPicPr>
          <p:cNvPr id="386" name="Google Shape;38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250" y="1286075"/>
            <a:ext cx="8037875" cy="36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JIEBA</a:t>
            </a:r>
            <a:endParaRPr/>
          </a:p>
        </p:txBody>
      </p:sp>
      <p:pic>
        <p:nvPicPr>
          <p:cNvPr id="392" name="Google Shape;392;p15"/>
          <p:cNvPicPr preferRelativeResize="0"/>
          <p:nvPr/>
        </p:nvPicPr>
        <p:blipFill rotWithShape="1">
          <a:blip r:embed="rId3">
            <a:alphaModFix/>
          </a:blip>
          <a:srcRect t="2685"/>
          <a:stretch/>
        </p:blipFill>
        <p:spPr>
          <a:xfrm>
            <a:off x="204200" y="1642950"/>
            <a:ext cx="8839201" cy="26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5"/>
          <p:cNvSpPr/>
          <p:nvPr/>
        </p:nvSpPr>
        <p:spPr>
          <a:xfrm>
            <a:off x="799275" y="3707750"/>
            <a:ext cx="1309800" cy="1701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2231600" y="3707750"/>
            <a:ext cx="1401600" cy="1701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5"/>
          <p:cNvSpPr/>
          <p:nvPr/>
        </p:nvSpPr>
        <p:spPr>
          <a:xfrm>
            <a:off x="3729975" y="3707750"/>
            <a:ext cx="1497000" cy="1701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1247700" y="3919350"/>
            <a:ext cx="1309800" cy="1701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89;p8">
            <a:extLst>
              <a:ext uri="{FF2B5EF4-FFF2-40B4-BE49-F238E27FC236}">
                <a16:creationId xmlns:a16="http://schemas.microsoft.com/office/drawing/2014/main" id="{C696DC35-99B3-4893-B813-2E17E4F48671}"/>
              </a:ext>
            </a:extLst>
          </p:cNvPr>
          <p:cNvSpPr txBox="1">
            <a:spLocks/>
          </p:cNvSpPr>
          <p:nvPr/>
        </p:nvSpPr>
        <p:spPr>
          <a:xfrm>
            <a:off x="6861000" y="4755600"/>
            <a:ext cx="22830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4"/>
              </a:rPr>
              <a:t>https://github.com/fxsjy/jieba</a:t>
            </a:r>
            <a:endParaRPr lang="en-US" sz="800" dirty="0">
              <a:latin typeface="Arial"/>
              <a:ea typeface="Arial"/>
              <a:cs typeface="Arial"/>
              <a:sym typeface="Arial"/>
            </a:endParaRPr>
          </a:p>
          <a:p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animBg="1"/>
      <p:bldP spid="394" grpId="0" animBg="1"/>
      <p:bldP spid="395" grpId="0" animBg="1"/>
      <p:bldP spid="3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Wiki</a:t>
            </a:r>
            <a:endParaRPr/>
          </a:p>
        </p:txBody>
      </p:sp>
      <p:pic>
        <p:nvPicPr>
          <p:cNvPr id="402" name="Google Shape;402;p16"/>
          <p:cNvPicPr preferRelativeResize="0"/>
          <p:nvPr/>
        </p:nvPicPr>
        <p:blipFill rotWithShape="1">
          <a:blip r:embed="rId3">
            <a:alphaModFix/>
          </a:blip>
          <a:srcRect l="91570" t="11162" b="61212"/>
          <a:stretch/>
        </p:blipFill>
        <p:spPr>
          <a:xfrm>
            <a:off x="2971251" y="2195113"/>
            <a:ext cx="954305" cy="133562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6"/>
          <p:cNvSpPr txBox="1">
            <a:spLocks noGrp="1"/>
          </p:cNvSpPr>
          <p:nvPr>
            <p:ph type="body" idx="4294967295"/>
          </p:nvPr>
        </p:nvSpPr>
        <p:spPr>
          <a:xfrm>
            <a:off x="1122791" y="2406967"/>
            <a:ext cx="954000" cy="1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中華</a:t>
            </a:r>
            <a:endParaRPr sz="13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職棒</a:t>
            </a:r>
            <a:endParaRPr sz="13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彭政閔</a:t>
            </a:r>
            <a:endParaRPr sz="13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球員</a:t>
            </a:r>
            <a:endParaRPr sz="13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4" name="Google Shape;404;p16"/>
          <p:cNvSpPr/>
          <p:nvPr/>
        </p:nvSpPr>
        <p:spPr>
          <a:xfrm>
            <a:off x="2186609" y="2913838"/>
            <a:ext cx="37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6"/>
          <p:cNvSpPr/>
          <p:nvPr/>
        </p:nvSpPr>
        <p:spPr>
          <a:xfrm>
            <a:off x="4290784" y="2913838"/>
            <a:ext cx="37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6"/>
          <p:cNvSpPr txBox="1">
            <a:spLocks noGrp="1"/>
          </p:cNvSpPr>
          <p:nvPr>
            <p:ph type="body" idx="4294967295"/>
          </p:nvPr>
        </p:nvSpPr>
        <p:spPr>
          <a:xfrm>
            <a:off x="4949941" y="2530424"/>
            <a:ext cx="2912700" cy="139446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彭政閔，綽號恰恰、火星人、火星恰，臺灣高雄市人， 中華職棒中信兄弟隊球員，原守備位置為右外野手，後改為一壘手，偶爾擔任指定打擊</a:t>
            </a:r>
            <a:endParaRPr sz="13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7" name="Google Shape;407;p16"/>
          <p:cNvSpPr txBox="1">
            <a:spLocks noGrp="1"/>
          </p:cNvSpPr>
          <p:nvPr>
            <p:ph type="body" idx="4294967295"/>
          </p:nvPr>
        </p:nvSpPr>
        <p:spPr>
          <a:xfrm>
            <a:off x="4864541" y="2049175"/>
            <a:ext cx="1995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animBg="1"/>
      <p:bldP spid="4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Answer Generation</a:t>
            </a:r>
            <a:endParaRPr/>
          </a:p>
        </p:txBody>
      </p:sp>
      <p:sp>
        <p:nvSpPr>
          <p:cNvPr id="419" name="Google Shape;419;p18"/>
          <p:cNvSpPr txBox="1">
            <a:spLocks noGrp="1"/>
          </p:cNvSpPr>
          <p:nvPr>
            <p:ph type="body" idx="4294967295"/>
          </p:nvPr>
        </p:nvSpPr>
        <p:spPr>
          <a:xfrm>
            <a:off x="651950" y="2087050"/>
            <a:ext cx="2552400" cy="115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2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彭政閔，綽號恰恰、火星人、火星恰，臺灣高雄市人， 中華職棒中信兄弟隊球員，原守備位置為右外野手，後改為一壘手，偶爾擔任指定打擊</a:t>
            </a: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0" name="Google Shape;420;p18"/>
          <p:cNvSpPr txBox="1">
            <a:spLocks noGrp="1"/>
          </p:cNvSpPr>
          <p:nvPr>
            <p:ph type="body" idx="4294967295"/>
          </p:nvPr>
        </p:nvSpPr>
        <p:spPr>
          <a:xfrm>
            <a:off x="606300" y="1769325"/>
            <a:ext cx="1771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8"/>
          <p:cNvSpPr txBox="1">
            <a:spLocks noGrp="1"/>
          </p:cNvSpPr>
          <p:nvPr>
            <p:ph type="body" idx="4294967295"/>
          </p:nvPr>
        </p:nvSpPr>
        <p:spPr>
          <a:xfrm>
            <a:off x="606300" y="3264177"/>
            <a:ext cx="1771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8"/>
          <p:cNvSpPr txBox="1">
            <a:spLocks noGrp="1"/>
          </p:cNvSpPr>
          <p:nvPr>
            <p:ph type="body" idx="4294967295"/>
          </p:nvPr>
        </p:nvSpPr>
        <p:spPr>
          <a:xfrm>
            <a:off x="651950" y="3604600"/>
            <a:ext cx="2552400" cy="37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2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中華職棒彭政閔是哪一隊球員?</a:t>
            </a: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23" name="Google Shape;4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9713" y="2371350"/>
            <a:ext cx="3110449" cy="172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8"/>
          <p:cNvSpPr/>
          <p:nvPr/>
        </p:nvSpPr>
        <p:spPr>
          <a:xfrm>
            <a:off x="3446943" y="2698076"/>
            <a:ext cx="37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8"/>
          <p:cNvSpPr/>
          <p:nvPr/>
        </p:nvSpPr>
        <p:spPr>
          <a:xfrm>
            <a:off x="3446930" y="3651251"/>
            <a:ext cx="37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8"/>
          <p:cNvSpPr/>
          <p:nvPr/>
        </p:nvSpPr>
        <p:spPr>
          <a:xfrm>
            <a:off x="7232718" y="3095551"/>
            <a:ext cx="37020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8"/>
          <p:cNvSpPr txBox="1">
            <a:spLocks noGrp="1"/>
          </p:cNvSpPr>
          <p:nvPr>
            <p:ph type="body" idx="4294967295"/>
          </p:nvPr>
        </p:nvSpPr>
        <p:spPr>
          <a:xfrm>
            <a:off x="7808575" y="2754046"/>
            <a:ext cx="1771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8"/>
          <p:cNvSpPr txBox="1">
            <a:spLocks noGrp="1"/>
          </p:cNvSpPr>
          <p:nvPr>
            <p:ph type="body" idx="4294967295"/>
          </p:nvPr>
        </p:nvSpPr>
        <p:spPr>
          <a:xfrm>
            <a:off x="7854225" y="3094481"/>
            <a:ext cx="1045800" cy="37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中信兄弟隊</a:t>
            </a:r>
            <a:endParaRPr sz="13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Demo Video</a:t>
            </a:r>
            <a:endParaRPr/>
          </a:p>
        </p:txBody>
      </p:sp>
      <p:pic>
        <p:nvPicPr>
          <p:cNvPr id="2" name="final project demo">
            <a:hlinkClick r:id="" action="ppaction://media"/>
            <a:extLst>
              <a:ext uri="{FF2B5EF4-FFF2-40B4-BE49-F238E27FC236}">
                <a16:creationId xmlns:a16="http://schemas.microsoft.com/office/drawing/2014/main" id="{83692C3E-F450-44F5-8B6B-736CD5D80BE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6768" y="1508427"/>
            <a:ext cx="8830463" cy="2761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8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9"/>
          <p:cNvSpPr/>
          <p:nvPr/>
        </p:nvSpPr>
        <p:spPr>
          <a:xfrm>
            <a:off x="6296426" y="3629426"/>
            <a:ext cx="1621800" cy="450600"/>
          </a:xfrm>
          <a:prstGeom prst="ellipse">
            <a:avLst/>
          </a:prstGeom>
          <a:solidFill>
            <a:srgbClr val="B45F06">
              <a:alpha val="1882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9"/>
          <p:cNvSpPr txBox="1">
            <a:spLocks noGrp="1"/>
          </p:cNvSpPr>
          <p:nvPr>
            <p:ph type="title"/>
          </p:nvPr>
        </p:nvSpPr>
        <p:spPr>
          <a:xfrm>
            <a:off x="1177000" y="2560525"/>
            <a:ext cx="3873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title" idx="2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zh-TW"/>
              <a:t>05</a:t>
            </a:r>
            <a:endParaRPr/>
          </a:p>
        </p:txBody>
      </p:sp>
      <p:grpSp>
        <p:nvGrpSpPr>
          <p:cNvPr id="436" name="Google Shape;436;p19"/>
          <p:cNvGrpSpPr/>
          <p:nvPr/>
        </p:nvGrpSpPr>
        <p:grpSpPr>
          <a:xfrm>
            <a:off x="6244581" y="2065186"/>
            <a:ext cx="1725476" cy="1667369"/>
            <a:chOff x="5588225" y="1997750"/>
            <a:chExt cx="493275" cy="476650"/>
          </a:xfrm>
        </p:grpSpPr>
        <p:sp>
          <p:nvSpPr>
            <p:cNvPr id="437" name="Google Shape;437;p19"/>
            <p:cNvSpPr/>
            <p:nvPr/>
          </p:nvSpPr>
          <p:spPr>
            <a:xfrm>
              <a:off x="5588225" y="2297175"/>
              <a:ext cx="493275" cy="177225"/>
            </a:xfrm>
            <a:custGeom>
              <a:avLst/>
              <a:gdLst/>
              <a:ahLst/>
              <a:cxnLst/>
              <a:rect l="l" t="t" r="r" b="b"/>
              <a:pathLst>
                <a:path w="19731" h="7089" extrusionOk="0">
                  <a:moveTo>
                    <a:pt x="9028" y="0"/>
                  </a:moveTo>
                  <a:lnTo>
                    <a:pt x="9028" y="1856"/>
                  </a:lnTo>
                  <a:lnTo>
                    <a:pt x="321" y="1856"/>
                  </a:lnTo>
                  <a:cubicBezTo>
                    <a:pt x="145" y="1856"/>
                    <a:pt x="1" y="2000"/>
                    <a:pt x="1" y="2177"/>
                  </a:cubicBezTo>
                  <a:cubicBezTo>
                    <a:pt x="1" y="2355"/>
                    <a:pt x="145" y="2499"/>
                    <a:pt x="321" y="2499"/>
                  </a:cubicBezTo>
                  <a:lnTo>
                    <a:pt x="9028" y="2499"/>
                  </a:lnTo>
                  <a:lnTo>
                    <a:pt x="9028" y="7088"/>
                  </a:lnTo>
                  <a:lnTo>
                    <a:pt x="10705" y="7088"/>
                  </a:lnTo>
                  <a:lnTo>
                    <a:pt x="10705" y="2499"/>
                  </a:lnTo>
                  <a:lnTo>
                    <a:pt x="19410" y="2499"/>
                  </a:lnTo>
                  <a:cubicBezTo>
                    <a:pt x="19588" y="2499"/>
                    <a:pt x="19731" y="2355"/>
                    <a:pt x="19731" y="2177"/>
                  </a:cubicBezTo>
                  <a:cubicBezTo>
                    <a:pt x="19731" y="2000"/>
                    <a:pt x="19588" y="1856"/>
                    <a:pt x="19410" y="1856"/>
                  </a:cubicBezTo>
                  <a:lnTo>
                    <a:pt x="10705" y="1856"/>
                  </a:lnTo>
                  <a:lnTo>
                    <a:pt x="10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5762850" y="2351575"/>
              <a:ext cx="144075" cy="44075"/>
            </a:xfrm>
            <a:custGeom>
              <a:avLst/>
              <a:gdLst/>
              <a:ahLst/>
              <a:cxnLst/>
              <a:rect l="l" t="t" r="r" b="b"/>
              <a:pathLst>
                <a:path w="5763" h="1763" extrusionOk="0">
                  <a:moveTo>
                    <a:pt x="1" y="1"/>
                  </a:moveTo>
                  <a:lnTo>
                    <a:pt x="1" y="1439"/>
                  </a:lnTo>
                  <a:cubicBezTo>
                    <a:pt x="1" y="1617"/>
                    <a:pt x="146" y="1762"/>
                    <a:pt x="324" y="1762"/>
                  </a:cubicBezTo>
                  <a:lnTo>
                    <a:pt x="5440" y="1762"/>
                  </a:lnTo>
                  <a:cubicBezTo>
                    <a:pt x="5618" y="1762"/>
                    <a:pt x="5762" y="1618"/>
                    <a:pt x="5762" y="1440"/>
                  </a:cubicBezTo>
                  <a:lnTo>
                    <a:pt x="5762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5826300" y="23650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344" y="0"/>
                  </a:moveTo>
                  <a:cubicBezTo>
                    <a:pt x="154" y="0"/>
                    <a:pt x="1" y="153"/>
                    <a:pt x="1" y="343"/>
                  </a:cubicBezTo>
                  <a:cubicBezTo>
                    <a:pt x="1" y="532"/>
                    <a:pt x="154" y="685"/>
                    <a:pt x="344" y="685"/>
                  </a:cubicBezTo>
                  <a:cubicBezTo>
                    <a:pt x="532" y="685"/>
                    <a:pt x="686" y="532"/>
                    <a:pt x="686" y="343"/>
                  </a:cubicBezTo>
                  <a:cubicBezTo>
                    <a:pt x="686" y="153"/>
                    <a:pt x="532" y="0"/>
                    <a:pt x="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5786175" y="23650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343" y="0"/>
                  </a:moveTo>
                  <a:cubicBezTo>
                    <a:pt x="153" y="0"/>
                    <a:pt x="0" y="153"/>
                    <a:pt x="0" y="343"/>
                  </a:cubicBezTo>
                  <a:cubicBezTo>
                    <a:pt x="0" y="532"/>
                    <a:pt x="153" y="685"/>
                    <a:pt x="343" y="685"/>
                  </a:cubicBezTo>
                  <a:cubicBezTo>
                    <a:pt x="532" y="685"/>
                    <a:pt x="685" y="532"/>
                    <a:pt x="685" y="343"/>
                  </a:cubicBezTo>
                  <a:cubicBezTo>
                    <a:pt x="685" y="153"/>
                    <a:pt x="532" y="0"/>
                    <a:pt x="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5866450" y="23650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343" y="0"/>
                  </a:moveTo>
                  <a:cubicBezTo>
                    <a:pt x="154" y="0"/>
                    <a:pt x="1" y="153"/>
                    <a:pt x="1" y="343"/>
                  </a:cubicBezTo>
                  <a:cubicBezTo>
                    <a:pt x="1" y="532"/>
                    <a:pt x="154" y="685"/>
                    <a:pt x="343" y="685"/>
                  </a:cubicBezTo>
                  <a:cubicBezTo>
                    <a:pt x="532" y="685"/>
                    <a:pt x="686" y="532"/>
                    <a:pt x="686" y="343"/>
                  </a:cubicBezTo>
                  <a:cubicBezTo>
                    <a:pt x="686" y="153"/>
                    <a:pt x="532" y="0"/>
                    <a:pt x="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5673150" y="2003475"/>
              <a:ext cx="16100" cy="64875"/>
            </a:xfrm>
            <a:custGeom>
              <a:avLst/>
              <a:gdLst/>
              <a:ahLst/>
              <a:cxnLst/>
              <a:rect l="l" t="t" r="r" b="b"/>
              <a:pathLst>
                <a:path w="644" h="2595" extrusionOk="0">
                  <a:moveTo>
                    <a:pt x="321" y="1"/>
                  </a:moveTo>
                  <a:cubicBezTo>
                    <a:pt x="145" y="1"/>
                    <a:pt x="1" y="145"/>
                    <a:pt x="1" y="321"/>
                  </a:cubicBezTo>
                  <a:lnTo>
                    <a:pt x="1" y="2272"/>
                  </a:lnTo>
                  <a:cubicBezTo>
                    <a:pt x="1" y="2450"/>
                    <a:pt x="145" y="2593"/>
                    <a:pt x="321" y="2595"/>
                  </a:cubicBezTo>
                  <a:cubicBezTo>
                    <a:pt x="499" y="2593"/>
                    <a:pt x="643" y="2450"/>
                    <a:pt x="643" y="2272"/>
                  </a:cubicBezTo>
                  <a:lnTo>
                    <a:pt x="643" y="321"/>
                  </a:lnTo>
                  <a:cubicBezTo>
                    <a:pt x="642" y="145"/>
                    <a:pt x="499" y="1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5637450" y="1997750"/>
              <a:ext cx="87500" cy="27550"/>
            </a:xfrm>
            <a:custGeom>
              <a:avLst/>
              <a:gdLst/>
              <a:ahLst/>
              <a:cxnLst/>
              <a:rect l="l" t="t" r="r" b="b"/>
              <a:pathLst>
                <a:path w="3500" h="1102" extrusionOk="0">
                  <a:moveTo>
                    <a:pt x="238" y="0"/>
                  </a:moveTo>
                  <a:cubicBezTo>
                    <a:pt x="107" y="0"/>
                    <a:pt x="2" y="106"/>
                    <a:pt x="1" y="237"/>
                  </a:cubicBezTo>
                  <a:lnTo>
                    <a:pt x="1" y="866"/>
                  </a:lnTo>
                  <a:cubicBezTo>
                    <a:pt x="1" y="996"/>
                    <a:pt x="107" y="1102"/>
                    <a:pt x="238" y="1102"/>
                  </a:cubicBezTo>
                  <a:lnTo>
                    <a:pt x="3264" y="1102"/>
                  </a:lnTo>
                  <a:cubicBezTo>
                    <a:pt x="3393" y="1102"/>
                    <a:pt x="3499" y="996"/>
                    <a:pt x="3499" y="866"/>
                  </a:cubicBezTo>
                  <a:lnTo>
                    <a:pt x="3499" y="237"/>
                  </a:lnTo>
                  <a:lnTo>
                    <a:pt x="3498" y="237"/>
                  </a:lnTo>
                  <a:cubicBezTo>
                    <a:pt x="3498" y="106"/>
                    <a:pt x="3392" y="0"/>
                    <a:pt x="3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5826825" y="2003475"/>
              <a:ext cx="16100" cy="64875"/>
            </a:xfrm>
            <a:custGeom>
              <a:avLst/>
              <a:gdLst/>
              <a:ahLst/>
              <a:cxnLst/>
              <a:rect l="l" t="t" r="r" b="b"/>
              <a:pathLst>
                <a:path w="644" h="2595" extrusionOk="0">
                  <a:moveTo>
                    <a:pt x="323" y="1"/>
                  </a:moveTo>
                  <a:cubicBezTo>
                    <a:pt x="145" y="1"/>
                    <a:pt x="2" y="145"/>
                    <a:pt x="2" y="321"/>
                  </a:cubicBezTo>
                  <a:lnTo>
                    <a:pt x="2" y="2272"/>
                  </a:lnTo>
                  <a:cubicBezTo>
                    <a:pt x="0" y="2450"/>
                    <a:pt x="145" y="2593"/>
                    <a:pt x="323" y="2595"/>
                  </a:cubicBezTo>
                  <a:cubicBezTo>
                    <a:pt x="499" y="2593"/>
                    <a:pt x="643" y="2450"/>
                    <a:pt x="643" y="2272"/>
                  </a:cubicBezTo>
                  <a:lnTo>
                    <a:pt x="643" y="321"/>
                  </a:lnTo>
                  <a:cubicBezTo>
                    <a:pt x="643" y="145"/>
                    <a:pt x="499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5791175" y="1997750"/>
              <a:ext cx="87425" cy="27550"/>
            </a:xfrm>
            <a:custGeom>
              <a:avLst/>
              <a:gdLst/>
              <a:ahLst/>
              <a:cxnLst/>
              <a:rect l="l" t="t" r="r" b="b"/>
              <a:pathLst>
                <a:path w="3497" h="1102" extrusionOk="0">
                  <a:moveTo>
                    <a:pt x="235" y="0"/>
                  </a:moveTo>
                  <a:cubicBezTo>
                    <a:pt x="106" y="0"/>
                    <a:pt x="0" y="106"/>
                    <a:pt x="0" y="237"/>
                  </a:cubicBezTo>
                  <a:lnTo>
                    <a:pt x="0" y="866"/>
                  </a:lnTo>
                  <a:cubicBezTo>
                    <a:pt x="0" y="996"/>
                    <a:pt x="106" y="1102"/>
                    <a:pt x="237" y="1102"/>
                  </a:cubicBezTo>
                  <a:lnTo>
                    <a:pt x="3262" y="1102"/>
                  </a:lnTo>
                  <a:cubicBezTo>
                    <a:pt x="3391" y="1102"/>
                    <a:pt x="3497" y="996"/>
                    <a:pt x="3497" y="866"/>
                  </a:cubicBezTo>
                  <a:lnTo>
                    <a:pt x="3497" y="237"/>
                  </a:lnTo>
                  <a:cubicBezTo>
                    <a:pt x="3495" y="106"/>
                    <a:pt x="3391" y="0"/>
                    <a:pt x="3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980525" y="2003475"/>
              <a:ext cx="16050" cy="64875"/>
            </a:xfrm>
            <a:custGeom>
              <a:avLst/>
              <a:gdLst/>
              <a:ahLst/>
              <a:cxnLst/>
              <a:rect l="l" t="t" r="r" b="b"/>
              <a:pathLst>
                <a:path w="642" h="2595" extrusionOk="0">
                  <a:moveTo>
                    <a:pt x="321" y="1"/>
                  </a:moveTo>
                  <a:cubicBezTo>
                    <a:pt x="143" y="1"/>
                    <a:pt x="1" y="145"/>
                    <a:pt x="1" y="321"/>
                  </a:cubicBezTo>
                  <a:lnTo>
                    <a:pt x="1" y="2272"/>
                  </a:lnTo>
                  <a:cubicBezTo>
                    <a:pt x="1" y="2450"/>
                    <a:pt x="143" y="2593"/>
                    <a:pt x="321" y="2595"/>
                  </a:cubicBezTo>
                  <a:cubicBezTo>
                    <a:pt x="498" y="2593"/>
                    <a:pt x="642" y="2450"/>
                    <a:pt x="642" y="2272"/>
                  </a:cubicBezTo>
                  <a:lnTo>
                    <a:pt x="642" y="321"/>
                  </a:lnTo>
                  <a:cubicBezTo>
                    <a:pt x="642" y="145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944825" y="1997750"/>
              <a:ext cx="87450" cy="27550"/>
            </a:xfrm>
            <a:custGeom>
              <a:avLst/>
              <a:gdLst/>
              <a:ahLst/>
              <a:cxnLst/>
              <a:rect l="l" t="t" r="r" b="b"/>
              <a:pathLst>
                <a:path w="3498" h="1102" extrusionOk="0">
                  <a:moveTo>
                    <a:pt x="236" y="0"/>
                  </a:moveTo>
                  <a:cubicBezTo>
                    <a:pt x="107" y="0"/>
                    <a:pt x="1" y="106"/>
                    <a:pt x="1" y="237"/>
                  </a:cubicBezTo>
                  <a:lnTo>
                    <a:pt x="1" y="866"/>
                  </a:lnTo>
                  <a:cubicBezTo>
                    <a:pt x="1" y="996"/>
                    <a:pt x="107" y="1102"/>
                    <a:pt x="236" y="1102"/>
                  </a:cubicBezTo>
                  <a:lnTo>
                    <a:pt x="3261" y="1102"/>
                  </a:lnTo>
                  <a:cubicBezTo>
                    <a:pt x="3392" y="1102"/>
                    <a:pt x="3498" y="996"/>
                    <a:pt x="3498" y="866"/>
                  </a:cubicBezTo>
                  <a:lnTo>
                    <a:pt x="3498" y="237"/>
                  </a:lnTo>
                  <a:cubicBezTo>
                    <a:pt x="3498" y="106"/>
                    <a:pt x="3392" y="0"/>
                    <a:pt x="3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5596250" y="2055175"/>
              <a:ext cx="477250" cy="266000"/>
            </a:xfrm>
            <a:custGeom>
              <a:avLst/>
              <a:gdLst/>
              <a:ahLst/>
              <a:cxnLst/>
              <a:rect l="l" t="t" r="r" b="b"/>
              <a:pathLst>
                <a:path w="19090" h="10640" extrusionOk="0">
                  <a:moveTo>
                    <a:pt x="472" y="0"/>
                  </a:moveTo>
                  <a:cubicBezTo>
                    <a:pt x="212" y="2"/>
                    <a:pt x="2" y="212"/>
                    <a:pt x="0" y="472"/>
                  </a:cubicBezTo>
                  <a:lnTo>
                    <a:pt x="0" y="10167"/>
                  </a:lnTo>
                  <a:cubicBezTo>
                    <a:pt x="2" y="10427"/>
                    <a:pt x="212" y="10639"/>
                    <a:pt x="472" y="10639"/>
                  </a:cubicBezTo>
                  <a:lnTo>
                    <a:pt x="18617" y="10639"/>
                  </a:lnTo>
                  <a:cubicBezTo>
                    <a:pt x="18877" y="10639"/>
                    <a:pt x="19089" y="10427"/>
                    <a:pt x="19089" y="10167"/>
                  </a:cubicBezTo>
                  <a:lnTo>
                    <a:pt x="19089" y="472"/>
                  </a:lnTo>
                  <a:cubicBezTo>
                    <a:pt x="19089" y="212"/>
                    <a:pt x="18877" y="2"/>
                    <a:pt x="186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5840425" y="2088100"/>
              <a:ext cx="233075" cy="233100"/>
            </a:xfrm>
            <a:custGeom>
              <a:avLst/>
              <a:gdLst/>
              <a:ahLst/>
              <a:cxnLst/>
              <a:rect l="l" t="t" r="r" b="b"/>
              <a:pathLst>
                <a:path w="9323" h="9324" extrusionOk="0">
                  <a:moveTo>
                    <a:pt x="9322" y="1"/>
                  </a:moveTo>
                  <a:cubicBezTo>
                    <a:pt x="4174" y="1"/>
                    <a:pt x="1" y="4174"/>
                    <a:pt x="1" y="9324"/>
                  </a:cubicBezTo>
                  <a:lnTo>
                    <a:pt x="8850" y="9324"/>
                  </a:lnTo>
                  <a:cubicBezTo>
                    <a:pt x="9110" y="9322"/>
                    <a:pt x="9322" y="9112"/>
                    <a:pt x="9322" y="8852"/>
                  </a:cubicBezTo>
                  <a:lnTo>
                    <a:pt x="93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5647650" y="2123950"/>
              <a:ext cx="154125" cy="16100"/>
            </a:xfrm>
            <a:custGeom>
              <a:avLst/>
              <a:gdLst/>
              <a:ahLst/>
              <a:cxnLst/>
              <a:rect l="l" t="t" r="r" b="b"/>
              <a:pathLst>
                <a:path w="6165" h="644" extrusionOk="0">
                  <a:moveTo>
                    <a:pt x="320" y="0"/>
                  </a:moveTo>
                  <a:cubicBezTo>
                    <a:pt x="144" y="0"/>
                    <a:pt x="0" y="144"/>
                    <a:pt x="0" y="322"/>
                  </a:cubicBezTo>
                  <a:cubicBezTo>
                    <a:pt x="0" y="499"/>
                    <a:pt x="144" y="643"/>
                    <a:pt x="320" y="643"/>
                  </a:cubicBezTo>
                  <a:cubicBezTo>
                    <a:pt x="323" y="643"/>
                    <a:pt x="325" y="643"/>
                    <a:pt x="328" y="643"/>
                  </a:cubicBezTo>
                  <a:lnTo>
                    <a:pt x="5851" y="643"/>
                  </a:lnTo>
                  <a:cubicBezTo>
                    <a:pt x="6025" y="639"/>
                    <a:pt x="6165" y="496"/>
                    <a:pt x="6165" y="322"/>
                  </a:cubicBezTo>
                  <a:cubicBezTo>
                    <a:pt x="6165" y="147"/>
                    <a:pt x="6025" y="5"/>
                    <a:pt x="5851" y="0"/>
                  </a:cubicBezTo>
                  <a:lnTo>
                    <a:pt x="328" y="0"/>
                  </a:lnTo>
                  <a:cubicBezTo>
                    <a:pt x="325" y="0"/>
                    <a:pt x="323" y="0"/>
                    <a:pt x="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647825" y="2160275"/>
              <a:ext cx="113625" cy="16050"/>
            </a:xfrm>
            <a:custGeom>
              <a:avLst/>
              <a:gdLst/>
              <a:ahLst/>
              <a:cxnLst/>
              <a:rect l="l" t="t" r="r" b="b"/>
              <a:pathLst>
                <a:path w="4545" h="642" extrusionOk="0">
                  <a:moveTo>
                    <a:pt x="323" y="0"/>
                  </a:moveTo>
                  <a:cubicBezTo>
                    <a:pt x="145" y="0"/>
                    <a:pt x="1" y="144"/>
                    <a:pt x="1" y="321"/>
                  </a:cubicBezTo>
                  <a:cubicBezTo>
                    <a:pt x="1" y="499"/>
                    <a:pt x="145" y="641"/>
                    <a:pt x="323" y="641"/>
                  </a:cubicBezTo>
                  <a:lnTo>
                    <a:pt x="4224" y="641"/>
                  </a:lnTo>
                  <a:cubicBezTo>
                    <a:pt x="4402" y="641"/>
                    <a:pt x="4544" y="499"/>
                    <a:pt x="4544" y="321"/>
                  </a:cubicBezTo>
                  <a:cubicBezTo>
                    <a:pt x="4544" y="144"/>
                    <a:pt x="4402" y="0"/>
                    <a:pt x="4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title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zh-TW"/>
              <a:t>01</a:t>
            </a:r>
            <a:endParaRPr/>
          </a:p>
        </p:txBody>
      </p:sp>
      <p:sp>
        <p:nvSpPr>
          <p:cNvPr id="212" name="Google Shape;212;p2"/>
          <p:cNvSpPr txBox="1">
            <a:spLocks noGrp="1"/>
          </p:cNvSpPr>
          <p:nvPr>
            <p:ph type="title" idx="3"/>
          </p:nvPr>
        </p:nvSpPr>
        <p:spPr>
          <a:xfrm>
            <a:off x="749175" y="2212025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213" name="Google Shape;213;p2"/>
          <p:cNvSpPr txBox="1">
            <a:spLocks noGrp="1"/>
          </p:cNvSpPr>
          <p:nvPr>
            <p:ph type="title" idx="4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zh-TW"/>
              <a:t>02</a:t>
            </a:r>
            <a:endParaRPr/>
          </a:p>
        </p:txBody>
      </p:sp>
      <p:sp>
        <p:nvSpPr>
          <p:cNvPr id="214" name="Google Shape;214;p2"/>
          <p:cNvSpPr txBox="1">
            <a:spLocks noGrp="1"/>
          </p:cNvSpPr>
          <p:nvPr>
            <p:ph type="title" idx="5"/>
          </p:nvPr>
        </p:nvSpPr>
        <p:spPr>
          <a:xfrm>
            <a:off x="3328339" y="2212025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Related Works</a:t>
            </a:r>
            <a:endParaRPr/>
          </a:p>
        </p:txBody>
      </p:sp>
      <p:sp>
        <p:nvSpPr>
          <p:cNvPr id="215" name="Google Shape;215;p2"/>
          <p:cNvSpPr txBox="1">
            <a:spLocks noGrp="1"/>
          </p:cNvSpPr>
          <p:nvPr>
            <p:ph type="title" idx="7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zh-TW"/>
              <a:t>03</a:t>
            </a:r>
            <a:endParaRPr/>
          </a:p>
        </p:txBody>
      </p:sp>
      <p:sp>
        <p:nvSpPr>
          <p:cNvPr id="216" name="Google Shape;216;p2"/>
          <p:cNvSpPr txBox="1">
            <a:spLocks noGrp="1"/>
          </p:cNvSpPr>
          <p:nvPr>
            <p:ph type="title" idx="8"/>
          </p:nvPr>
        </p:nvSpPr>
        <p:spPr>
          <a:xfrm>
            <a:off x="5907514" y="2212025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Proposed Scheme</a:t>
            </a:r>
            <a:endParaRPr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 idx="13"/>
          </p:nvPr>
        </p:nvSpPr>
        <p:spPr>
          <a:xfrm>
            <a:off x="1914706" y="2948100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zh-TW"/>
              <a:t>04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title" idx="14"/>
          </p:nvPr>
        </p:nvSpPr>
        <p:spPr>
          <a:xfrm>
            <a:off x="1892175" y="376285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Experiment</a:t>
            </a: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title" idx="16"/>
          </p:nvPr>
        </p:nvSpPr>
        <p:spPr>
          <a:xfrm>
            <a:off x="4493869" y="2948100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zh-TW"/>
              <a:t>05</a:t>
            </a:r>
            <a:endParaRPr/>
          </a:p>
        </p:txBody>
      </p:sp>
      <p:sp>
        <p:nvSpPr>
          <p:cNvPr id="220" name="Google Shape;220;p2"/>
          <p:cNvSpPr txBox="1">
            <a:spLocks noGrp="1"/>
          </p:cNvSpPr>
          <p:nvPr>
            <p:ph type="title" idx="17"/>
          </p:nvPr>
        </p:nvSpPr>
        <p:spPr>
          <a:xfrm>
            <a:off x="4471339" y="376285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0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457" name="Google Shape;457;p20"/>
          <p:cNvSpPr txBox="1">
            <a:spLocks noGrp="1"/>
          </p:cNvSpPr>
          <p:nvPr>
            <p:ph type="title" idx="3"/>
          </p:nvPr>
        </p:nvSpPr>
        <p:spPr>
          <a:xfrm>
            <a:off x="1263875" y="3231450"/>
            <a:ext cx="518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Future Work</a:t>
            </a:r>
            <a:endParaRPr/>
          </a:p>
        </p:txBody>
      </p:sp>
      <p:sp>
        <p:nvSpPr>
          <p:cNvPr id="458" name="Google Shape;458;p20"/>
          <p:cNvSpPr txBox="1">
            <a:spLocks noGrp="1"/>
          </p:cNvSpPr>
          <p:nvPr>
            <p:ph type="title" idx="2"/>
          </p:nvPr>
        </p:nvSpPr>
        <p:spPr>
          <a:xfrm>
            <a:off x="1263875" y="1427025"/>
            <a:ext cx="518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Contribution</a:t>
            </a:r>
            <a:endParaRPr/>
          </a:p>
        </p:txBody>
      </p:sp>
      <p:sp>
        <p:nvSpPr>
          <p:cNvPr id="459" name="Google Shape;459;p20"/>
          <p:cNvSpPr txBox="1">
            <a:spLocks noGrp="1"/>
          </p:cNvSpPr>
          <p:nvPr>
            <p:ph type="subTitle" idx="1"/>
          </p:nvPr>
        </p:nvSpPr>
        <p:spPr>
          <a:xfrm>
            <a:off x="1263875" y="1896950"/>
            <a:ext cx="5189400" cy="12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❏"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提出一個線上問答系統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❏"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使用者不必再大費周章地從一堆文章找出想要的答案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❏"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快速替使用者找到答案並顯示出文章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0" name="Google Shape;460;p20"/>
          <p:cNvSpPr txBox="1">
            <a:spLocks noGrp="1"/>
          </p:cNvSpPr>
          <p:nvPr>
            <p:ph type="subTitle" idx="4"/>
          </p:nvPr>
        </p:nvSpPr>
        <p:spPr>
          <a:xfrm>
            <a:off x="1263996" y="3669550"/>
            <a:ext cx="51894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❏"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使用不侷限於 Wiki 的資料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❏"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改進模型的decode速度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5D2F2-0EB9-4E22-B38F-F7D2971D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050" y="1152563"/>
            <a:ext cx="4387200" cy="841800"/>
          </a:xfrm>
        </p:spPr>
        <p:txBody>
          <a:bodyPr/>
          <a:lstStyle/>
          <a:p>
            <a:r>
              <a:rPr lang="en-US" altLang="zh-TW" sz="7200" dirty="0"/>
              <a:t>THANKS!</a:t>
            </a:r>
            <a:endParaRPr lang="zh-TW" altLang="en-US" sz="7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4F95FB-84A0-49BD-B5C1-8B151CC19B87}"/>
              </a:ext>
            </a:extLst>
          </p:cNvPr>
          <p:cNvSpPr/>
          <p:nvPr/>
        </p:nvSpPr>
        <p:spPr>
          <a:xfrm>
            <a:off x="1084997" y="3111689"/>
            <a:ext cx="3432412" cy="914400"/>
          </a:xfrm>
          <a:prstGeom prst="rect">
            <a:avLst/>
          </a:prstGeom>
          <a:solidFill>
            <a:srgbClr val="F8C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1AAE96-E405-4792-BCDB-ABAC3F978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050" y="3209446"/>
            <a:ext cx="2946900" cy="1491600"/>
          </a:xfrm>
        </p:spPr>
        <p:txBody>
          <a:bodyPr/>
          <a:lstStyle/>
          <a:p>
            <a:r>
              <a:rPr lang="en-US" altLang="zh-TW" sz="2800" dirty="0"/>
              <a:t>Any Questions?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04895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882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"/>
          <p:cNvSpPr txBox="1">
            <a:spLocks noGrp="1"/>
          </p:cNvSpPr>
          <p:nvPr>
            <p:ph type="title"/>
          </p:nvPr>
        </p:nvSpPr>
        <p:spPr>
          <a:xfrm>
            <a:off x="1177000" y="2560525"/>
            <a:ext cx="3873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227" name="Google Shape;227;p3"/>
          <p:cNvSpPr txBox="1">
            <a:spLocks noGrp="1"/>
          </p:cNvSpPr>
          <p:nvPr>
            <p:ph type="title" idx="2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zh-TW"/>
              <a:t>01</a:t>
            </a:r>
            <a:endParaRPr/>
          </a:p>
        </p:txBody>
      </p:sp>
      <p:grpSp>
        <p:nvGrpSpPr>
          <p:cNvPr id="228" name="Google Shape;228;p3"/>
          <p:cNvGrpSpPr/>
          <p:nvPr/>
        </p:nvGrpSpPr>
        <p:grpSpPr>
          <a:xfrm>
            <a:off x="6155005" y="1672535"/>
            <a:ext cx="1599856" cy="2790161"/>
            <a:chOff x="456075" y="1310900"/>
            <a:chExt cx="282850" cy="493275"/>
          </a:xfrm>
        </p:grpSpPr>
        <p:sp>
          <p:nvSpPr>
            <p:cNvPr id="229" name="Google Shape;229;p3"/>
            <p:cNvSpPr/>
            <p:nvPr/>
          </p:nvSpPr>
          <p:spPr>
            <a:xfrm>
              <a:off x="537650" y="1645375"/>
              <a:ext cx="119725" cy="122550"/>
            </a:xfrm>
            <a:custGeom>
              <a:avLst/>
              <a:gdLst/>
              <a:ahLst/>
              <a:cxnLst/>
              <a:rect l="l" t="t" r="r" b="b"/>
              <a:pathLst>
                <a:path w="4789" h="4902" extrusionOk="0">
                  <a:moveTo>
                    <a:pt x="1" y="0"/>
                  </a:moveTo>
                  <a:lnTo>
                    <a:pt x="1" y="4902"/>
                  </a:lnTo>
                  <a:lnTo>
                    <a:pt x="4789" y="4902"/>
                  </a:lnTo>
                  <a:lnTo>
                    <a:pt x="47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56075" y="1310900"/>
              <a:ext cx="282850" cy="366300"/>
            </a:xfrm>
            <a:custGeom>
              <a:avLst/>
              <a:gdLst/>
              <a:ahLst/>
              <a:cxnLst/>
              <a:rect l="l" t="t" r="r" b="b"/>
              <a:pathLst>
                <a:path w="11314" h="14652" extrusionOk="0">
                  <a:moveTo>
                    <a:pt x="486" y="1"/>
                  </a:moveTo>
                  <a:cubicBezTo>
                    <a:pt x="218" y="1"/>
                    <a:pt x="2" y="217"/>
                    <a:pt x="1" y="484"/>
                  </a:cubicBezTo>
                  <a:lnTo>
                    <a:pt x="1" y="14167"/>
                  </a:lnTo>
                  <a:cubicBezTo>
                    <a:pt x="2" y="14434"/>
                    <a:pt x="218" y="14650"/>
                    <a:pt x="486" y="14651"/>
                  </a:cubicBezTo>
                  <a:lnTo>
                    <a:pt x="10830" y="14651"/>
                  </a:lnTo>
                  <a:cubicBezTo>
                    <a:pt x="11097" y="14650"/>
                    <a:pt x="11313" y="14434"/>
                    <a:pt x="11313" y="14167"/>
                  </a:cubicBezTo>
                  <a:lnTo>
                    <a:pt x="11313" y="484"/>
                  </a:lnTo>
                  <a:cubicBezTo>
                    <a:pt x="11313" y="217"/>
                    <a:pt x="11097" y="1"/>
                    <a:pt x="10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705250" y="1328150"/>
              <a:ext cx="16425" cy="16450"/>
            </a:xfrm>
            <a:custGeom>
              <a:avLst/>
              <a:gdLst/>
              <a:ahLst/>
              <a:cxnLst/>
              <a:rect l="l" t="t" r="r" b="b"/>
              <a:pathLst>
                <a:path w="657" h="658" extrusionOk="0">
                  <a:moveTo>
                    <a:pt x="329" y="0"/>
                  </a:moveTo>
                  <a:cubicBezTo>
                    <a:pt x="148" y="0"/>
                    <a:pt x="1" y="147"/>
                    <a:pt x="1" y="328"/>
                  </a:cubicBezTo>
                  <a:cubicBezTo>
                    <a:pt x="1" y="511"/>
                    <a:pt x="148" y="658"/>
                    <a:pt x="329" y="658"/>
                  </a:cubicBezTo>
                  <a:cubicBezTo>
                    <a:pt x="510" y="658"/>
                    <a:pt x="657" y="511"/>
                    <a:pt x="657" y="328"/>
                  </a:cubicBezTo>
                  <a:cubicBezTo>
                    <a:pt x="657" y="147"/>
                    <a:pt x="510" y="0"/>
                    <a:pt x="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73338" y="1328150"/>
              <a:ext cx="16450" cy="16450"/>
            </a:xfrm>
            <a:custGeom>
              <a:avLst/>
              <a:gdLst/>
              <a:ahLst/>
              <a:cxnLst/>
              <a:rect l="l" t="t" r="r" b="b"/>
              <a:pathLst>
                <a:path w="658" h="658" extrusionOk="0">
                  <a:moveTo>
                    <a:pt x="330" y="0"/>
                  </a:moveTo>
                  <a:cubicBezTo>
                    <a:pt x="149" y="0"/>
                    <a:pt x="0" y="147"/>
                    <a:pt x="0" y="328"/>
                  </a:cubicBezTo>
                  <a:cubicBezTo>
                    <a:pt x="0" y="511"/>
                    <a:pt x="149" y="658"/>
                    <a:pt x="330" y="658"/>
                  </a:cubicBezTo>
                  <a:cubicBezTo>
                    <a:pt x="511" y="658"/>
                    <a:pt x="658" y="511"/>
                    <a:pt x="658" y="328"/>
                  </a:cubicBezTo>
                  <a:cubicBezTo>
                    <a:pt x="658" y="147"/>
                    <a:pt x="511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705263" y="1643500"/>
              <a:ext cx="16425" cy="16450"/>
            </a:xfrm>
            <a:custGeom>
              <a:avLst/>
              <a:gdLst/>
              <a:ahLst/>
              <a:cxnLst/>
              <a:rect l="l" t="t" r="r" b="b"/>
              <a:pathLst>
                <a:path w="657" h="658" extrusionOk="0">
                  <a:moveTo>
                    <a:pt x="329" y="0"/>
                  </a:moveTo>
                  <a:cubicBezTo>
                    <a:pt x="148" y="0"/>
                    <a:pt x="1" y="147"/>
                    <a:pt x="1" y="328"/>
                  </a:cubicBezTo>
                  <a:cubicBezTo>
                    <a:pt x="1" y="511"/>
                    <a:pt x="148" y="658"/>
                    <a:pt x="329" y="658"/>
                  </a:cubicBezTo>
                  <a:cubicBezTo>
                    <a:pt x="510" y="658"/>
                    <a:pt x="657" y="511"/>
                    <a:pt x="657" y="328"/>
                  </a:cubicBezTo>
                  <a:cubicBezTo>
                    <a:pt x="657" y="147"/>
                    <a:pt x="510" y="0"/>
                    <a:pt x="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73338" y="1643500"/>
              <a:ext cx="16450" cy="16450"/>
            </a:xfrm>
            <a:custGeom>
              <a:avLst/>
              <a:gdLst/>
              <a:ahLst/>
              <a:cxnLst/>
              <a:rect l="l" t="t" r="r" b="b"/>
              <a:pathLst>
                <a:path w="658" h="658" extrusionOk="0">
                  <a:moveTo>
                    <a:pt x="330" y="0"/>
                  </a:moveTo>
                  <a:cubicBezTo>
                    <a:pt x="149" y="0"/>
                    <a:pt x="0" y="147"/>
                    <a:pt x="0" y="328"/>
                  </a:cubicBezTo>
                  <a:cubicBezTo>
                    <a:pt x="0" y="511"/>
                    <a:pt x="149" y="658"/>
                    <a:pt x="330" y="658"/>
                  </a:cubicBezTo>
                  <a:cubicBezTo>
                    <a:pt x="511" y="658"/>
                    <a:pt x="658" y="511"/>
                    <a:pt x="658" y="328"/>
                  </a:cubicBezTo>
                  <a:cubicBezTo>
                    <a:pt x="658" y="147"/>
                    <a:pt x="511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98425" y="1353250"/>
              <a:ext cx="198150" cy="281600"/>
            </a:xfrm>
            <a:custGeom>
              <a:avLst/>
              <a:gdLst/>
              <a:ahLst/>
              <a:cxnLst/>
              <a:rect l="l" t="t" r="r" b="b"/>
              <a:pathLst>
                <a:path w="7926" h="11264" extrusionOk="0">
                  <a:moveTo>
                    <a:pt x="388" y="1"/>
                  </a:moveTo>
                  <a:cubicBezTo>
                    <a:pt x="174" y="1"/>
                    <a:pt x="2" y="174"/>
                    <a:pt x="1" y="387"/>
                  </a:cubicBezTo>
                  <a:lnTo>
                    <a:pt x="1" y="10877"/>
                  </a:lnTo>
                  <a:cubicBezTo>
                    <a:pt x="2" y="11090"/>
                    <a:pt x="174" y="11263"/>
                    <a:pt x="388" y="11263"/>
                  </a:cubicBezTo>
                  <a:lnTo>
                    <a:pt x="7539" y="11263"/>
                  </a:lnTo>
                  <a:cubicBezTo>
                    <a:pt x="7752" y="11263"/>
                    <a:pt x="7925" y="11090"/>
                    <a:pt x="7925" y="10877"/>
                  </a:cubicBezTo>
                  <a:lnTo>
                    <a:pt x="7925" y="387"/>
                  </a:lnTo>
                  <a:cubicBezTo>
                    <a:pt x="7925" y="174"/>
                    <a:pt x="7752" y="1"/>
                    <a:pt x="7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58725" y="1435125"/>
              <a:ext cx="137875" cy="199725"/>
            </a:xfrm>
            <a:custGeom>
              <a:avLst/>
              <a:gdLst/>
              <a:ahLst/>
              <a:cxnLst/>
              <a:rect l="l" t="t" r="r" b="b"/>
              <a:pathLst>
                <a:path w="5515" h="7989" extrusionOk="0">
                  <a:moveTo>
                    <a:pt x="5515" y="0"/>
                  </a:moveTo>
                  <a:cubicBezTo>
                    <a:pt x="2337" y="1286"/>
                    <a:pt x="80" y="4369"/>
                    <a:pt x="0" y="7988"/>
                  </a:cubicBezTo>
                  <a:lnTo>
                    <a:pt x="5127" y="7988"/>
                  </a:lnTo>
                  <a:cubicBezTo>
                    <a:pt x="5341" y="7988"/>
                    <a:pt x="5513" y="7815"/>
                    <a:pt x="5515" y="7602"/>
                  </a:cubicBezTo>
                  <a:lnTo>
                    <a:pt x="55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98025" y="1759700"/>
              <a:ext cx="198950" cy="44475"/>
            </a:xfrm>
            <a:custGeom>
              <a:avLst/>
              <a:gdLst/>
              <a:ahLst/>
              <a:cxnLst/>
              <a:rect l="l" t="t" r="r" b="b"/>
              <a:pathLst>
                <a:path w="7958" h="1779" extrusionOk="0">
                  <a:moveTo>
                    <a:pt x="484" y="1"/>
                  </a:moveTo>
                  <a:cubicBezTo>
                    <a:pt x="218" y="1"/>
                    <a:pt x="2" y="217"/>
                    <a:pt x="1" y="484"/>
                  </a:cubicBezTo>
                  <a:lnTo>
                    <a:pt x="1" y="1295"/>
                  </a:lnTo>
                  <a:cubicBezTo>
                    <a:pt x="2" y="1561"/>
                    <a:pt x="218" y="1777"/>
                    <a:pt x="484" y="1778"/>
                  </a:cubicBezTo>
                  <a:lnTo>
                    <a:pt x="7474" y="1778"/>
                  </a:lnTo>
                  <a:cubicBezTo>
                    <a:pt x="7741" y="1777"/>
                    <a:pt x="7958" y="1561"/>
                    <a:pt x="7958" y="1295"/>
                  </a:cubicBezTo>
                  <a:lnTo>
                    <a:pt x="7958" y="484"/>
                  </a:lnTo>
                  <a:cubicBezTo>
                    <a:pt x="7958" y="217"/>
                    <a:pt x="7741" y="1"/>
                    <a:pt x="7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25300" y="1400025"/>
              <a:ext cx="90000" cy="16200"/>
            </a:xfrm>
            <a:custGeom>
              <a:avLst/>
              <a:gdLst/>
              <a:ahLst/>
              <a:cxnLst/>
              <a:rect l="l" t="t" r="r" b="b"/>
              <a:pathLst>
                <a:path w="3600" h="648" extrusionOk="0">
                  <a:moveTo>
                    <a:pt x="324" y="0"/>
                  </a:moveTo>
                  <a:cubicBezTo>
                    <a:pt x="145" y="0"/>
                    <a:pt x="1" y="146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lnTo>
                    <a:pt x="3276" y="647"/>
                  </a:lnTo>
                  <a:cubicBezTo>
                    <a:pt x="3455" y="647"/>
                    <a:pt x="3599" y="503"/>
                    <a:pt x="3599" y="324"/>
                  </a:cubicBezTo>
                  <a:cubicBezTo>
                    <a:pt x="3599" y="146"/>
                    <a:pt x="3455" y="0"/>
                    <a:pt x="3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525300" y="1440075"/>
              <a:ext cx="53075" cy="16200"/>
            </a:xfrm>
            <a:custGeom>
              <a:avLst/>
              <a:gdLst/>
              <a:ahLst/>
              <a:cxnLst/>
              <a:rect l="l" t="t" r="r" b="b"/>
              <a:pathLst>
                <a:path w="2123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2"/>
                    <a:pt x="145" y="648"/>
                    <a:pt x="324" y="648"/>
                  </a:cubicBezTo>
                  <a:lnTo>
                    <a:pt x="1801" y="648"/>
                  </a:lnTo>
                  <a:cubicBezTo>
                    <a:pt x="1979" y="648"/>
                    <a:pt x="2123" y="502"/>
                    <a:pt x="2123" y="324"/>
                  </a:cubicBezTo>
                  <a:cubicBezTo>
                    <a:pt x="2123" y="145"/>
                    <a:pt x="1979" y="1"/>
                    <a:pt x="18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OUR MAIN OBJECTIVE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45" name="Google Shape;245;p4"/>
          <p:cNvSpPr txBox="1">
            <a:spLocks noGrp="1"/>
          </p:cNvSpPr>
          <p:nvPr>
            <p:ph type="subTitle" idx="4294967295"/>
          </p:nvPr>
        </p:nvSpPr>
        <p:spPr>
          <a:xfrm>
            <a:off x="391900" y="1447700"/>
            <a:ext cx="50994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Microsoft JhengHei"/>
              <a:buChar char="●"/>
            </a:pPr>
            <a:r>
              <a:rPr 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Google永遠是尋找答案的最好工具，然而它也不是萬能的，</a:t>
            </a:r>
            <a:br>
              <a:rPr 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例如：問答(</a:t>
            </a:r>
            <a:r>
              <a:rPr lang="zh-TW" sz="13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Question Answering)，使用者藉由Google搜尋問題答案，但它給出來的卻是好幾個網站，且不一定能立刻發現答案，有些還需要使用者進去網站內做更進一步的判斷。</a:t>
            </a:r>
            <a:endParaRPr sz="1300" b="1" i="0" u="none" strike="noStrike" cap="none" dirty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 dirty="0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icrosoft JhengHei"/>
              <a:buChar char="●"/>
            </a:pPr>
            <a:r>
              <a:rPr 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因此我們提出了一個簡單的線上問答系統，讓使用者提出問題，並分析問題中的關鍵字，將其與維基百科的文章做匹配來找到答案。</a:t>
            </a:r>
            <a:endParaRPr sz="13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 dirty="0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46" name="Google Shape;2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175" y="1509750"/>
            <a:ext cx="3165699" cy="26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dirty="0"/>
              <a:t>Introduction</a:t>
            </a:r>
            <a:endParaRPr dirty="0"/>
          </a:p>
        </p:txBody>
      </p:sp>
      <p:sp>
        <p:nvSpPr>
          <p:cNvPr id="252" name="Google Shape;252;p5"/>
          <p:cNvSpPr txBox="1">
            <a:spLocks noGrp="1"/>
          </p:cNvSpPr>
          <p:nvPr>
            <p:ph type="subTitle" idx="4294967295"/>
          </p:nvPr>
        </p:nvSpPr>
        <p:spPr>
          <a:xfrm>
            <a:off x="473300" y="1440300"/>
            <a:ext cx="66906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1150">
              <a:lnSpc>
                <a:spcPct val="150000"/>
              </a:lnSpc>
              <a:buSzPts val="1300"/>
              <a:buFont typeface="Microsoft JhengHei"/>
              <a:buChar char="●"/>
            </a:pPr>
            <a:r>
              <a:rPr lang="zh-TW" sz="13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問答系統 (Question Answering System)，</a:t>
            </a:r>
            <a:r>
              <a:rPr 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就是</a:t>
            </a:r>
            <a:r>
              <a:rPr lang="zh-TW" altLang="en-US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模型會通過訓練學會</a:t>
            </a:r>
            <a:r>
              <a:rPr lang="zh-TW" alt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閱讀理解</a:t>
            </a:r>
            <a:r>
              <a:rPr 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</a:t>
            </a:r>
            <a:r>
              <a:rPr lang="zh-TW" alt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reading comprehension</a:t>
            </a:r>
            <a:r>
              <a:rPr 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）的任務。</a:t>
            </a:r>
            <a:br>
              <a:rPr 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訓練model的數據集裡包含 Context、Question、Answer。</a:t>
            </a:r>
            <a:br>
              <a:rPr lang="en-US" alt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電腦通過學習這些</a:t>
            </a:r>
            <a:r>
              <a:rPr lang="zh-TW" altLang="en-US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</a:t>
            </a:r>
            <a:r>
              <a:rPr 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，從而完成</a:t>
            </a:r>
            <a:r>
              <a:rPr lang="zh-TW" alt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閱讀理解</a:t>
            </a:r>
            <a:r>
              <a:rPr 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任務，也就是根據文章和問題來預測對應的答案。</a:t>
            </a:r>
            <a:endParaRPr sz="13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</a:pPr>
            <a:endParaRPr sz="13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icrosoft JhengHei"/>
              <a:buChar char="●"/>
            </a:pPr>
            <a:r>
              <a:rPr 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我們的</a:t>
            </a:r>
            <a:r>
              <a:rPr lang="zh-TW" altLang="en-US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核心技術</a:t>
            </a:r>
            <a:r>
              <a:rPr 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主要是使用台達電的資料集建立出一個問答機器人，</a:t>
            </a:r>
            <a:r>
              <a:rPr lang="zh-TW" altLang="en-US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</a:t>
            </a:r>
            <a:r>
              <a:rPr lang="zh-TW" sz="13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給予文章和問題來讓機器人回答。</a:t>
            </a:r>
            <a:endParaRPr sz="13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3" name="Google Shape;253;p5"/>
          <p:cNvSpPr txBox="1">
            <a:spLocks noGrp="1"/>
          </p:cNvSpPr>
          <p:nvPr>
            <p:ph type="title" idx="2"/>
          </p:nvPr>
        </p:nvSpPr>
        <p:spPr>
          <a:xfrm>
            <a:off x="5625600" y="4755600"/>
            <a:ext cx="3518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800"/>
              <a:t>REF: </a:t>
            </a:r>
            <a:r>
              <a:rPr lang="zh-TW" sz="10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https://github.com/DRCKnowledgeTeam/DRCD</a:t>
            </a:r>
            <a:endParaRPr sz="105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0B6249-3C78-433A-9589-CF19AA9130F9}"/>
              </a:ext>
            </a:extLst>
          </p:cNvPr>
          <p:cNvSpPr/>
          <p:nvPr/>
        </p:nvSpPr>
        <p:spPr>
          <a:xfrm>
            <a:off x="2228158" y="1498107"/>
            <a:ext cx="35708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周杰倫（英語：Jay Chou；1979年1月18日－），臺灣著名華語流行歌曲男歌手、音樂家、唱片製片人。同時是演員、導演，也是電競團隊隊長兼老闆、服飾品牌老闆。以其個人風格和音樂創作能力著稱，影響華語樂壇。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DB8A09A-85CE-488E-96B9-1111673E7074}"/>
              </a:ext>
            </a:extLst>
          </p:cNvPr>
          <p:cNvSpPr/>
          <p:nvPr/>
        </p:nvSpPr>
        <p:spPr>
          <a:xfrm>
            <a:off x="2446741" y="3810699"/>
            <a:ext cx="993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周杰倫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7D3BC9FD-CF1E-46D5-BF66-5161F35AC418}"/>
              </a:ext>
            </a:extLst>
          </p:cNvPr>
          <p:cNvGrpSpPr/>
          <p:nvPr/>
        </p:nvGrpSpPr>
        <p:grpSpPr>
          <a:xfrm>
            <a:off x="1350417" y="1871102"/>
            <a:ext cx="992579" cy="925778"/>
            <a:chOff x="5808628" y="3153082"/>
            <a:chExt cx="992579" cy="925778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3E97EF0A-59FC-4985-B03A-E2483CD83FE3}"/>
                </a:ext>
              </a:extLst>
            </p:cNvPr>
            <p:cNvSpPr txBox="1"/>
            <p:nvPr/>
          </p:nvSpPr>
          <p:spPr>
            <a:xfrm>
              <a:off x="5808628" y="370952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Context</a:t>
              </a:r>
              <a:endPara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9C899FB7-5E0B-4AB4-A19F-193A463F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920" y="3153082"/>
              <a:ext cx="580560" cy="580560"/>
            </a:xfrm>
            <a:prstGeom prst="rect">
              <a:avLst/>
            </a:prstGeom>
          </p:spPr>
        </p:pic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0F74AC5E-3012-48E7-88CA-2F35EBB3A37E}"/>
              </a:ext>
            </a:extLst>
          </p:cNvPr>
          <p:cNvGrpSpPr/>
          <p:nvPr/>
        </p:nvGrpSpPr>
        <p:grpSpPr>
          <a:xfrm>
            <a:off x="1505458" y="3650066"/>
            <a:ext cx="941283" cy="895632"/>
            <a:chOff x="6838991" y="3166152"/>
            <a:chExt cx="941283" cy="895632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B7785D1-A0D9-4E3A-9EA5-AD91DDF2300C}"/>
                </a:ext>
              </a:extLst>
            </p:cNvPr>
            <p:cNvSpPr txBox="1"/>
            <p:nvPr/>
          </p:nvSpPr>
          <p:spPr>
            <a:xfrm>
              <a:off x="6838991" y="369245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Answer</a:t>
              </a:r>
              <a:endPara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24BDC1F8-7C3B-4937-BDBB-7B9453454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836" y="3166152"/>
              <a:ext cx="567490" cy="567490"/>
            </a:xfrm>
            <a:prstGeom prst="rect">
              <a:avLst/>
            </a:prstGeom>
          </p:spPr>
        </p:pic>
      </p:grpSp>
      <p:sp>
        <p:nvSpPr>
          <p:cNvPr id="36" name="加號 35">
            <a:extLst>
              <a:ext uri="{FF2B5EF4-FFF2-40B4-BE49-F238E27FC236}">
                <a16:creationId xmlns:a16="http://schemas.microsoft.com/office/drawing/2014/main" id="{A9D23241-4677-45AD-9470-EB778097A8F6}"/>
              </a:ext>
            </a:extLst>
          </p:cNvPr>
          <p:cNvSpPr/>
          <p:nvPr/>
        </p:nvSpPr>
        <p:spPr>
          <a:xfrm>
            <a:off x="5704307" y="2037779"/>
            <a:ext cx="429620" cy="428145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093615F-FB36-440E-974F-58372DC9CDD1}"/>
              </a:ext>
            </a:extLst>
          </p:cNvPr>
          <p:cNvSpPr txBox="1"/>
          <p:nvPr/>
        </p:nvSpPr>
        <p:spPr>
          <a:xfrm>
            <a:off x="309634" y="2036100"/>
            <a:ext cx="881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  <a:endParaRPr lang="zh-TW" altLang="en-US" sz="2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F788B51-12E6-4202-800F-11EFBC3CB236}"/>
              </a:ext>
            </a:extLst>
          </p:cNvPr>
          <p:cNvSpPr txBox="1"/>
          <p:nvPr/>
        </p:nvSpPr>
        <p:spPr>
          <a:xfrm>
            <a:off x="209447" y="3764533"/>
            <a:ext cx="1082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  <a:endParaRPr lang="zh-TW" altLang="en-US" sz="2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F229DAE-E438-48F9-BD9E-24176CA77862}"/>
              </a:ext>
            </a:extLst>
          </p:cNvPr>
          <p:cNvSpPr/>
          <p:nvPr/>
        </p:nvSpPr>
        <p:spPr>
          <a:xfrm>
            <a:off x="7139621" y="1922934"/>
            <a:ext cx="15555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哪一個人為臺灣著名華語流行音樂男歌手</a:t>
            </a:r>
            <a:r>
              <a:rPr lang="en-US" altLang="zh-TW" spc="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spc="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89C2F00F-1D37-441A-81FF-3A68359F31D5}"/>
              </a:ext>
            </a:extLst>
          </p:cNvPr>
          <p:cNvGrpSpPr/>
          <p:nvPr/>
        </p:nvGrpSpPr>
        <p:grpSpPr>
          <a:xfrm>
            <a:off x="6215214" y="1871102"/>
            <a:ext cx="1107996" cy="975162"/>
            <a:chOff x="3594391" y="3312478"/>
            <a:chExt cx="1107996" cy="975162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C5B04F54-152D-453C-A74C-85517EDB542A}"/>
                </a:ext>
              </a:extLst>
            </p:cNvPr>
            <p:cNvSpPr txBox="1"/>
            <p:nvPr/>
          </p:nvSpPr>
          <p:spPr>
            <a:xfrm>
              <a:off x="3594391" y="391830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Question</a:t>
              </a:r>
              <a:endPara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EC3A7086-3EFD-4C1A-9026-84F05F7FF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036" y="3312478"/>
              <a:ext cx="605830" cy="60583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6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882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"/>
          <p:cNvSpPr txBox="1">
            <a:spLocks noGrp="1"/>
          </p:cNvSpPr>
          <p:nvPr>
            <p:ph type="title"/>
          </p:nvPr>
        </p:nvSpPr>
        <p:spPr>
          <a:xfrm>
            <a:off x="1177000" y="2560525"/>
            <a:ext cx="3873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/>
              <a:t>Related Works</a:t>
            </a:r>
            <a:endParaRPr/>
          </a:p>
        </p:txBody>
      </p:sp>
      <p:sp>
        <p:nvSpPr>
          <p:cNvPr id="266" name="Google Shape;266;p7"/>
          <p:cNvSpPr txBox="1">
            <a:spLocks noGrp="1"/>
          </p:cNvSpPr>
          <p:nvPr>
            <p:ph type="title" idx="2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zh-TW"/>
              <a:t>02</a:t>
            </a:r>
            <a:endParaRPr/>
          </a:p>
        </p:txBody>
      </p:sp>
      <p:grpSp>
        <p:nvGrpSpPr>
          <p:cNvPr id="267" name="Google Shape;267;p7"/>
          <p:cNvGrpSpPr/>
          <p:nvPr/>
        </p:nvGrpSpPr>
        <p:grpSpPr>
          <a:xfrm>
            <a:off x="6213902" y="2262985"/>
            <a:ext cx="1482040" cy="2131411"/>
            <a:chOff x="234025" y="3294600"/>
            <a:chExt cx="343025" cy="493325"/>
          </a:xfrm>
        </p:grpSpPr>
        <p:sp>
          <p:nvSpPr>
            <p:cNvPr id="268" name="Google Shape;268;p7"/>
            <p:cNvSpPr/>
            <p:nvPr/>
          </p:nvSpPr>
          <p:spPr>
            <a:xfrm>
              <a:off x="388725" y="3420025"/>
              <a:ext cx="33625" cy="211875"/>
            </a:xfrm>
            <a:custGeom>
              <a:avLst/>
              <a:gdLst/>
              <a:ahLst/>
              <a:cxnLst/>
              <a:rect l="l" t="t" r="r" b="b"/>
              <a:pathLst>
                <a:path w="1345" h="8475" extrusionOk="0">
                  <a:moveTo>
                    <a:pt x="1" y="0"/>
                  </a:moveTo>
                  <a:lnTo>
                    <a:pt x="1" y="8475"/>
                  </a:lnTo>
                  <a:lnTo>
                    <a:pt x="1345" y="8475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34575" y="3571300"/>
              <a:ext cx="176375" cy="148475"/>
            </a:xfrm>
            <a:custGeom>
              <a:avLst/>
              <a:gdLst/>
              <a:ahLst/>
              <a:cxnLst/>
              <a:rect l="l" t="t" r="r" b="b"/>
              <a:pathLst>
                <a:path w="7055" h="5939" extrusionOk="0">
                  <a:moveTo>
                    <a:pt x="829" y="0"/>
                  </a:moveTo>
                  <a:lnTo>
                    <a:pt x="1" y="1058"/>
                  </a:lnTo>
                  <a:lnTo>
                    <a:pt x="6227" y="5938"/>
                  </a:lnTo>
                  <a:lnTo>
                    <a:pt x="7055" y="4881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7625" y="3647700"/>
              <a:ext cx="50575" cy="71950"/>
            </a:xfrm>
            <a:custGeom>
              <a:avLst/>
              <a:gdLst/>
              <a:ahLst/>
              <a:cxnLst/>
              <a:rect l="l" t="t" r="r" b="b"/>
              <a:pathLst>
                <a:path w="2023" h="2878" extrusionOk="0">
                  <a:moveTo>
                    <a:pt x="2023" y="0"/>
                  </a:moveTo>
                  <a:lnTo>
                    <a:pt x="227" y="1407"/>
                  </a:lnTo>
                  <a:lnTo>
                    <a:pt x="1" y="2207"/>
                  </a:lnTo>
                  <a:lnTo>
                    <a:pt x="527" y="2878"/>
                  </a:lnTo>
                  <a:lnTo>
                    <a:pt x="1401" y="2194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76750" y="3353925"/>
              <a:ext cx="257550" cy="418975"/>
            </a:xfrm>
            <a:custGeom>
              <a:avLst/>
              <a:gdLst/>
              <a:ahLst/>
              <a:cxnLst/>
              <a:rect l="l" t="t" r="r" b="b"/>
              <a:pathLst>
                <a:path w="10302" h="16759" extrusionOk="0">
                  <a:moveTo>
                    <a:pt x="5152" y="0"/>
                  </a:moveTo>
                  <a:cubicBezTo>
                    <a:pt x="4852" y="0"/>
                    <a:pt x="4587" y="200"/>
                    <a:pt x="4506" y="490"/>
                  </a:cubicBezTo>
                  <a:lnTo>
                    <a:pt x="1" y="16392"/>
                  </a:lnTo>
                  <a:lnTo>
                    <a:pt x="1293" y="16758"/>
                  </a:lnTo>
                  <a:lnTo>
                    <a:pt x="5152" y="3137"/>
                  </a:lnTo>
                  <a:lnTo>
                    <a:pt x="9010" y="16758"/>
                  </a:lnTo>
                  <a:lnTo>
                    <a:pt x="10302" y="16392"/>
                  </a:lnTo>
                  <a:lnTo>
                    <a:pt x="5797" y="490"/>
                  </a:lnTo>
                  <a:cubicBezTo>
                    <a:pt x="5716" y="200"/>
                    <a:pt x="5452" y="0"/>
                    <a:pt x="5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44975" y="3337475"/>
              <a:ext cx="121125" cy="121125"/>
            </a:xfrm>
            <a:custGeom>
              <a:avLst/>
              <a:gdLst/>
              <a:ahLst/>
              <a:cxnLst/>
              <a:rect l="l" t="t" r="r" b="b"/>
              <a:pathLst>
                <a:path w="4845" h="4845" extrusionOk="0">
                  <a:moveTo>
                    <a:pt x="2423" y="1"/>
                  </a:moveTo>
                  <a:cubicBezTo>
                    <a:pt x="1085" y="1"/>
                    <a:pt x="1" y="1086"/>
                    <a:pt x="1" y="2423"/>
                  </a:cubicBezTo>
                  <a:cubicBezTo>
                    <a:pt x="1" y="3761"/>
                    <a:pt x="1085" y="4845"/>
                    <a:pt x="2423" y="4845"/>
                  </a:cubicBezTo>
                  <a:cubicBezTo>
                    <a:pt x="3761" y="4845"/>
                    <a:pt x="4845" y="3761"/>
                    <a:pt x="4845" y="2423"/>
                  </a:cubicBezTo>
                  <a:cubicBezTo>
                    <a:pt x="4845" y="1086"/>
                    <a:pt x="3761" y="1"/>
                    <a:pt x="2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87475" y="3325975"/>
              <a:ext cx="49125" cy="144175"/>
            </a:xfrm>
            <a:custGeom>
              <a:avLst/>
              <a:gdLst/>
              <a:ahLst/>
              <a:cxnLst/>
              <a:rect l="l" t="t" r="r" b="b"/>
              <a:pathLst>
                <a:path w="1965" h="5767" extrusionOk="0">
                  <a:moveTo>
                    <a:pt x="1553" y="0"/>
                  </a:moveTo>
                  <a:cubicBezTo>
                    <a:pt x="1462" y="0"/>
                    <a:pt x="1371" y="40"/>
                    <a:pt x="1308" y="117"/>
                  </a:cubicBezTo>
                  <a:cubicBezTo>
                    <a:pt x="1" y="1730"/>
                    <a:pt x="1" y="4037"/>
                    <a:pt x="1308" y="5649"/>
                  </a:cubicBezTo>
                  <a:cubicBezTo>
                    <a:pt x="1368" y="5724"/>
                    <a:pt x="1458" y="5767"/>
                    <a:pt x="1554" y="5767"/>
                  </a:cubicBezTo>
                  <a:cubicBezTo>
                    <a:pt x="1818" y="5765"/>
                    <a:pt x="1964" y="5458"/>
                    <a:pt x="1798" y="5253"/>
                  </a:cubicBezTo>
                  <a:cubicBezTo>
                    <a:pt x="677" y="3871"/>
                    <a:pt x="677" y="1895"/>
                    <a:pt x="1798" y="512"/>
                  </a:cubicBezTo>
                  <a:cubicBezTo>
                    <a:pt x="1907" y="379"/>
                    <a:pt x="1886" y="180"/>
                    <a:pt x="1751" y="70"/>
                  </a:cubicBezTo>
                  <a:cubicBezTo>
                    <a:pt x="1693" y="23"/>
                    <a:pt x="1623" y="0"/>
                    <a:pt x="1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34025" y="3294600"/>
              <a:ext cx="63875" cy="206875"/>
            </a:xfrm>
            <a:custGeom>
              <a:avLst/>
              <a:gdLst/>
              <a:ahLst/>
              <a:cxnLst/>
              <a:rect l="l" t="t" r="r" b="b"/>
              <a:pathLst>
                <a:path w="2555" h="8275" extrusionOk="0">
                  <a:moveTo>
                    <a:pt x="2144" y="1"/>
                  </a:moveTo>
                  <a:cubicBezTo>
                    <a:pt x="2053" y="1"/>
                    <a:pt x="1962" y="41"/>
                    <a:pt x="1899" y="118"/>
                  </a:cubicBezTo>
                  <a:cubicBezTo>
                    <a:pt x="1" y="2462"/>
                    <a:pt x="1" y="5813"/>
                    <a:pt x="1899" y="8157"/>
                  </a:cubicBezTo>
                  <a:cubicBezTo>
                    <a:pt x="1959" y="8230"/>
                    <a:pt x="2049" y="8274"/>
                    <a:pt x="2144" y="8274"/>
                  </a:cubicBezTo>
                  <a:lnTo>
                    <a:pt x="2144" y="8274"/>
                  </a:lnTo>
                  <a:cubicBezTo>
                    <a:pt x="2408" y="8273"/>
                    <a:pt x="2555" y="7967"/>
                    <a:pt x="2389" y="7761"/>
                  </a:cubicBezTo>
                  <a:cubicBezTo>
                    <a:pt x="676" y="5650"/>
                    <a:pt x="676" y="2626"/>
                    <a:pt x="2389" y="515"/>
                  </a:cubicBezTo>
                  <a:cubicBezTo>
                    <a:pt x="2498" y="381"/>
                    <a:pt x="2477" y="182"/>
                    <a:pt x="2342" y="72"/>
                  </a:cubicBezTo>
                  <a:cubicBezTo>
                    <a:pt x="2284" y="24"/>
                    <a:pt x="2214" y="1"/>
                    <a:pt x="2144" y="1"/>
                  </a:cubicBezTo>
                  <a:close/>
                  <a:moveTo>
                    <a:pt x="2144" y="8274"/>
                  </a:moveTo>
                  <a:cubicBezTo>
                    <a:pt x="2144" y="8274"/>
                    <a:pt x="2143" y="8274"/>
                    <a:pt x="2143" y="8274"/>
                  </a:cubicBezTo>
                  <a:lnTo>
                    <a:pt x="2145" y="8274"/>
                  </a:lnTo>
                  <a:cubicBezTo>
                    <a:pt x="2144" y="8274"/>
                    <a:pt x="2144" y="8274"/>
                    <a:pt x="2144" y="82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74500" y="3325975"/>
              <a:ext cx="49100" cy="144175"/>
            </a:xfrm>
            <a:custGeom>
              <a:avLst/>
              <a:gdLst/>
              <a:ahLst/>
              <a:cxnLst/>
              <a:rect l="l" t="t" r="r" b="b"/>
              <a:pathLst>
                <a:path w="1964" h="5767" extrusionOk="0">
                  <a:moveTo>
                    <a:pt x="411" y="0"/>
                  </a:moveTo>
                  <a:cubicBezTo>
                    <a:pt x="342" y="0"/>
                    <a:pt x="272" y="23"/>
                    <a:pt x="214" y="70"/>
                  </a:cubicBezTo>
                  <a:cubicBezTo>
                    <a:pt x="78" y="180"/>
                    <a:pt x="58" y="379"/>
                    <a:pt x="167" y="512"/>
                  </a:cubicBezTo>
                  <a:cubicBezTo>
                    <a:pt x="1287" y="1895"/>
                    <a:pt x="1287" y="3871"/>
                    <a:pt x="167" y="5253"/>
                  </a:cubicBezTo>
                  <a:cubicBezTo>
                    <a:pt x="0" y="5458"/>
                    <a:pt x="146" y="5765"/>
                    <a:pt x="411" y="5767"/>
                  </a:cubicBezTo>
                  <a:cubicBezTo>
                    <a:pt x="506" y="5767"/>
                    <a:pt x="596" y="5722"/>
                    <a:pt x="656" y="5649"/>
                  </a:cubicBezTo>
                  <a:cubicBezTo>
                    <a:pt x="1964" y="4037"/>
                    <a:pt x="1964" y="1729"/>
                    <a:pt x="656" y="117"/>
                  </a:cubicBezTo>
                  <a:cubicBezTo>
                    <a:pt x="594" y="40"/>
                    <a:pt x="503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13175" y="3294750"/>
              <a:ext cx="63875" cy="206725"/>
            </a:xfrm>
            <a:custGeom>
              <a:avLst/>
              <a:gdLst/>
              <a:ahLst/>
              <a:cxnLst/>
              <a:rect l="l" t="t" r="r" b="b"/>
              <a:pathLst>
                <a:path w="2555" h="8269" extrusionOk="0">
                  <a:moveTo>
                    <a:pt x="414" y="1"/>
                  </a:moveTo>
                  <a:cubicBezTo>
                    <a:pt x="345" y="1"/>
                    <a:pt x="275" y="24"/>
                    <a:pt x="217" y="70"/>
                  </a:cubicBezTo>
                  <a:cubicBezTo>
                    <a:pt x="84" y="179"/>
                    <a:pt x="62" y="373"/>
                    <a:pt x="167" y="509"/>
                  </a:cubicBezTo>
                  <a:cubicBezTo>
                    <a:pt x="1878" y="2622"/>
                    <a:pt x="1878" y="5642"/>
                    <a:pt x="167" y="7755"/>
                  </a:cubicBezTo>
                  <a:cubicBezTo>
                    <a:pt x="0" y="7961"/>
                    <a:pt x="146" y="8268"/>
                    <a:pt x="411" y="8268"/>
                  </a:cubicBezTo>
                  <a:cubicBezTo>
                    <a:pt x="506" y="8268"/>
                    <a:pt x="596" y="8226"/>
                    <a:pt x="656" y="8152"/>
                  </a:cubicBezTo>
                  <a:cubicBezTo>
                    <a:pt x="2555" y="5808"/>
                    <a:pt x="2555" y="2456"/>
                    <a:pt x="656" y="113"/>
                  </a:cubicBezTo>
                  <a:cubicBezTo>
                    <a:pt x="593" y="39"/>
                    <a:pt x="504" y="1"/>
                    <a:pt x="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248700" y="3748650"/>
              <a:ext cx="88475" cy="39275"/>
            </a:xfrm>
            <a:custGeom>
              <a:avLst/>
              <a:gdLst/>
              <a:ahLst/>
              <a:cxnLst/>
              <a:rect l="l" t="t" r="r" b="b"/>
              <a:pathLst>
                <a:path w="3539" h="1571" extrusionOk="0">
                  <a:moveTo>
                    <a:pt x="245" y="0"/>
                  </a:moveTo>
                  <a:cubicBezTo>
                    <a:pt x="109" y="0"/>
                    <a:pt x="1" y="110"/>
                    <a:pt x="1" y="246"/>
                  </a:cubicBezTo>
                  <a:lnTo>
                    <a:pt x="1" y="1325"/>
                  </a:lnTo>
                  <a:cubicBezTo>
                    <a:pt x="1" y="1460"/>
                    <a:pt x="109" y="1569"/>
                    <a:pt x="245" y="1571"/>
                  </a:cubicBezTo>
                  <a:lnTo>
                    <a:pt x="3293" y="1571"/>
                  </a:lnTo>
                  <a:cubicBezTo>
                    <a:pt x="3428" y="1569"/>
                    <a:pt x="3539" y="1460"/>
                    <a:pt x="3539" y="1325"/>
                  </a:cubicBezTo>
                  <a:lnTo>
                    <a:pt x="3539" y="246"/>
                  </a:lnTo>
                  <a:cubicBezTo>
                    <a:pt x="3539" y="110"/>
                    <a:pt x="3428" y="0"/>
                    <a:pt x="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473900" y="3748650"/>
              <a:ext cx="88475" cy="39275"/>
            </a:xfrm>
            <a:custGeom>
              <a:avLst/>
              <a:gdLst/>
              <a:ahLst/>
              <a:cxnLst/>
              <a:rect l="l" t="t" r="r" b="b"/>
              <a:pathLst>
                <a:path w="3539" h="1571" extrusionOk="0">
                  <a:moveTo>
                    <a:pt x="246" y="0"/>
                  </a:moveTo>
                  <a:cubicBezTo>
                    <a:pt x="111" y="0"/>
                    <a:pt x="1" y="110"/>
                    <a:pt x="1" y="246"/>
                  </a:cubicBezTo>
                  <a:lnTo>
                    <a:pt x="1" y="1325"/>
                  </a:lnTo>
                  <a:cubicBezTo>
                    <a:pt x="1" y="1460"/>
                    <a:pt x="111" y="1569"/>
                    <a:pt x="246" y="1571"/>
                  </a:cubicBezTo>
                  <a:lnTo>
                    <a:pt x="3295" y="1571"/>
                  </a:lnTo>
                  <a:cubicBezTo>
                    <a:pt x="3430" y="1569"/>
                    <a:pt x="3539" y="1460"/>
                    <a:pt x="3539" y="1325"/>
                  </a:cubicBezTo>
                  <a:lnTo>
                    <a:pt x="3539" y="246"/>
                  </a:lnTo>
                  <a:cubicBezTo>
                    <a:pt x="3539" y="110"/>
                    <a:pt x="3430" y="0"/>
                    <a:pt x="3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00125" y="3571200"/>
              <a:ext cx="176375" cy="148425"/>
            </a:xfrm>
            <a:custGeom>
              <a:avLst/>
              <a:gdLst/>
              <a:ahLst/>
              <a:cxnLst/>
              <a:rect l="l" t="t" r="r" b="b"/>
              <a:pathLst>
                <a:path w="7055" h="5937" extrusionOk="0">
                  <a:moveTo>
                    <a:pt x="6227" y="0"/>
                  </a:moveTo>
                  <a:lnTo>
                    <a:pt x="1" y="4879"/>
                  </a:lnTo>
                  <a:lnTo>
                    <a:pt x="830" y="5936"/>
                  </a:lnTo>
                  <a:lnTo>
                    <a:pt x="7055" y="1057"/>
                  </a:lnTo>
                  <a:lnTo>
                    <a:pt x="6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 txBox="1">
            <a:spLocks noGrp="1"/>
          </p:cNvSpPr>
          <p:nvPr>
            <p:ph type="body" idx="1"/>
          </p:nvPr>
        </p:nvSpPr>
        <p:spPr>
          <a:xfrm>
            <a:off x="236256" y="1476750"/>
            <a:ext cx="4146300" cy="21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 Context 和 Question 做斷詞，再將各個詞透過 Word2vec 得到一個 200 維度的  word embedding，把 Context 和 Question 中的每一個 embedding 加總計算平均，其產生出的 embedding 拿去預測 Answer 在 Context 中的 start_index 和 end_index</a:t>
            </a:r>
            <a:endParaRPr sz="13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3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5" name="Google Shape;285;p8"/>
          <p:cNvSpPr txBox="1">
            <a:spLocks noGrp="1"/>
          </p:cNvSpPr>
          <p:nvPr>
            <p:ph type="body" idx="2"/>
          </p:nvPr>
        </p:nvSpPr>
        <p:spPr>
          <a:xfrm>
            <a:off x="5475350" y="3416596"/>
            <a:ext cx="31242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缺點：句子沒有順序性</a:t>
            </a:r>
            <a:endParaRPr sz="13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Example ：</a:t>
            </a:r>
            <a:r>
              <a:rPr lang="zh-TW" sz="13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我愛你</a:t>
            </a:r>
            <a:r>
              <a:rPr 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跟</a:t>
            </a:r>
            <a:r>
              <a:rPr lang="zh-TW" sz="13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你愛我</a:t>
            </a:r>
            <a:endParaRPr sz="13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兩者句子向量相同，但兩者語意不同</a:t>
            </a:r>
            <a:endParaRPr sz="13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3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6" name="Google Shape;286;p8"/>
          <p:cNvSpPr txBox="1">
            <a:spLocks noGrp="1"/>
          </p:cNvSpPr>
          <p:nvPr>
            <p:ph type="title" idx="3"/>
          </p:nvPr>
        </p:nvSpPr>
        <p:spPr>
          <a:xfrm>
            <a:off x="5672750" y="444975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2400"/>
              <a:t>Problem</a:t>
            </a:r>
            <a:endParaRPr sz="2400"/>
          </a:p>
        </p:txBody>
      </p:sp>
      <p:sp>
        <p:nvSpPr>
          <p:cNvPr id="287" name="Google Shape;287;p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2400"/>
              <a:t>Bag-of-means</a:t>
            </a:r>
            <a:endParaRPr sz="3200"/>
          </a:p>
        </p:txBody>
      </p:sp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6861000" y="4755600"/>
            <a:ext cx="22830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800"/>
              <a:t>REF: </a:t>
            </a:r>
            <a:r>
              <a:rPr lang="zh-TW" sz="10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https://arxiv.org/abs/1405.4053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80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FC2068A-9BFF-4132-8E54-F0D00C82A210}"/>
              </a:ext>
            </a:extLst>
          </p:cNvPr>
          <p:cNvGrpSpPr/>
          <p:nvPr/>
        </p:nvGrpSpPr>
        <p:grpSpPr>
          <a:xfrm>
            <a:off x="5264508" y="1476750"/>
            <a:ext cx="3192983" cy="1681742"/>
            <a:chOff x="5475350" y="3058500"/>
            <a:chExt cx="2729400" cy="1404633"/>
          </a:xfrm>
        </p:grpSpPr>
        <p:pic>
          <p:nvPicPr>
            <p:cNvPr id="288" name="Google Shape;288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75350" y="3058500"/>
              <a:ext cx="2729400" cy="1404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64CB5233-3E7D-45F1-B8BB-EC13A19D0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5703" y="3604352"/>
              <a:ext cx="407974" cy="2386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"/>
          <p:cNvSpPr txBox="1">
            <a:spLocks noGrp="1"/>
          </p:cNvSpPr>
          <p:nvPr>
            <p:ph type="body" idx="1"/>
          </p:nvPr>
        </p:nvSpPr>
        <p:spPr>
          <a:xfrm>
            <a:off x="296025" y="1651287"/>
            <a:ext cx="4146300" cy="21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透過一樣的方式取得 Context 和 Question 的 embedding ，再經由 GRU 網路訓練，使其產生出的 embedding 擁有上下文的資訊並拿去預測 Answer 在 Context 中的  start_index 和 end_index。</a:t>
            </a:r>
            <a:endParaRPr sz="13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3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5" name="Google Shape;295;p9"/>
          <p:cNvSpPr txBox="1">
            <a:spLocks noGrp="1"/>
          </p:cNvSpPr>
          <p:nvPr>
            <p:ph type="body" idx="2"/>
          </p:nvPr>
        </p:nvSpPr>
        <p:spPr>
          <a:xfrm>
            <a:off x="5479719" y="3637619"/>
            <a:ext cx="2762555" cy="80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缺點：</a:t>
            </a:r>
            <a:br>
              <a:rPr 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3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當句子過長時會遺忘前面的資訊</a:t>
            </a:r>
            <a:endParaRPr lang="zh-TW" altLang="en-US" sz="13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6" name="Google Shape;296;p9"/>
          <p:cNvSpPr txBox="1">
            <a:spLocks noGrp="1"/>
          </p:cNvSpPr>
          <p:nvPr>
            <p:ph type="title" idx="3"/>
          </p:nvPr>
        </p:nvSpPr>
        <p:spPr>
          <a:xfrm>
            <a:off x="5675175" y="502675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2400"/>
              <a:t>Problem</a:t>
            </a:r>
            <a:endParaRPr sz="2400"/>
          </a:p>
        </p:txBody>
      </p:sp>
      <p:sp>
        <p:nvSpPr>
          <p:cNvPr id="297" name="Google Shape;297;p9"/>
          <p:cNvSpPr txBox="1">
            <a:spLocks noGrp="1"/>
          </p:cNvSpPr>
          <p:nvPr>
            <p:ph type="title"/>
          </p:nvPr>
        </p:nvSpPr>
        <p:spPr>
          <a:xfrm>
            <a:off x="296025" y="50267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2400"/>
              <a:t>Gated Recurrent Unit (GRU)</a:t>
            </a:r>
            <a:endParaRPr sz="3200"/>
          </a:p>
        </p:txBody>
      </p:sp>
      <p:sp>
        <p:nvSpPr>
          <p:cNvPr id="298" name="Google Shape;298;p9"/>
          <p:cNvSpPr txBox="1">
            <a:spLocks noGrp="1"/>
          </p:cNvSpPr>
          <p:nvPr>
            <p:ph type="title"/>
          </p:nvPr>
        </p:nvSpPr>
        <p:spPr>
          <a:xfrm>
            <a:off x="6861000" y="4755600"/>
            <a:ext cx="22830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800" dirty="0"/>
              <a:t>REF: </a:t>
            </a:r>
            <a:r>
              <a:rPr lang="zh-TW" sz="105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https://arxiv.org/abs/1409.0473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800" dirty="0"/>
          </a:p>
        </p:txBody>
      </p:sp>
      <p:pic>
        <p:nvPicPr>
          <p:cNvPr id="299" name="Google Shape;29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0043" y="1651287"/>
            <a:ext cx="3681909" cy="16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1138</Words>
  <Application>Microsoft Office PowerPoint</Application>
  <PresentationFormat>如螢幕大小 (16:9)</PresentationFormat>
  <Paragraphs>105</Paragraphs>
  <Slides>21</Slides>
  <Notes>20</Notes>
  <HiddenSlides>0</HiddenSlides>
  <MMClips>1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Open Sans</vt:lpstr>
      <vt:lpstr>標楷體</vt:lpstr>
      <vt:lpstr>Arial</vt:lpstr>
      <vt:lpstr>Times New Roman</vt:lpstr>
      <vt:lpstr>Calibri</vt:lpstr>
      <vt:lpstr>Righteous</vt:lpstr>
      <vt:lpstr>新細明體</vt:lpstr>
      <vt:lpstr>Microsoft JhengHei</vt:lpstr>
      <vt:lpstr>TOWN HALL BUSINESS PLAN</vt:lpstr>
      <vt:lpstr>Final Project</vt:lpstr>
      <vt:lpstr>OUTLINE</vt:lpstr>
      <vt:lpstr>Introduction</vt:lpstr>
      <vt:lpstr>OUR MAIN OBJECTIVE </vt:lpstr>
      <vt:lpstr>Introduction</vt:lpstr>
      <vt:lpstr>Introduction</vt:lpstr>
      <vt:lpstr>Related Works</vt:lpstr>
      <vt:lpstr>Problem</vt:lpstr>
      <vt:lpstr>Problem</vt:lpstr>
      <vt:lpstr>Proposed Scheme</vt:lpstr>
      <vt:lpstr>BertForMaskedLM</vt:lpstr>
      <vt:lpstr>Experiments</vt:lpstr>
      <vt:lpstr>SKILLS</vt:lpstr>
      <vt:lpstr>Architecture</vt:lpstr>
      <vt:lpstr>JIEBA</vt:lpstr>
      <vt:lpstr>Wiki</vt:lpstr>
      <vt:lpstr>Answer Generation</vt:lpstr>
      <vt:lpstr>Demo Video</vt:lpstr>
      <vt:lpstr>Conclusion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cp:lastModifiedBy>Xuan</cp:lastModifiedBy>
  <cp:revision>25</cp:revision>
  <dcterms:modified xsi:type="dcterms:W3CDTF">2020-06-23T14:54:49Z</dcterms:modified>
</cp:coreProperties>
</file>