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1" r:id="rId18"/>
    <p:sldId id="275" r:id="rId19"/>
    <p:sldId id="276" r:id="rId20"/>
    <p:sldId id="277" r:id="rId21"/>
    <p:sldId id="274" r:id="rId22"/>
    <p:sldId id="278" r:id="rId23"/>
    <p:sldId id="279" r:id="rId24"/>
  </p:sldIdLst>
  <p:sldSz cx="5715000" cy="9144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lei li" initials="sl" lastIdx="3" clrIdx="0">
    <p:extLst>
      <p:ext uri="{19B8F6BF-5375-455C-9EA6-DF929625EA0E}">
        <p15:presenceInfo xmlns:p15="http://schemas.microsoft.com/office/powerpoint/2012/main" userId="b870fa46682593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4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744EB-118A-4036-BB8F-09B0C47129D4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1143000"/>
            <a:ext cx="1930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E85F6-3054-4EE8-B9CB-53397A93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26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/>
              <a:t>内核如何区分和引用特定的文件呢？这里用到了一个重要的概念</a:t>
            </a:r>
            <a:r>
              <a:rPr lang="en-US" altLang="zh-CN" sz="1000" dirty="0">
                <a:latin typeface="Arial" panose="020B0604020202020204" pitchFamily="34" charset="0"/>
              </a:rPr>
              <a:t>——</a:t>
            </a:r>
            <a:r>
              <a:rPr lang="zh-CN" altLang="en-US" sz="1000" dirty="0"/>
              <a:t>文件描述符。对于</a:t>
            </a:r>
            <a:r>
              <a:rPr lang="en-US" altLang="zh-CN" sz="1000" dirty="0"/>
              <a:t>Linux</a:t>
            </a:r>
            <a:r>
              <a:rPr lang="zh-CN" altLang="en-US" sz="1000" dirty="0"/>
              <a:t>而言，所有对设备和文件的操作都是使用文件描述符来进行的。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E85F6-3054-4EE8-B9CB-53397A93EF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903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偏移量：每一读写操作所需要移动的距离，单位是字节，可正可负（向前移，向后移）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E85F6-3054-4EE8-B9CB-53397A93EF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02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F896F-88DD-496F-9D7C-F8B46096B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1496484"/>
            <a:ext cx="4286250" cy="3183467"/>
          </a:xfrm>
        </p:spPr>
        <p:txBody>
          <a:bodyPr anchor="b"/>
          <a:lstStyle>
            <a:lvl1pPr algn="ctr">
              <a:defRPr sz="253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95699A-D094-4F1B-AFA0-E785E3DDD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5" y="4802718"/>
            <a:ext cx="4286250" cy="2207683"/>
          </a:xfrm>
        </p:spPr>
        <p:txBody>
          <a:bodyPr/>
          <a:lstStyle>
            <a:lvl1pPr marL="0" indent="0" algn="ctr">
              <a:buNone/>
              <a:defRPr sz="1013"/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9D5B0A-F760-40AE-BC7F-2218D22F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294D-658E-4BA8-AFED-B966C901D43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0CFAE-82FA-4317-AF1E-F391924D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2E61D7-25F2-4711-B6B4-F3B4F31A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9B47-067F-4B53-835B-AF30AE964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61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426D9-8CB0-49F7-9E1A-1FED9BB7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8CD987-D7F3-4441-A6FF-402E44A94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0531E-A0B6-446F-92ED-F814D8DD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294D-658E-4BA8-AFED-B966C901D43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B78B2E-68C2-44E1-98C3-A99F8CF4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C875C6-3062-4729-910C-1A291990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9B47-067F-4B53-835B-AF30AE964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6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3FDF5F-C3C2-4B68-9A6A-0C133BC86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089797" y="486833"/>
            <a:ext cx="1232297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8CC43A-137D-466C-A276-B0A63F43A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92906" y="486833"/>
            <a:ext cx="3625453" cy="77491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33CC6-B705-4C84-96DC-28E92FDC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294D-658E-4BA8-AFED-B966C901D43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41FAF7-F870-4C85-8AF1-CC88EF44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F309A-858C-4829-B66F-CA30C4AD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9B47-067F-4B53-835B-AF30AE964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72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A66A5-CB78-4444-82D6-795B41B4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Ctr="1">
            <a:norm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258B71-90EA-475D-9DAF-A50CF0E3E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ct val="0"/>
              </a:spcBef>
              <a:defRPr sz="3000"/>
            </a:lvl1pPr>
            <a:lvl2pPr algn="just">
              <a:lnSpc>
                <a:spcPct val="100000"/>
              </a:lnSpc>
              <a:spcBef>
                <a:spcPct val="0"/>
              </a:spcBef>
              <a:defRPr sz="3000"/>
            </a:lvl2pPr>
            <a:lvl3pPr algn="just">
              <a:lnSpc>
                <a:spcPct val="100000"/>
              </a:lnSpc>
              <a:spcBef>
                <a:spcPct val="0"/>
              </a:spcBef>
              <a:defRPr sz="3000"/>
            </a:lvl3pPr>
            <a:lvl4pPr algn="just">
              <a:lnSpc>
                <a:spcPct val="100000"/>
              </a:lnSpc>
              <a:spcBef>
                <a:spcPct val="0"/>
              </a:spcBef>
              <a:defRPr sz="3000"/>
            </a:lvl4pPr>
            <a:lvl5pPr algn="just">
              <a:lnSpc>
                <a:spcPct val="100000"/>
              </a:lnSpc>
              <a:spcBef>
                <a:spcPct val="0"/>
              </a:spcBef>
              <a:defRPr sz="3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19746-658E-4FB9-A5AA-FE4BA018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 algn="just">
              <a:defRPr sz="3000"/>
            </a:lvl1pPr>
          </a:lstStyle>
          <a:p>
            <a:fld id="{5E00294D-658E-4BA8-AFED-B966C901D435}" type="datetimeFigureOut">
              <a:rPr lang="zh-CN" altLang="en-US" smtClean="0"/>
              <a:pPr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1B212-1DF6-467E-8488-3A5A3201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t"/>
          <a:lstStyle>
            <a:lvl1pPr algn="just">
              <a:defRPr sz="3000"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66845-9B11-4D34-B4A7-3F1806D9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algn="just">
              <a:defRPr sz="3000"/>
            </a:lvl1pPr>
          </a:lstStyle>
          <a:p>
            <a:fld id="{D9019B47-067F-4B53-835B-AF30AE964C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34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9DAF5-2B8A-43FC-B3A2-FC647B13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30" y="2279651"/>
            <a:ext cx="4929188" cy="3803649"/>
          </a:xfrm>
        </p:spPr>
        <p:txBody>
          <a:bodyPr anchor="b"/>
          <a:lstStyle>
            <a:lvl1pPr>
              <a:defRPr sz="253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D192E3-57DD-4C82-BDDA-BEE599773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930" y="6119285"/>
            <a:ext cx="4929188" cy="2000249"/>
          </a:xfrm>
        </p:spPr>
        <p:txBody>
          <a:bodyPr/>
          <a:lstStyle>
            <a:lvl1pPr marL="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6CDA3-19F4-4C92-8526-83C752F6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294D-658E-4BA8-AFED-B966C901D43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3BD593-6433-4CA8-B2DA-957C2D65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27861-B2D0-423F-9DE2-865BC4E5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9B47-067F-4B53-835B-AF30AE964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8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F3605-7482-4317-8A01-188E4670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B82CD1-4411-45A0-BBBD-5544E5051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907" y="2434167"/>
            <a:ext cx="2428875" cy="5801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CD9B39-2D55-4765-91B3-7E6C28E7D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3219" y="2434167"/>
            <a:ext cx="2428875" cy="5801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305816-48D2-49D6-A0A3-579CDD4A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294D-658E-4BA8-AFED-B966C901D43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C5AD42-01E0-45AB-A13F-A19CCEB38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69B5AA-9812-4353-B63E-64070E35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9B47-067F-4B53-835B-AF30AE964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55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F4E6B-4957-4972-994D-B59183E5F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486834"/>
            <a:ext cx="4929188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032316-DC21-436D-B0A8-A2D6C9B7C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651" y="2241551"/>
            <a:ext cx="2417713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42B283-7D6C-4656-8461-D0BA7D7FE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651" y="3340101"/>
            <a:ext cx="2417713" cy="4912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D087AE-6BF8-44FA-813F-C6C62595A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93220" y="2241551"/>
            <a:ext cx="2429619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86D8ED-78FA-4F4D-A120-FA81C4C09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93220" y="3340101"/>
            <a:ext cx="2429619" cy="4912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74C959-D155-4578-A387-8962AE26B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294D-658E-4BA8-AFED-B966C901D43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C252A3-C47A-42D3-90A5-3034B934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EDCCA2-740B-4644-AAE1-252A77E1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9B47-067F-4B53-835B-AF30AE964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29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ED14E-2A06-47C3-9CF5-B7849E10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2EC201-CCD9-4104-83CA-017EB9C2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294D-658E-4BA8-AFED-B966C901D43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8AFACF-9E44-4A09-B512-036523B6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010D89-02A0-4D38-8ED3-5B19D3E1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9B47-067F-4B53-835B-AF30AE964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25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394F57-10A0-4E87-8264-A0AF5DB5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294D-658E-4BA8-AFED-B966C901D43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DDFE00-BA5D-4B8B-B765-071CF39F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6AF145-669D-48E6-A9D4-8A002A09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9B47-067F-4B53-835B-AF30AE964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48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1D08A-FA7F-4B61-989B-2BCF7644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609600"/>
            <a:ext cx="1843236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F4ED6E-9653-4A5E-A624-D818A9CF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620" y="1316567"/>
            <a:ext cx="2893219" cy="6498167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153E67-5CE5-4F53-8B85-EF331922C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3651" y="2743200"/>
            <a:ext cx="1843236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34CEC2-C9C4-43F6-B764-0C6CE2430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294D-658E-4BA8-AFED-B966C901D43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7ADD97-A9FC-4736-8E64-E65FC3E9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5F75D9-144C-426C-A917-89FC3E05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9B47-067F-4B53-835B-AF30AE964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63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BC327-6D6C-481A-87D5-03497A21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609600"/>
            <a:ext cx="1843236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632270-D1C7-4418-8A16-C0AE819C0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429620" y="1316567"/>
            <a:ext cx="2893219" cy="6498167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EB2AB0-4BED-4864-A042-BC1775431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3651" y="2743200"/>
            <a:ext cx="1843236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E5ADF9-85B3-4B9E-A234-40D7C93E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294D-658E-4BA8-AFED-B966C901D43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399C33-ACDD-46DB-BBCA-DBD6249B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4D46F7-279F-46FE-B0A8-B5E55C78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9B47-067F-4B53-835B-AF30AE964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12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421A58-EF04-4AB5-9C42-F81D1513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7" y="486834"/>
            <a:ext cx="4929188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A4D15D-4E1B-4EF8-8276-CEB8A686F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907" y="2434167"/>
            <a:ext cx="4929188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608A1D-4205-43E6-92B5-137532FD8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2907" y="8475135"/>
            <a:ext cx="12858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0294D-658E-4BA8-AFED-B966C901D43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B337B-328F-4B74-8096-8FA3D7C37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93094" y="8475135"/>
            <a:ext cx="192881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846240-54D5-47CF-B277-76E88650A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6219" y="8475135"/>
            <a:ext cx="12858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19B47-067F-4B53-835B-AF30AE964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74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av77479898?p=8" TargetMode="External"/><Relationship Id="rId2" Type="http://schemas.openxmlformats.org/officeDocument/2006/relationships/hyperlink" Target="https://www.bilibili.com/video/av68630507?p=1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av50963052?p=1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&#28459;&#35848;&#20116;&#31181;IO&#27169;&#22411;.ppt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av68126222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av10579678/?p=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A70FF-6761-4695-BE4D-EDAF3D239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1496485"/>
            <a:ext cx="4286250" cy="1012254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文件</a:t>
            </a:r>
            <a:r>
              <a:rPr lang="en-US" altLang="zh-CN" sz="4800" b="1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编程 </a:t>
            </a:r>
            <a:endParaRPr lang="zh-CN" altLang="en-US" sz="48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DCE33F-DBAF-483F-871C-750557B17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5" y="2942492"/>
            <a:ext cx="4286250" cy="4067909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掌握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Linux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中系统调用的基本概念  </a:t>
            </a: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掌握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Linux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中用户编程接口（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API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）及系统命令的相互关系  </a:t>
            </a: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掌握文件描述符的概念  </a:t>
            </a: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掌握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Linux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下文件相关的不带缓存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函数的使用 </a:t>
            </a: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掌握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Linux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下设备文件读写方法  </a:t>
            </a: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掌握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Linux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中对串口的操作  </a:t>
            </a: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熟悉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Linux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中标准文件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函数的使用 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8714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36294-82A1-4F0C-9566-7A3F0C1A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示  例</a:t>
            </a:r>
            <a:endParaRPr lang="zh-CN" altLang="en-US" dirty="0">
              <a:solidFill>
                <a:srgbClr val="00206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608BBC-239A-41CB-96F8-D57F1E9FB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阅读代码并运行示例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6-3-1</a:t>
            </a:r>
          </a:p>
          <a:p>
            <a:pPr marL="0" indent="0">
              <a:buNone/>
            </a:pPr>
            <a:endParaRPr lang="en-US" altLang="zh-CN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清华大学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嵌入式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系统开发详解（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solidFill>
                <a:srgbClr val="7030A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hlinkClick r:id="rId2"/>
              </a:rPr>
              <a:t>https://www.bilibili.com/video/av68630507?p=12</a:t>
            </a:r>
            <a:endParaRPr lang="en-US" altLang="zh-CN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华清远见嵌入式教程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04_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嵌入式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下文件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IO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精讲</a:t>
            </a:r>
            <a:endParaRPr lang="en-US" altLang="zh-CN" dirty="0">
              <a:solidFill>
                <a:srgbClr val="7030A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hlinkClick r:id="rId3"/>
              </a:rPr>
              <a:t>https://www.bilibili.com/video/av77479898?p=8</a:t>
            </a:r>
            <a:endParaRPr lang="en-US" altLang="zh-CN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64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B5E9D-85B2-4777-AE4A-114996BB9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6" y="340864"/>
            <a:ext cx="4929188" cy="1054183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文件锁 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D49C6-2510-4A05-A16A-C037B17FF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906" y="1441939"/>
            <a:ext cx="4929188" cy="7291754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42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建议锁</a:t>
            </a:r>
            <a:r>
              <a:rPr lang="en-US" altLang="zh-CN" sz="4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3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要求每个上锁文件的进程都要检查是否有锁存在</a:t>
            </a:r>
            <a:r>
              <a:rPr lang="en-US" altLang="zh-CN" sz="3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3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并尊重已有锁。一般情况下内核和系统都不使用建议锁。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42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强制锁：</a:t>
            </a:r>
            <a:endParaRPr lang="en-US" altLang="zh-CN" sz="420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3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是内核执行的锁，当一个文件被上锁进行写入操作时，内核将阻止其他任何文件对其进行读写操作。但采用强制性对性能的影响很大，每次读写都必须检查是否有所存在。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在</a:t>
            </a:r>
            <a:r>
              <a:rPr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Linux</a:t>
            </a: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中，实现文件上锁的函数有</a:t>
            </a:r>
            <a:r>
              <a:rPr lang="en-US" altLang="zh-CN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lockf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fcntl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，其中</a:t>
            </a:r>
            <a:r>
              <a:rPr lang="en-US" altLang="zh-CN" sz="3200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lockf</a:t>
            </a:r>
            <a:r>
              <a:rPr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用于对文件施加建议性锁，而</a:t>
            </a:r>
            <a:r>
              <a:rPr lang="en-US" altLang="zh-CN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fcntl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不仅可以施加建议性锁，还可以施加强制锁</a:t>
            </a: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。同时，</a:t>
            </a:r>
            <a:r>
              <a:rPr lang="en-US" altLang="zh-CN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fcntl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还能对文件的某一记录上锁，也就是</a:t>
            </a:r>
            <a:r>
              <a:rPr lang="zh-CN" altLang="en-US" sz="3200" u="sng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记录锁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4200" b="1" dirty="0">
                <a:solidFill>
                  <a:srgbClr val="0070C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记录锁又可分为读取锁和写入锁</a:t>
            </a: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32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其中读取锁又称为共享锁，它能够使多个进程都能在文件的同一部分建立读取锁。而写入锁又称为排斥锁，在任何时刻只能有一个进程在文件的某个部分上建立写入锁。当然，在文件的同一部分不能同时建立读取锁和写入锁。</a:t>
            </a:r>
          </a:p>
        </p:txBody>
      </p:sp>
    </p:spTree>
    <p:extLst>
      <p:ext uri="{BB962C8B-B14F-4D97-AF65-F5344CB8AC3E}">
        <p14:creationId xmlns:p14="http://schemas.microsoft.com/office/powerpoint/2010/main" val="3604120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1CE3F-D20C-4695-956B-0E0F525A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共享锁和排他锁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E56E22F-3AC0-4191-AD09-9A483A47E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649822"/>
              </p:ext>
            </p:extLst>
          </p:nvPr>
        </p:nvGraphicFramePr>
        <p:xfrm>
          <a:off x="535499" y="2739834"/>
          <a:ext cx="4644000" cy="27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1590998236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3849585098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87297058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是否满足请求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62444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当前上的锁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共享锁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排他锁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35857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无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45907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共享锁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47686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排他锁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447218"/>
                  </a:ext>
                </a:extLst>
              </a:tr>
            </a:tbl>
          </a:graphicData>
        </a:graphic>
      </p:graphicFrame>
      <p:sp>
        <p:nvSpPr>
          <p:cNvPr id="4" name="标题 1">
            <a:extLst>
              <a:ext uri="{FF2B5EF4-FFF2-40B4-BE49-F238E27FC236}">
                <a16:creationId xmlns:a16="http://schemas.microsoft.com/office/drawing/2014/main" id="{54821237-A0BC-40F8-8657-23311E39645A}"/>
              </a:ext>
            </a:extLst>
          </p:cNvPr>
          <p:cNvSpPr txBox="1">
            <a:spLocks/>
          </p:cNvSpPr>
          <p:nvPr/>
        </p:nvSpPr>
        <p:spPr>
          <a:xfrm>
            <a:off x="392906" y="5375357"/>
            <a:ext cx="4929188" cy="176741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 defTabSz="38576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044CACD-20A2-4654-A48A-888C2009C418}"/>
              </a:ext>
            </a:extLst>
          </p:cNvPr>
          <p:cNvSpPr txBox="1">
            <a:spLocks/>
          </p:cNvSpPr>
          <p:nvPr/>
        </p:nvSpPr>
        <p:spPr>
          <a:xfrm>
            <a:off x="392906" y="5504311"/>
            <a:ext cx="4929188" cy="176741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 defTabSz="38576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A1BC95B-60CA-4E24-AE87-77F048978336}"/>
              </a:ext>
            </a:extLst>
          </p:cNvPr>
          <p:cNvSpPr/>
          <p:nvPr/>
        </p:nvSpPr>
        <p:spPr>
          <a:xfrm>
            <a:off x="252137" y="6031850"/>
            <a:ext cx="5210725" cy="1996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fcntl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函数有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种功能：</a:t>
            </a:r>
            <a:endParaRPr lang="zh-CN" altLang="en-US" sz="1400" dirty="0">
              <a:solidFill>
                <a:srgbClr val="333333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复制一个现有的描述符（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cmd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=F_DUPFD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1400" dirty="0">
              <a:solidFill>
                <a:srgbClr val="333333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333333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获得／设置文件描述符标记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cmd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=F_GETFD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F_SETFD).</a:t>
            </a:r>
            <a:endParaRPr lang="en-US" altLang="zh-CN" sz="1400" dirty="0">
              <a:solidFill>
                <a:srgbClr val="333333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333333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获得／设置文件状态标记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cmd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=F_GETFL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F_SETFL). </a:t>
            </a:r>
            <a:endParaRPr lang="en-US" altLang="zh-CN" sz="1400" dirty="0">
              <a:solidFill>
                <a:srgbClr val="333333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333333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获得／设置异步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所有权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cmd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=F_GETOWN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F_SETOWN). </a:t>
            </a:r>
            <a:endParaRPr lang="en-US" altLang="zh-CN" sz="1400" dirty="0">
              <a:solidFill>
                <a:srgbClr val="333333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333333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获得／设置记录锁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cmd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=F_GETLK,F_SETLK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F_SETLKW).</a:t>
            </a:r>
            <a:endParaRPr lang="en-US" altLang="zh-CN" sz="1400" b="0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558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C3DFE-54A5-4ECE-84C4-9B504F6A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7" y="486835"/>
            <a:ext cx="4929188" cy="884766"/>
          </a:xfrm>
        </p:spPr>
        <p:txBody>
          <a:bodyPr/>
          <a:lstStyle/>
          <a:p>
            <a:r>
              <a:rPr lang="en-US" altLang="zh-CN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fcntl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函数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4DC95DA4-17BF-4B5E-8C3E-FAA38B32E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167817"/>
              </p:ext>
            </p:extLst>
          </p:nvPr>
        </p:nvGraphicFramePr>
        <p:xfrm>
          <a:off x="216633" y="1400176"/>
          <a:ext cx="5281733" cy="7472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0015">
                  <a:extLst>
                    <a:ext uri="{9D8B030D-6E8A-4147-A177-3AD203B41FA5}">
                      <a16:colId xmlns:a16="http://schemas.microsoft.com/office/drawing/2014/main" val="2833718032"/>
                    </a:ext>
                  </a:extLst>
                </a:gridCol>
                <a:gridCol w="697290">
                  <a:extLst>
                    <a:ext uri="{9D8B030D-6E8A-4147-A177-3AD203B41FA5}">
                      <a16:colId xmlns:a16="http://schemas.microsoft.com/office/drawing/2014/main" val="806915840"/>
                    </a:ext>
                  </a:extLst>
                </a:gridCol>
                <a:gridCol w="3294428">
                  <a:extLst>
                    <a:ext uri="{9D8B030D-6E8A-4147-A177-3AD203B41FA5}">
                      <a16:colId xmlns:a16="http://schemas.microsoft.com/office/drawing/2014/main" val="68714735"/>
                    </a:ext>
                  </a:extLst>
                </a:gridCol>
              </a:tblGrid>
              <a:tr h="58017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所需头文件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#include&lt;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unistd.h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marR="0" lvl="0" indent="0" algn="l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#include&lt;sys/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types.h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marR="0" lvl="0" indent="0" algn="l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#include&lt;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fcntl.h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157554"/>
                  </a:ext>
                </a:extLst>
              </a:tr>
              <a:tr h="48709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函数原型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off_t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fcntl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(int fd, int 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cmd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, struct flock *lock)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966958"/>
                  </a:ext>
                </a:extLst>
              </a:tr>
              <a:tr h="411480">
                <a:tc rowSpan="2"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函数输入值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fd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：文件描述符</a:t>
                      </a:r>
                      <a:endParaRPr lang="en-US" altLang="zh-CN" sz="14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Lock: 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结构为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lock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，设置记录所的具体状态（后面详细说明）</a:t>
                      </a:r>
                      <a:endParaRPr lang="en-US" altLang="zh-CN" sz="14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691127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cmd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F_DUPFD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：复指文件描述符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F_GETFD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：获得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fd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close-on-exec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标志，若标志未设置，则文件经过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exec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（）函数后仍保持打开状态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F_SETFD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close-on-exec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标志，该标志由参数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FD_CLOEXEC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位决定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F_GETFL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：得到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open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设置的标志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385763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F_SETFL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：改变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open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设置的标志</a:t>
                      </a:r>
                    </a:p>
                    <a:p>
                      <a:pPr marL="0" marR="0" lvl="0" indent="0" algn="l" defTabSz="385763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F_GETLK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：根据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lock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描述，决定是否上文件锁</a:t>
                      </a:r>
                    </a:p>
                    <a:p>
                      <a:pPr marL="0" marR="0" lvl="0" indent="0" algn="l" defTabSz="385763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F_SETLK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：设置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lock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描述的文件锁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F_SETLKW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：这是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F_SETLK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的阻塞版本（命令中的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表示等待（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wait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）），无法获取锁时，会进入休眠状态；如果可以获取锁或者捕捉到信号则会返回。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018705"/>
                  </a:ext>
                </a:extLst>
              </a:tr>
              <a:tr h="48709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函数返回值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成功：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l"/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：出错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74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01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FD053-6618-4A92-A964-D3FA48D8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6" y="220134"/>
            <a:ext cx="4929188" cy="1767417"/>
          </a:xfrm>
        </p:spPr>
        <p:txBody>
          <a:bodyPr/>
          <a:lstStyle/>
          <a:p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flock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结构</a:t>
            </a:r>
            <a:endParaRPr lang="zh-CN" altLang="en-US" dirty="0">
              <a:solidFill>
                <a:srgbClr val="7030A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5D2A7-A2F7-471A-9383-FC1CBAB1F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7" y="1900767"/>
            <a:ext cx="4929188" cy="267123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flock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short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l_type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off_t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l_stat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short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l_whence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off_t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l_len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pid_t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l_pid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ED0C9AF-0BE8-494C-8F4F-269B0DBBA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988409"/>
              </p:ext>
            </p:extLst>
          </p:nvPr>
        </p:nvGraphicFramePr>
        <p:xfrm>
          <a:off x="278607" y="4867275"/>
          <a:ext cx="5157786" cy="3261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318">
                  <a:extLst>
                    <a:ext uri="{9D8B030D-6E8A-4147-A177-3AD203B41FA5}">
                      <a16:colId xmlns:a16="http://schemas.microsoft.com/office/drawing/2014/main" val="3225050743"/>
                    </a:ext>
                  </a:extLst>
                </a:gridCol>
                <a:gridCol w="4131468">
                  <a:extLst>
                    <a:ext uri="{9D8B030D-6E8A-4147-A177-3AD203B41FA5}">
                      <a16:colId xmlns:a16="http://schemas.microsoft.com/office/drawing/2014/main" val="3653600259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l"/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l_type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F_RDLCK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：读取锁（共享锁）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851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F_WRLCK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：写入锁（排他锁）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0885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F_UNLCK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：解锁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972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l_stat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相对位移量（字节）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53038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l"/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l_whence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：相对位移量的起点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当前位置为文件的开头，新位置为偏移量的大小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291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当前位置为文件指针的位置，新位置当前位置加上偏移量的大小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6657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当前位置为文件的结尾，新位置文件大小加上偏移量的大小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739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l_len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加锁区域的长度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2107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323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36294-82A1-4F0C-9566-7A3F0C1A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示  例</a:t>
            </a:r>
            <a:endParaRPr lang="zh-CN" altLang="en-US" dirty="0">
              <a:solidFill>
                <a:srgbClr val="00206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608BBC-239A-41CB-96F8-D57F1E9FB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阅读代码并运行示例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6-3-2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010D5E-1796-47D9-923B-C762DE82A078}"/>
              </a:ext>
            </a:extLst>
          </p:cNvPr>
          <p:cNvSpPr/>
          <p:nvPr/>
        </p:nvSpPr>
        <p:spPr>
          <a:xfrm>
            <a:off x="392904" y="3274791"/>
            <a:ext cx="4394995" cy="2309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385763">
              <a:spcBef>
                <a:spcPct val="0"/>
              </a:spcBef>
            </a:pPr>
            <a:r>
              <a:rPr lang="zh-CN" altLang="en-US" sz="3000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嵌入式</a:t>
            </a:r>
            <a:r>
              <a:rPr lang="en-US" altLang="zh-CN" sz="3000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3.1Linux</a:t>
            </a:r>
            <a:r>
              <a:rPr lang="zh-CN" altLang="en-US" sz="3000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中的文件</a:t>
            </a:r>
            <a:r>
              <a:rPr lang="en-US" altLang="zh-CN" sz="3000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IO</a:t>
            </a:r>
          </a:p>
          <a:p>
            <a:r>
              <a:rPr lang="en-US" altLang="zh-CN" sz="2800" dirty="0">
                <a:solidFill>
                  <a:srgbClr val="212121"/>
                </a:solidFill>
                <a:latin typeface="-apple-system"/>
                <a:hlinkClick r:id="rId2"/>
              </a:rPr>
              <a:t>https://www.bilibili.com/video/av50963052?p=13</a:t>
            </a:r>
            <a:endParaRPr lang="en-US" altLang="zh-CN" sz="2800" dirty="0">
              <a:solidFill>
                <a:srgbClr val="212121"/>
              </a:solidFill>
              <a:latin typeface="-apple-system"/>
            </a:endParaRPr>
          </a:p>
          <a:p>
            <a:endParaRPr lang="en-US" altLang="zh-CN" dirty="0">
              <a:solidFill>
                <a:srgbClr val="212121"/>
              </a:solidFill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033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6B649-CB82-4B67-965E-DBD8AEFB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7" y="96310"/>
            <a:ext cx="4929188" cy="113241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处理的模型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53EAAB-C318-4B8A-AB70-16C275244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907" y="1228727"/>
            <a:ext cx="4929188" cy="7280274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zh-CN" altLang="en-US" sz="3200" b="1" dirty="0">
                <a:solidFill>
                  <a:srgbClr val="FF66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阻塞</a:t>
            </a:r>
            <a:r>
              <a:rPr lang="en-US" altLang="zh-CN" sz="3200" b="1" dirty="0">
                <a:solidFill>
                  <a:srgbClr val="FF66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3200" b="1" dirty="0">
                <a:solidFill>
                  <a:srgbClr val="FF66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模型：</a:t>
            </a: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在这种模型下，若所调用的</a:t>
            </a:r>
            <a:r>
              <a:rPr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函数没有完成相关的功能，则会使进程挂起，直到相关数据到达才会返回。如常见对管道设备、终端设备和网络设备进行读写时经常会出现这种情况。</a:t>
            </a:r>
            <a:endParaRPr lang="zh-CN" altLang="en-US" sz="32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70000"/>
              </a:lnSpc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3200" b="1" dirty="0">
                <a:solidFill>
                  <a:srgbClr val="FF66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非阻塞模型：</a:t>
            </a: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在这种模型下，当请求的</a:t>
            </a:r>
            <a:r>
              <a:rPr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操作不能完成时，则不让进程睡眠，而且立即返回。非阻塞</a:t>
            </a:r>
            <a:r>
              <a:rPr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使用户可以调用不会阻塞的</a:t>
            </a:r>
            <a:r>
              <a:rPr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操作，如</a:t>
            </a:r>
            <a:r>
              <a:rPr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open()</a:t>
            </a: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write()</a:t>
            </a: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read()</a:t>
            </a: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。如果该操作不能完成，则会立即返回出错（例如：打不开文件）或者返回</a:t>
            </a:r>
            <a:r>
              <a:rPr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（例如：在缓冲区中没有数据可以读取或者没空间可以写入数据）。</a:t>
            </a:r>
            <a:endParaRPr lang="zh-CN" altLang="en-US" sz="32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70000"/>
              </a:lnSpc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32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1" dirty="0">
                <a:solidFill>
                  <a:srgbClr val="FF66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3200" b="1" dirty="0">
                <a:solidFill>
                  <a:srgbClr val="FF66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多路转接模型：</a:t>
            </a:r>
            <a:r>
              <a:rPr lang="zh-CN" altLang="en-US" sz="32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在这种模型下，如果请求的</a:t>
            </a:r>
            <a:r>
              <a:rPr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32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操作阻塞，且它不是真正阻塞</a:t>
            </a:r>
            <a:r>
              <a:rPr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32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，而是让其中的一个函数等待，在这期间，</a:t>
            </a:r>
            <a:r>
              <a:rPr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32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还能进行其他操作。如本节要介绍的</a:t>
            </a:r>
            <a:r>
              <a:rPr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select()</a:t>
            </a:r>
            <a:r>
              <a:rPr lang="zh-CN" altLang="en-US" sz="32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poll</a:t>
            </a:r>
            <a:r>
              <a:rPr lang="zh-CN" altLang="en-US" sz="32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函数</a:t>
            </a:r>
            <a:r>
              <a:rPr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sz="32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，就是属于这种模型。</a:t>
            </a:r>
            <a:endParaRPr lang="zh-CN" altLang="en-US" sz="320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70000"/>
              </a:lnSpc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3200" b="1" dirty="0">
                <a:solidFill>
                  <a:srgbClr val="FF66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信号驱动</a:t>
            </a:r>
            <a:r>
              <a:rPr lang="en-US" altLang="zh-CN" sz="3200" b="1" dirty="0">
                <a:solidFill>
                  <a:srgbClr val="FF66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3200" b="1" dirty="0">
                <a:solidFill>
                  <a:srgbClr val="FF66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模型：</a:t>
            </a: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在这种模型下，通过安装一个信号处理程序，系统可以自动捕获特定信号的到来，从而启动</a:t>
            </a:r>
            <a:r>
              <a:rPr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。这是由内核通知用户何时可以启动一个</a:t>
            </a:r>
            <a:r>
              <a:rPr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操作决定的。</a:t>
            </a:r>
            <a:endParaRPr lang="zh-CN" altLang="en-US" sz="32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70000"/>
              </a:lnSpc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3200" b="1" dirty="0">
                <a:solidFill>
                  <a:srgbClr val="FF66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异步</a:t>
            </a:r>
            <a:r>
              <a:rPr lang="en-US" altLang="zh-CN" sz="3200" b="1" dirty="0">
                <a:solidFill>
                  <a:srgbClr val="FF66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3200" b="1" dirty="0">
                <a:solidFill>
                  <a:srgbClr val="FF66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模型：</a:t>
            </a: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在这种模型下，当一个描述符已准备好，可以启动</a:t>
            </a:r>
            <a:r>
              <a:rPr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时，进程会通知内核。现在，并不是所有的系统都支持这种模型。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911689-B6B4-4A1C-8B1C-AB75D7113CF5}"/>
              </a:ext>
            </a:extLst>
          </p:cNvPr>
          <p:cNvSpPr txBox="1"/>
          <p:nvPr/>
        </p:nvSpPr>
        <p:spPr>
          <a:xfrm>
            <a:off x="2857500" y="8620780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hlinkClick r:id="rId2" action="ppaction://hlinkpres?slideindex=1&amp;slidetitle="/>
              </a:rPr>
              <a:t>漫谈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hlinkClick r:id="rId2" action="ppaction://hlinkpres?slideindex=1&amp;slidetitle="/>
              </a:rPr>
              <a:t>IO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hlinkClick r:id="rId2" action="ppaction://hlinkpres?slideindex=1&amp;slidetitle="/>
              </a:rPr>
              <a:t>多路复用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31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C8BA9-5FBE-41EB-9F67-CF7679DB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select()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poll()</a:t>
            </a:r>
            <a:endParaRPr lang="zh-CN" altLang="en-US" dirty="0">
              <a:solidFill>
                <a:srgbClr val="7030A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A1717-7495-4D05-AB35-DFF4483F9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select()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poll()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多路转接模型是处理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复用的一个高效的方法。它可以具体设置程序中每一个所关心的文件描述符的条件、希望等待的时间等，从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select()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poll()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函数返回时，内核会通知用户已准备好的文件描述符的数量、已准备好的条件等。通过使用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select()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poll()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函数的返回结果，就可以调用相应的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处理函数了。 </a:t>
            </a:r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5833E9-43B4-4714-A21E-68694DA1EC2F}"/>
              </a:ext>
            </a:extLst>
          </p:cNvPr>
          <p:cNvSpPr/>
          <p:nvPr/>
        </p:nvSpPr>
        <p:spPr>
          <a:xfrm>
            <a:off x="342845" y="7046378"/>
            <a:ext cx="497924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IO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多路复用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select/poll/</a:t>
            </a:r>
            <a:r>
              <a:rPr lang="en-US" altLang="zh-CN" sz="2400" dirty="0" err="1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epoll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介绍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hlinkClick r:id="rId2"/>
              </a:rPr>
              <a:t>https://www.bilibili.com/video/av68126222/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93551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AB4CD-04F8-4C9B-A5C0-11CF27132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6" y="88900"/>
            <a:ext cx="4929188" cy="1246716"/>
          </a:xfrm>
        </p:spPr>
        <p:txBody>
          <a:bodyPr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select()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函数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8FEDE21-409D-4D6A-A5CB-5BCCFC192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01384"/>
              </p:ext>
            </p:extLst>
          </p:nvPr>
        </p:nvGraphicFramePr>
        <p:xfrm>
          <a:off x="214313" y="1335616"/>
          <a:ext cx="5286374" cy="61262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100">
                  <a:extLst>
                    <a:ext uri="{9D8B030D-6E8A-4147-A177-3AD203B41FA5}">
                      <a16:colId xmlns:a16="http://schemas.microsoft.com/office/drawing/2014/main" val="4272326510"/>
                    </a:ext>
                  </a:extLst>
                </a:gridCol>
                <a:gridCol w="937850">
                  <a:extLst>
                    <a:ext uri="{9D8B030D-6E8A-4147-A177-3AD203B41FA5}">
                      <a16:colId xmlns:a16="http://schemas.microsoft.com/office/drawing/2014/main" val="3559380975"/>
                    </a:ext>
                  </a:extLst>
                </a:gridCol>
                <a:gridCol w="3400424">
                  <a:extLst>
                    <a:ext uri="{9D8B030D-6E8A-4147-A177-3AD203B41FA5}">
                      <a16:colId xmlns:a16="http://schemas.microsoft.com/office/drawing/2014/main" val="5668599"/>
                    </a:ext>
                  </a:extLst>
                </a:gridCol>
              </a:tblGrid>
              <a:tr h="94276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所需头文件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#include&lt;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unistd.h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marR="0" lvl="0" indent="0" algn="l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#include&lt;sys/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types.h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marR="0" lvl="0" indent="0" algn="l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#include&lt;sys/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time.h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340425"/>
                  </a:ext>
                </a:extLst>
              </a:tr>
              <a:tr h="94276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函数原型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int select (int 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numfds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fd_set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*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readfds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fd_set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*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writefds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fd_set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*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exeptfds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, struct 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timeval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*timeout)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547380"/>
                  </a:ext>
                </a:extLst>
              </a:tr>
              <a:tr h="305166">
                <a:tc rowSpan="5"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函数输入值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numfds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需要监视的文件描述符的最大值加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2484973"/>
                  </a:ext>
                </a:extLst>
              </a:tr>
              <a:tr h="2952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readfds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由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监视的读文件描述符集合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028826"/>
                  </a:ext>
                </a:extLst>
              </a:tr>
              <a:tr h="314325">
                <a:tc vMerge="1">
                  <a:txBody>
                    <a:bodyPr/>
                    <a:lstStyle/>
                    <a:p>
                      <a:pPr algn="l"/>
                      <a:endParaRPr lang="zh-CN" altLang="en-US" sz="16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writefds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由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监视的写文件描述符集合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2707624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exeptfds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由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监视的异常处理文件描述符集合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2427360"/>
                  </a:ext>
                </a:extLst>
              </a:tr>
              <a:tr h="1981200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timeout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：永远等待，直到捕捉到信号或文件描述符为止</a:t>
                      </a:r>
                      <a:endParaRPr lang="en-US" altLang="zh-CN" sz="14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4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具体值：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struct </a:t>
                      </a:r>
                      <a:r>
                        <a:rPr lang="en-US" altLang="zh-CN" sz="14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timeval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类型的指针，若等待了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timeout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时间还没有检测到任何文件描述符准备好，就立即返回</a:t>
                      </a:r>
                      <a:endParaRPr lang="en-US" altLang="zh-CN" sz="14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4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：从不等待，测试所有指定的描述符并立即返回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7981535"/>
                  </a:ext>
                </a:extLst>
              </a:tr>
              <a:tr h="942764">
                <a:tc>
                  <a:txBody>
                    <a:bodyPr/>
                    <a:lstStyle/>
                    <a:p>
                      <a:pPr marL="0" marR="0" lvl="0" indent="0" algn="l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函数返回值</a:t>
                      </a:r>
                    </a:p>
                    <a:p>
                      <a:endParaRPr lang="zh-CN" altLang="en-US" sz="16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成功：准备好的文件描述符</a:t>
                      </a:r>
                      <a:endParaRPr lang="en-US" altLang="zh-CN" sz="14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：超时</a:t>
                      </a:r>
                      <a:endParaRPr lang="en-US" altLang="zh-CN" sz="14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：出错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528688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424242A-F36B-4D2A-8CE5-5C899C034EE3}"/>
              </a:ext>
            </a:extLst>
          </p:cNvPr>
          <p:cNvSpPr txBox="1"/>
          <p:nvPr/>
        </p:nvSpPr>
        <p:spPr>
          <a:xfrm>
            <a:off x="214313" y="7712187"/>
            <a:ext cx="52863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Struct </a:t>
            </a:r>
            <a:r>
              <a:rPr lang="en-US" altLang="zh-CN" sz="1400" dirty="0" err="1"/>
              <a:t>timeval</a:t>
            </a:r>
            <a:endParaRPr lang="en-US" altLang="zh-CN" sz="1400" dirty="0"/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 long </a:t>
            </a:r>
            <a:r>
              <a:rPr lang="en-US" altLang="zh-CN" sz="1400" dirty="0" err="1"/>
              <a:t>tv_sec</a:t>
            </a:r>
            <a:r>
              <a:rPr lang="en-US" altLang="zh-CN" sz="1400" dirty="0"/>
              <a:t>;   /*</a:t>
            </a:r>
            <a:r>
              <a:rPr lang="zh-CN" altLang="en-US" sz="1400" dirty="0"/>
              <a:t>秒*</a:t>
            </a:r>
            <a:r>
              <a:rPr lang="en-US" altLang="zh-CN" sz="1400" dirty="0"/>
              <a:t>/</a:t>
            </a:r>
          </a:p>
          <a:p>
            <a:r>
              <a:rPr lang="en-US" altLang="zh-CN" sz="1400" dirty="0"/>
              <a:t>     long </a:t>
            </a:r>
            <a:r>
              <a:rPr lang="en-US" altLang="zh-CN" sz="1400" dirty="0" err="1"/>
              <a:t>tv_unsec</a:t>
            </a:r>
            <a:r>
              <a:rPr lang="en-US" altLang="zh-CN" sz="1400" dirty="0"/>
              <a:t>;   /*</a:t>
            </a:r>
            <a:r>
              <a:rPr lang="zh-CN" altLang="en-US" sz="1400" dirty="0"/>
              <a:t>微秒*</a:t>
            </a:r>
            <a:r>
              <a:rPr lang="en-US" altLang="zh-CN" sz="1400" dirty="0"/>
              <a:t>/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0699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7A185-F0AA-48C5-8939-BE34CA028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906" y="828106"/>
            <a:ext cx="4929188" cy="31108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通常在使用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select()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函数之前，首先使用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FD_ZERO()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FD_SET()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来初始化文件描述符集，在使用了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select()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函数后，可循环使用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FD_ISSET()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来测试描述符集，在执行完对相关文件描述符的操作之后，使用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FD_CLR()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来清除描述符集。 </a:t>
            </a:r>
          </a:p>
          <a:p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B60F46D-B619-4D7B-8C33-578C0BBCF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902254"/>
              </p:ext>
            </p:extLst>
          </p:nvPr>
        </p:nvGraphicFramePr>
        <p:xfrm>
          <a:off x="278607" y="4208585"/>
          <a:ext cx="5157786" cy="32191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716">
                  <a:extLst>
                    <a:ext uri="{9D8B030D-6E8A-4147-A177-3AD203B41FA5}">
                      <a16:colId xmlns:a16="http://schemas.microsoft.com/office/drawing/2014/main" val="3225050743"/>
                    </a:ext>
                  </a:extLst>
                </a:gridCol>
                <a:gridCol w="2529070">
                  <a:extLst>
                    <a:ext uri="{9D8B030D-6E8A-4147-A177-3AD203B41FA5}">
                      <a16:colId xmlns:a16="http://schemas.microsoft.com/office/drawing/2014/main" val="3653600259"/>
                    </a:ext>
                  </a:extLst>
                </a:gridCol>
              </a:tblGrid>
              <a:tr h="41983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FD_ZERO(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fd_set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set) 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清除一个文件描述符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8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FD_SET(int 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fe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fd_set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set) 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将一个文件描述符加入文件描述符集中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530389"/>
                  </a:ext>
                </a:extLst>
              </a:tr>
              <a:tr h="6657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FD_CLR(int 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fe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fd_set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set) 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将一个文件描述符从文件描述符集中清除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29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FD_ISSET(int 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fe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fd_set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set) 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如果文件描述符为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fd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为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fd_set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集中的一个元素，则返回非零值，可以用于调用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select()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之后测试文件描述符集中的哪个文件描述符是否有变化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2107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6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6D00A-D7EC-48CB-B1E9-82BDDE00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本章内容安排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36FC5-AFCD-44D8-8B9B-BFBB6625C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907" y="2434167"/>
            <a:ext cx="4929188" cy="289983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6.1  Linux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系统调用及用户编程接口（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API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6.2  Linux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中文件及文件描述符概述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6.3  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底层文件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操作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6.4 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嵌入式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Linux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串口应用编程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6.5 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标准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编程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6.6 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实验 </a:t>
            </a:r>
          </a:p>
        </p:txBody>
      </p:sp>
    </p:spTree>
    <p:extLst>
      <p:ext uri="{BB962C8B-B14F-4D97-AF65-F5344CB8AC3E}">
        <p14:creationId xmlns:p14="http://schemas.microsoft.com/office/powerpoint/2010/main" val="3871303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AB4CD-04F8-4C9B-A5C0-11CF27132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6" y="182035"/>
            <a:ext cx="4929188" cy="1246716"/>
          </a:xfrm>
        </p:spPr>
        <p:txBody>
          <a:bodyPr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poll()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函数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8FEDE21-409D-4D6A-A5CB-5BCCFC192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260509"/>
              </p:ext>
            </p:extLst>
          </p:nvPr>
        </p:nvGraphicFramePr>
        <p:xfrm>
          <a:off x="214313" y="1428751"/>
          <a:ext cx="5286374" cy="72500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100">
                  <a:extLst>
                    <a:ext uri="{9D8B030D-6E8A-4147-A177-3AD203B41FA5}">
                      <a16:colId xmlns:a16="http://schemas.microsoft.com/office/drawing/2014/main" val="4272326510"/>
                    </a:ext>
                  </a:extLst>
                </a:gridCol>
                <a:gridCol w="4338274">
                  <a:extLst>
                    <a:ext uri="{9D8B030D-6E8A-4147-A177-3AD203B41FA5}">
                      <a16:colId xmlns:a16="http://schemas.microsoft.com/office/drawing/2014/main" val="3559380975"/>
                    </a:ext>
                  </a:extLst>
                </a:gridCol>
              </a:tblGrid>
              <a:tr h="94276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所需头文件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#include&lt;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unistd.h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marR="0" lvl="0" indent="0" algn="l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#include&lt;sys/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types.h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marR="0" lvl="0" indent="0" algn="l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#include&lt;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poll.h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6340425"/>
                  </a:ext>
                </a:extLst>
              </a:tr>
              <a:tr h="94276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函数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原型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int poll (struct 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pollfd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*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fds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, int 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numfds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, int timeout)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7547380"/>
                  </a:ext>
                </a:extLst>
              </a:tr>
              <a:tr h="427735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函数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输入值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fds:struct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pollfd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结构指针，用于描述需要哪些种类的操作进行监控；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struct </a:t>
                      </a:r>
                      <a:r>
                        <a:rPr lang="en-US" altLang="zh-CN" sz="12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pollfd</a:t>
                      </a:r>
                      <a:endParaRPr lang="en-US" altLang="zh-CN" sz="12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 int     fd;     /*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需要监听的文件描述符*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 short  events; /*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需要监听的事件*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 short  </a:t>
                      </a:r>
                      <a:r>
                        <a:rPr lang="en-US" altLang="zh-CN" sz="12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revents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; /*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已发生的事件*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Events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成员描述需要监听哪些类型的事件可用以下几种标志来描述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POLLIN: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文件中有数据可读，示例中使用到了这个标志</a:t>
                      </a:r>
                      <a:endParaRPr lang="en-US" altLang="zh-CN" sz="12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POLLPRI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：文件中有紧急数据可读</a:t>
                      </a:r>
                      <a:endParaRPr lang="en-US" altLang="zh-CN" sz="12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POLLOUT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：可以向文件写入</a:t>
                      </a:r>
                      <a:endParaRPr lang="en-US" altLang="zh-CN" sz="12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POLLERR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：文件中出现错误，只限于输出</a:t>
                      </a:r>
                      <a:endParaRPr lang="en-US" altLang="zh-CN" sz="12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POLLHUP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：与文件的连接被断开，只限于输出</a:t>
                      </a:r>
                      <a:endParaRPr lang="en-US" altLang="zh-CN" sz="12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POLLNVAL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：文件描述符是不合法的，即它并没有指向一个成功打开的文件</a:t>
                      </a:r>
                      <a:endParaRPr lang="en-US" altLang="zh-CN" sz="12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numfds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需要监视的文件个数，即第一个参数所指向的数组中的元素数目；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timeout: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表示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poll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阻塞的超时时间（毫秒），如果该值小于等于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，则表示无限等待。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2484973"/>
                  </a:ext>
                </a:extLst>
              </a:tr>
              <a:tr h="942764">
                <a:tc>
                  <a:txBody>
                    <a:bodyPr/>
                    <a:lstStyle/>
                    <a:p>
                      <a:pPr marL="0" marR="0" lvl="0" indent="0" algn="l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函数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返回值</a:t>
                      </a:r>
                    </a:p>
                    <a:p>
                      <a:endParaRPr lang="zh-CN" altLang="en-US" sz="16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成功：返回大于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的值，表示时间发生的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pollfd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结构的个数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：超时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：出错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5286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633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A21710AA-7AE9-4E51-B8C4-8E569736DF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248040"/>
              </p:ext>
            </p:extLst>
          </p:nvPr>
        </p:nvGraphicFramePr>
        <p:xfrm>
          <a:off x="142801" y="2869223"/>
          <a:ext cx="5429397" cy="382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Visio" r:id="rId3" imgW="6076188" imgH="4289298" progId="Visio.Drawing.11">
                  <p:embed/>
                </p:oleObj>
              </mc:Choice>
              <mc:Fallback>
                <p:oleObj name="Visio" r:id="rId3" imgW="6076188" imgH="4289298" progId="Visio.Drawing.11">
                  <p:embed/>
                  <p:pic>
                    <p:nvPicPr>
                      <p:cNvPr id="2050" name="Object 4">
                        <a:extLst>
                          <a:ext uri="{FF2B5EF4-FFF2-40B4-BE49-F238E27FC236}">
                            <a16:creationId xmlns:a16="http://schemas.microsoft.com/office/drawing/2014/main" id="{0B827B97-D8B0-4520-B840-CD6CCF3710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01" y="2869223"/>
                        <a:ext cx="5429397" cy="3829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1">
            <a:extLst>
              <a:ext uri="{FF2B5EF4-FFF2-40B4-BE49-F238E27FC236}">
                <a16:creationId xmlns:a16="http://schemas.microsoft.com/office/drawing/2014/main" id="{EE6B8C55-17EF-4025-ACCA-01B332C0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487363"/>
            <a:ext cx="4929188" cy="1766887"/>
          </a:xfrm>
        </p:spPr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示  例</a:t>
            </a:r>
            <a:endParaRPr lang="zh-CN" altLang="en-US" dirty="0">
              <a:solidFill>
                <a:srgbClr val="00206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685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36294-82A1-4F0C-9566-7A3F0C1A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示  例</a:t>
            </a:r>
            <a:endParaRPr lang="zh-CN" altLang="en-US" dirty="0">
              <a:solidFill>
                <a:srgbClr val="00206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608BBC-239A-41CB-96F8-D57F1E9FB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阅读代码并运行示例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6-3-3-1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select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）和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6-3-3-2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poll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marL="0" indent="0">
              <a:buNone/>
            </a:pPr>
            <a:endParaRPr lang="en-US" altLang="zh-CN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F7E17D-6090-4ADA-8D1C-5F3F8730D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80" y="5327438"/>
            <a:ext cx="3291840" cy="218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49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B61C6-857A-441D-8B61-BE39B4C5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字符设备驱动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42BE87-184B-4CF6-810A-057C5D28B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嵌入式</a:t>
            </a:r>
            <a:r>
              <a:rPr lang="en-US" altLang="zh-CN" dirty="0" err="1"/>
              <a:t>linux</a:t>
            </a:r>
            <a:r>
              <a:rPr lang="zh-CN" altLang="en-US" dirty="0"/>
              <a:t>开发部分视频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</a:t>
            </a:r>
            <a:r>
              <a:rPr lang="en-US" altLang="zh-CN" dirty="0">
                <a:hlinkClick r:id="rId2"/>
              </a:rPr>
              <a:t>ttps://www.bilibili.com/video/av10579678/?p=2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254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FB3FD-2A38-4743-A463-7B8E8898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一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. Linux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系统调用及用户编程接口（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API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6A206-C3FC-4FE0-AC78-65908D71A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905" y="2023859"/>
            <a:ext cx="4929188" cy="475207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系统调用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指操作系统提供给用户程序调用的一组“特殊”接口，用户程序可以通过这组“特殊”接口来获得操作系统内核提供的服务。</a:t>
            </a:r>
            <a:endParaRPr lang="en-US" altLang="zh-CN" sz="2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7030A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API: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API: API</a:t>
            </a: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Application Programming Interface</a:t>
            </a: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，应用程序接口）是一些预先定义的函数。</a:t>
            </a:r>
            <a:endParaRPr lang="en-US" altLang="zh-CN" sz="2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系统命令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系统命令相对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API</a:t>
            </a: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更高了一层，它实际上一个可执行程序，它的内部引用了用户编程接口（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API</a:t>
            </a: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）来实现相应的功能。 </a:t>
            </a:r>
          </a:p>
          <a:p>
            <a:pPr marL="0" indent="0">
              <a:buNone/>
            </a:pP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160FA031-61A6-4100-9579-5C8842C0CB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681487"/>
              </p:ext>
            </p:extLst>
          </p:nvPr>
        </p:nvGraphicFramePr>
        <p:xfrm>
          <a:off x="1230922" y="6905625"/>
          <a:ext cx="3253154" cy="1962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3" imgW="3004566" imgH="1834515" progId="Visio.Drawing.11">
                  <p:embed/>
                </p:oleObj>
              </mc:Choice>
              <mc:Fallback>
                <p:oleObj name="Visio" r:id="rId3" imgW="3004566" imgH="1834515" progId="Visio.Drawing.11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42786ACA-2147-4232-874B-BDD2A4B1EC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922" y="6905625"/>
                        <a:ext cx="3253154" cy="19628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思想气泡: 云 4">
            <a:extLst>
              <a:ext uri="{FF2B5EF4-FFF2-40B4-BE49-F238E27FC236}">
                <a16:creationId xmlns:a16="http://schemas.microsoft.com/office/drawing/2014/main" id="{C8CC7B2F-3C7D-4E2B-9FA2-F9C0FE415AE3}"/>
              </a:ext>
            </a:extLst>
          </p:cNvPr>
          <p:cNvSpPr/>
          <p:nvPr/>
        </p:nvSpPr>
        <p:spPr>
          <a:xfrm>
            <a:off x="392904" y="275533"/>
            <a:ext cx="2760603" cy="1412589"/>
          </a:xfrm>
          <a:prstGeom prst="cloudCallout">
            <a:avLst>
              <a:gd name="adj1" fmla="val 19409"/>
              <a:gd name="adj2" fmla="val 45797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目的：获取内核空间的服务</a:t>
            </a:r>
          </a:p>
        </p:txBody>
      </p:sp>
    </p:spTree>
    <p:extLst>
      <p:ext uri="{BB962C8B-B14F-4D97-AF65-F5344CB8AC3E}">
        <p14:creationId xmlns:p14="http://schemas.microsoft.com/office/powerpoint/2010/main" val="38687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66D92-E640-4B2C-96D0-6C1338B8B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7" y="486834"/>
            <a:ext cx="4929188" cy="873043"/>
          </a:xfrm>
        </p:spPr>
        <p:txBody>
          <a:bodyPr/>
          <a:lstStyle/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思考？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D8E086-82FC-4EEA-9EE0-457F16D56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904" y="1457406"/>
            <a:ext cx="4929188" cy="1328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为什么用户程序不能直接访问系统内核提供的服务呢？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B73885-E9CE-48F3-85F4-55DC976AA332}"/>
              </a:ext>
            </a:extLst>
          </p:cNvPr>
          <p:cNvSpPr/>
          <p:nvPr/>
        </p:nvSpPr>
        <p:spPr>
          <a:xfrm>
            <a:off x="392905" y="2384936"/>
            <a:ext cx="4929187" cy="6272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这是由于在</a:t>
            </a:r>
            <a:r>
              <a:rPr lang="en-US" altLang="zh-CN" sz="18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Linux</a:t>
            </a:r>
            <a:r>
              <a:rPr lang="zh-CN" altLang="en-US" sz="18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，为了更好地保护内核空间，将程序的运行空间分为内核空间和用户空间（也就是常称的内核态和用户态），它们分别运行在不同的级别上，在逻辑上是相互隔离的。因此，用户进程在通常情况下不允许访问内核数据，也无法使用内核函数，它们只能在用户空间操作用户数据，调用用户空间的函数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但是，在有些情况下，用户空间的进程需要获得一定的系统服务（调用内核空间程序），这时操作系统就必须利用系统提供给用户的“特殊接口”</a:t>
            </a:r>
            <a:r>
              <a:rPr lang="en-US" altLang="zh-CN" sz="18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18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系统调用规定用户进程进入内核空间的具体位置。进行系统调用时，程序运行空间需要从用户空间进入内核空间，处理完后再返回到用户空间。 </a:t>
            </a:r>
          </a:p>
        </p:txBody>
      </p:sp>
    </p:spTree>
    <p:extLst>
      <p:ext uri="{BB962C8B-B14F-4D97-AF65-F5344CB8AC3E}">
        <p14:creationId xmlns:p14="http://schemas.microsoft.com/office/powerpoint/2010/main" val="153258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788C1-ABB3-4F58-8ADF-FB0D4961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7" y="0"/>
            <a:ext cx="4929188" cy="1767417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二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.Linux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中文件及文件描述符概述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D58DC2-7883-487D-ABA0-7520DB083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907" y="1606061"/>
            <a:ext cx="4929188" cy="732692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7030A0"/>
                </a:solidFill>
              </a:rPr>
              <a:t>文件描述符：</a:t>
            </a:r>
            <a:endParaRPr lang="en-US" altLang="zh-CN" b="1" dirty="0">
              <a:solidFill>
                <a:srgbClr val="7030A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概念：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文件描述符是一个非负的整数，它是一个索引值，并指向在内核中每个进程打开文件的记录表。</a:t>
            </a:r>
            <a:endParaRPr lang="en-US" altLang="zh-C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rgbClr val="7030A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作用：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当打开一个现存文件或创建一个新文件时，内核就向进程返回一个文件描述符；当需要读写文件时，也需要把文件描述符作为参数传递给相应的函数。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rgbClr val="7030A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通常，一个进程启动时，都会打开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个文件：标准输入、标准输出和标准出错处理。这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个文件分别对应文件描述符为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（也就是宏替换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STDIN_FILENO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STDOUT_FILENO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STDERR_FILENO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）。</a:t>
            </a: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06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F59E6-FA11-4C68-8E32-2C668A17B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7" y="24340"/>
            <a:ext cx="4929188" cy="1569997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三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底层文件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操作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A987A5-C353-45EC-B133-5BD8803F4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906" y="1887416"/>
            <a:ext cx="4929188" cy="695178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sz="5100" b="1" dirty="0">
                <a:solidFill>
                  <a:schemeClr val="accent4">
                    <a:lumMod val="50000"/>
                  </a:schemeClr>
                </a:solidFill>
              </a:rPr>
              <a:t>函数说明 ：</a:t>
            </a:r>
            <a:endParaRPr lang="en-US" altLang="zh-CN" sz="51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open()</a:t>
            </a:r>
            <a:r>
              <a:rPr lang="zh-CN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函数：</a:t>
            </a: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是用于打开或创建文件，在打开或创建文件时可以指定文件的属性及用户的权限等各种参数。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close()</a:t>
            </a:r>
            <a:r>
              <a:rPr lang="zh-CN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函数：</a:t>
            </a: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是用于关闭一个被打开的文件。当一个进程终止时，所有被它打开的文件都由内核自动关闭，很多程序都使用这一功能而不显示地关闭一个文件。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read()</a:t>
            </a:r>
            <a:r>
              <a:rPr lang="zh-CN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函数：</a:t>
            </a: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是用于将从指定的文件描述符中读出的数据放到缓存区中，并返回实际读入的字节数。若返回</a:t>
            </a:r>
            <a:r>
              <a:rPr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，则表示没有数据可读，即已达到文件尾。读操作从文件的当前指针位置开始。当从终端设备文件中读出数据时，通常一次最多读一行。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F2F38F-BBED-4563-A387-DF38D7A007A9}"/>
              </a:ext>
            </a:extLst>
          </p:cNvPr>
          <p:cNvSpPr txBox="1"/>
          <p:nvPr/>
        </p:nvSpPr>
        <p:spPr>
          <a:xfrm>
            <a:off x="800100" y="1206499"/>
            <a:ext cx="4292600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POSIX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en-US" dirty="0"/>
              <a:t>可移植性操作系统接口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）标准</a:t>
            </a:r>
          </a:p>
        </p:txBody>
      </p:sp>
    </p:spTree>
    <p:extLst>
      <p:ext uri="{BB962C8B-B14F-4D97-AF65-F5344CB8AC3E}">
        <p14:creationId xmlns:p14="http://schemas.microsoft.com/office/powerpoint/2010/main" val="269382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6CBB7-D5B4-40E2-A4C6-49540A4ED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5" y="287543"/>
            <a:ext cx="4929188" cy="1119228"/>
          </a:xfrm>
        </p:spPr>
        <p:txBody>
          <a:bodyPr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open()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函数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629CDC01-65DF-4959-9755-CB50A2630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15" y="1524000"/>
            <a:ext cx="5445369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633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5B02671-3339-4305-84AC-F973F1C0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5" y="287543"/>
            <a:ext cx="4929188" cy="1119228"/>
          </a:xfrm>
        </p:spPr>
        <p:txBody>
          <a:bodyPr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close()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函数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3AEB12E-CA33-4197-9D38-BAF1C3305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132485"/>
              </p:ext>
            </p:extLst>
          </p:nvPr>
        </p:nvGraphicFramePr>
        <p:xfrm>
          <a:off x="286729" y="1749478"/>
          <a:ext cx="5129354" cy="218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4677">
                  <a:extLst>
                    <a:ext uri="{9D8B030D-6E8A-4147-A177-3AD203B41FA5}">
                      <a16:colId xmlns:a16="http://schemas.microsoft.com/office/drawing/2014/main" val="2833718032"/>
                    </a:ext>
                  </a:extLst>
                </a:gridCol>
                <a:gridCol w="2564677">
                  <a:extLst>
                    <a:ext uri="{9D8B030D-6E8A-4147-A177-3AD203B41FA5}">
                      <a16:colId xmlns:a16="http://schemas.microsoft.com/office/drawing/2014/main" val="806915840"/>
                    </a:ext>
                  </a:extLst>
                </a:gridCol>
              </a:tblGrid>
              <a:tr h="573741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所需头文件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#include&lt;</a:t>
                      </a:r>
                      <a:r>
                        <a:rPr lang="en-US" altLang="zh-CN" sz="18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unistd.h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&gt;</a:t>
                      </a:r>
                      <a:endParaRPr lang="zh-CN" altLang="en-US" sz="18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157554"/>
                  </a:ext>
                </a:extLst>
              </a:tr>
              <a:tr h="487092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函数原型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int close(int fd)</a:t>
                      </a:r>
                      <a:endParaRPr lang="zh-CN" altLang="en-US" sz="18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966958"/>
                  </a:ext>
                </a:extLst>
              </a:tr>
              <a:tr h="487092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函数输入值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fd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：文件描述符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691127"/>
                  </a:ext>
                </a:extLst>
              </a:tr>
              <a:tr h="487092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函数返回值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：成功</a:t>
                      </a:r>
                      <a:endParaRPr lang="en-US" altLang="zh-CN" sz="18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：出错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2674875"/>
                  </a:ext>
                </a:extLst>
              </a:tr>
            </a:tbl>
          </a:graphicData>
        </a:graphic>
      </p:graphicFrame>
      <p:graphicFrame>
        <p:nvGraphicFramePr>
          <p:cNvPr id="10" name="表格 5">
            <a:extLst>
              <a:ext uri="{FF2B5EF4-FFF2-40B4-BE49-F238E27FC236}">
                <a16:creationId xmlns:a16="http://schemas.microsoft.com/office/drawing/2014/main" id="{D81CA225-FCC8-460A-995C-DDDE65EDD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718685"/>
              </p:ext>
            </p:extLst>
          </p:nvPr>
        </p:nvGraphicFramePr>
        <p:xfrm>
          <a:off x="210539" y="5662845"/>
          <a:ext cx="5281733" cy="27067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1668">
                  <a:extLst>
                    <a:ext uri="{9D8B030D-6E8A-4147-A177-3AD203B41FA5}">
                      <a16:colId xmlns:a16="http://schemas.microsoft.com/office/drawing/2014/main" val="2833718032"/>
                    </a:ext>
                  </a:extLst>
                </a:gridCol>
                <a:gridCol w="3730065">
                  <a:extLst>
                    <a:ext uri="{9D8B030D-6E8A-4147-A177-3AD203B41FA5}">
                      <a16:colId xmlns:a16="http://schemas.microsoft.com/office/drawing/2014/main" val="806915840"/>
                    </a:ext>
                  </a:extLst>
                </a:gridCol>
              </a:tblGrid>
              <a:tr h="573741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所需头文件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#include&lt;unistid&gt;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157554"/>
                  </a:ext>
                </a:extLst>
              </a:tr>
              <a:tr h="487092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函数原型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ssize_t read(int fd, void *buf, size_t  count)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966958"/>
                  </a:ext>
                </a:extLst>
              </a:tr>
              <a:tr h="487092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函数输入值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fd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：文件描述符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buf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：指定存储器读出数据的缓冲区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count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：指定读出的字节数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691127"/>
                  </a:ext>
                </a:extLst>
              </a:tr>
              <a:tr h="487092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函数返回值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成功：读到的字节数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：以达到文件尾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：出错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2674875"/>
                  </a:ext>
                </a:extLst>
              </a:tr>
            </a:tbl>
          </a:graphicData>
        </a:graphic>
      </p:graphicFrame>
      <p:sp>
        <p:nvSpPr>
          <p:cNvPr id="11" name="标题 1">
            <a:extLst>
              <a:ext uri="{FF2B5EF4-FFF2-40B4-BE49-F238E27FC236}">
                <a16:creationId xmlns:a16="http://schemas.microsoft.com/office/drawing/2014/main" id="{731C1FFD-32C8-4F13-95CF-2C2A931CFB62}"/>
              </a:ext>
            </a:extLst>
          </p:cNvPr>
          <p:cNvSpPr txBox="1">
            <a:spLocks/>
          </p:cNvSpPr>
          <p:nvPr/>
        </p:nvSpPr>
        <p:spPr>
          <a:xfrm>
            <a:off x="286729" y="4180464"/>
            <a:ext cx="4929188" cy="111922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 defTabSz="38576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read()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函数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4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5B02671-3339-4305-84AC-F973F1C0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11" y="139437"/>
            <a:ext cx="4929188" cy="1119228"/>
          </a:xfrm>
        </p:spPr>
        <p:txBody>
          <a:bodyPr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write()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函数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10" name="表格 5">
            <a:extLst>
              <a:ext uri="{FF2B5EF4-FFF2-40B4-BE49-F238E27FC236}">
                <a16:creationId xmlns:a16="http://schemas.microsoft.com/office/drawing/2014/main" id="{D81CA225-FCC8-460A-995C-DDDE65EDD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356044"/>
              </p:ext>
            </p:extLst>
          </p:nvPr>
        </p:nvGraphicFramePr>
        <p:xfrm>
          <a:off x="222728" y="4729305"/>
          <a:ext cx="5281733" cy="2469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0015">
                  <a:extLst>
                    <a:ext uri="{9D8B030D-6E8A-4147-A177-3AD203B41FA5}">
                      <a16:colId xmlns:a16="http://schemas.microsoft.com/office/drawing/2014/main" val="2833718032"/>
                    </a:ext>
                  </a:extLst>
                </a:gridCol>
                <a:gridCol w="3991718">
                  <a:extLst>
                    <a:ext uri="{9D8B030D-6E8A-4147-A177-3AD203B41FA5}">
                      <a16:colId xmlns:a16="http://schemas.microsoft.com/office/drawing/2014/main" val="806915840"/>
                    </a:ext>
                  </a:extLst>
                </a:gridCol>
              </a:tblGrid>
              <a:tr h="580176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所需头文件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#include&lt;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unistd.h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marR="0" lvl="0" indent="0" algn="l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#include&lt;sys/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types.h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157554"/>
                  </a:ext>
                </a:extLst>
              </a:tr>
              <a:tr h="487092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函数原型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off_t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lseek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(int fd, 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off_t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offset, int  whence)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966958"/>
                  </a:ext>
                </a:extLst>
              </a:tr>
              <a:tr h="487092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函数输入值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fd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：文件描述符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offset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：偏移量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whence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：当前位置的基点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691127"/>
                  </a:ext>
                </a:extLst>
              </a:tr>
              <a:tr h="487092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函数返回值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成功：文章的当前位置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：出错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2674875"/>
                  </a:ext>
                </a:extLst>
              </a:tr>
            </a:tbl>
          </a:graphicData>
        </a:graphic>
      </p:graphicFrame>
      <p:sp>
        <p:nvSpPr>
          <p:cNvPr id="11" name="标题 1">
            <a:extLst>
              <a:ext uri="{FF2B5EF4-FFF2-40B4-BE49-F238E27FC236}">
                <a16:creationId xmlns:a16="http://schemas.microsoft.com/office/drawing/2014/main" id="{731C1FFD-32C8-4F13-95CF-2C2A931CFB62}"/>
              </a:ext>
            </a:extLst>
          </p:cNvPr>
          <p:cNvSpPr txBox="1">
            <a:spLocks/>
          </p:cNvSpPr>
          <p:nvPr/>
        </p:nvSpPr>
        <p:spPr>
          <a:xfrm>
            <a:off x="222728" y="3610077"/>
            <a:ext cx="4929188" cy="111922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 defTabSz="38576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lseek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函数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580A4C7-3D78-4301-B1CF-8E8771803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837096"/>
              </p:ext>
            </p:extLst>
          </p:nvPr>
        </p:nvGraphicFramePr>
        <p:xfrm>
          <a:off x="210539" y="1147164"/>
          <a:ext cx="5281733" cy="24629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0015">
                  <a:extLst>
                    <a:ext uri="{9D8B030D-6E8A-4147-A177-3AD203B41FA5}">
                      <a16:colId xmlns:a16="http://schemas.microsoft.com/office/drawing/2014/main" val="2833718032"/>
                    </a:ext>
                  </a:extLst>
                </a:gridCol>
                <a:gridCol w="3991718">
                  <a:extLst>
                    <a:ext uri="{9D8B030D-6E8A-4147-A177-3AD203B41FA5}">
                      <a16:colId xmlns:a16="http://schemas.microsoft.com/office/drawing/2014/main" val="806915840"/>
                    </a:ext>
                  </a:extLst>
                </a:gridCol>
              </a:tblGrid>
              <a:tr h="573741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所需头文件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#include&lt;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unistd.h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&gt;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157554"/>
                  </a:ext>
                </a:extLst>
              </a:tr>
              <a:tr h="487092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函数原型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ssize_t write(int fd, void *buf, size_t  count)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966958"/>
                  </a:ext>
                </a:extLst>
              </a:tr>
              <a:tr h="487092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函数输入值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fd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：文件描述符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buf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：指定存储器写入数据的缓冲区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count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：指定写入的字节数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691127"/>
                  </a:ext>
                </a:extLst>
              </a:tr>
              <a:tr h="487092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函数返回值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成功：已写的字节数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：出错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2674875"/>
                  </a:ext>
                </a:extLst>
              </a:tr>
            </a:tbl>
          </a:graphicData>
        </a:graphic>
      </p:graphicFrame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9D4C3FB-5C4D-4767-8605-0592D61B5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203081"/>
              </p:ext>
            </p:extLst>
          </p:nvPr>
        </p:nvGraphicFramePr>
        <p:xfrm>
          <a:off x="210539" y="7440576"/>
          <a:ext cx="5269544" cy="1407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083">
                  <a:extLst>
                    <a:ext uri="{9D8B030D-6E8A-4147-A177-3AD203B41FA5}">
                      <a16:colId xmlns:a16="http://schemas.microsoft.com/office/drawing/2014/main" val="1193945925"/>
                    </a:ext>
                  </a:extLst>
                </a:gridCol>
                <a:gridCol w="3980461">
                  <a:extLst>
                    <a:ext uri="{9D8B030D-6E8A-4147-A177-3AD203B41FA5}">
                      <a16:colId xmlns:a16="http://schemas.microsoft.com/office/drawing/2014/main" val="40219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SEEK_SET</a:t>
                      </a:r>
                      <a:endParaRPr lang="zh-CN" altLang="en-US" sz="14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当前位置为文件的开头，新位置为偏移量的大小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54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SEEK_CUR</a:t>
                      </a:r>
                      <a:endParaRPr lang="zh-CN" altLang="en-US" sz="14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当前位置为文件指针的位置，新位置当前位置加上偏移量的大小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16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SEEK_END</a:t>
                      </a:r>
                      <a:endParaRPr lang="zh-CN" altLang="en-US" sz="14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当前位置为文件的结尾，新位置文件大小加上偏移量的大小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95905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27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3023</Words>
  <Application>Microsoft Office PowerPoint</Application>
  <PresentationFormat>全屏显示(16:10)</PresentationFormat>
  <Paragraphs>274</Paragraphs>
  <Slides>23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-apple-system</vt:lpstr>
      <vt:lpstr>等线</vt:lpstr>
      <vt:lpstr>等线 Light</vt:lpstr>
      <vt:lpstr>隶书</vt:lpstr>
      <vt:lpstr>Arial</vt:lpstr>
      <vt:lpstr>Times New Roman</vt:lpstr>
      <vt:lpstr>Wingdings</vt:lpstr>
      <vt:lpstr>Office 主题​​</vt:lpstr>
      <vt:lpstr>Visio</vt:lpstr>
      <vt:lpstr>文件I/O编程 </vt:lpstr>
      <vt:lpstr>本章内容安排</vt:lpstr>
      <vt:lpstr>一. Linux系统调用及用户编程接口（API）</vt:lpstr>
      <vt:lpstr>思考？</vt:lpstr>
      <vt:lpstr>二.Linux中文件及文件描述符概述</vt:lpstr>
      <vt:lpstr>三.底层文件I/O操作</vt:lpstr>
      <vt:lpstr>open()函数</vt:lpstr>
      <vt:lpstr>close()函数</vt:lpstr>
      <vt:lpstr>write()函数</vt:lpstr>
      <vt:lpstr>示  例</vt:lpstr>
      <vt:lpstr>文件锁 </vt:lpstr>
      <vt:lpstr>共享锁和排他锁</vt:lpstr>
      <vt:lpstr>fcntl()函数</vt:lpstr>
      <vt:lpstr>flock结构</vt:lpstr>
      <vt:lpstr>示  例</vt:lpstr>
      <vt:lpstr>I/O处理的模型</vt:lpstr>
      <vt:lpstr>select()和poll()</vt:lpstr>
      <vt:lpstr>select()函数</vt:lpstr>
      <vt:lpstr>PowerPoint 演示文稿</vt:lpstr>
      <vt:lpstr>poll()函数</vt:lpstr>
      <vt:lpstr>示  例</vt:lpstr>
      <vt:lpstr>示  例</vt:lpstr>
      <vt:lpstr>字符设备驱动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文件I/O编程 </dc:title>
  <dc:creator>shelei li</dc:creator>
  <cp:lastModifiedBy>shelei li</cp:lastModifiedBy>
  <cp:revision>32</cp:revision>
  <dcterms:created xsi:type="dcterms:W3CDTF">2020-03-14T23:40:44Z</dcterms:created>
  <dcterms:modified xsi:type="dcterms:W3CDTF">2020-03-16T01:54:15Z</dcterms:modified>
</cp:coreProperties>
</file>