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57" r:id="rId5"/>
    <p:sldId id="258" r:id="rId6"/>
    <p:sldId id="262" r:id="rId7"/>
    <p:sldId id="260" r:id="rId8"/>
    <p:sldId id="265" r:id="rId9"/>
    <p:sldId id="259" r:id="rId10"/>
    <p:sldId id="268" r:id="rId11"/>
    <p:sldId id="267" r:id="rId12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91CC5-0DB0-47FA-86D4-D3DCC9CC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74F04E-4ECD-49FE-A963-2AED658CD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CEC12-983C-49EC-A948-A31D666C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2476-3701-4A63-A192-C2DD50367BA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27B4D-3D51-4BD8-B214-6235CED3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8EDF4-EEBC-4E49-9BA0-B8A04DD8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304-D51F-4820-BF36-133A1FF89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EE12A-DBF4-42D8-8A5C-F88543E7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20FD05-4D99-4AE4-B0BB-279FCAC3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89DE0-27BA-42ED-9FD4-C6B2C97B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2476-3701-4A63-A192-C2DD50367BA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F9D3-1ADA-4CCD-BA1B-3E1CD2F7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5BBDB-717B-4A80-8960-86CEA50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304-D51F-4820-BF36-133A1FF89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0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C4EAA7-89D9-47E8-8373-232442CB2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BC240-5723-402E-997E-FAAC70991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370A6-8B13-4AFE-A9BB-0E546B0E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2476-3701-4A63-A192-C2DD50367BA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F879A-2642-4A0F-BD0D-1FBD2B43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E4A7D-4722-4C9F-8488-94FFDC60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304-D51F-4820-BF36-133A1FF89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4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6F705-D3B2-47C6-AD2D-A00F3666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Ctr="1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753AC-C335-4C01-8637-56BDFDF69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ct val="0"/>
              </a:spcBef>
              <a:defRPr sz="3000"/>
            </a:lvl1pPr>
            <a:lvl2pPr algn="just">
              <a:lnSpc>
                <a:spcPct val="100000"/>
              </a:lnSpc>
              <a:spcBef>
                <a:spcPct val="0"/>
              </a:spcBef>
              <a:defRPr sz="3000"/>
            </a:lvl2pPr>
            <a:lvl3pPr algn="just">
              <a:lnSpc>
                <a:spcPct val="100000"/>
              </a:lnSpc>
              <a:spcBef>
                <a:spcPct val="0"/>
              </a:spcBef>
              <a:defRPr sz="3000"/>
            </a:lvl3pPr>
            <a:lvl4pPr algn="just">
              <a:lnSpc>
                <a:spcPct val="100000"/>
              </a:lnSpc>
              <a:spcBef>
                <a:spcPct val="0"/>
              </a:spcBef>
              <a:defRPr sz="3000"/>
            </a:lvl4pPr>
            <a:lvl5pPr algn="just">
              <a:lnSpc>
                <a:spcPct val="100000"/>
              </a:lnSpc>
              <a:spcBef>
                <a:spcPct val="0"/>
              </a:spcBef>
              <a:defRPr sz="3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FEA22-8BA7-4BF9-9802-B1F14DDB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AA242476-3701-4A63-A192-C2DD50367BA0}" type="datetimeFigureOut">
              <a:rPr lang="zh-CN" altLang="en-US" smtClean="0"/>
              <a:pPr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E77C2-09AC-4E4E-8CF0-63F3A52B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7DA51-5870-4BA7-8A8B-2CC9535D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1A86D304-D51F-4820-BF36-133A1FF898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0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92599-AA73-48F2-9E4F-14A23BCD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D2055-4AE5-4794-82A5-8BB913EC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A75D9-B961-4F52-8F25-C8AF8A9F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2476-3701-4A63-A192-C2DD50367BA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1063E-EDAA-4596-904F-3D8A680E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83B73-34D4-4CDA-B5FF-8C9329C3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304-D51F-4820-BF36-133A1FF89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44909-EB83-4549-A9AF-F850BCE5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605D3-65F2-4EB1-A6BF-C8B4F0759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07984-146A-4B4A-B27C-6D39A517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40DD0-F099-48F6-B0E7-6B4FED85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2476-3701-4A63-A192-C2DD50367BA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41D49-F841-465D-A4C4-8F02C3EC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0D6D6-8025-4EB1-AAD3-C109CE18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304-D51F-4820-BF36-133A1FF89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8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C57D4-605D-425F-87A3-A9D4BE20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871B5-8123-4D4E-A02A-039A89A2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F12D1-7990-459D-B82A-F706C072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B3A15E-20DD-4106-9994-737E8FFE5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B42DCE-C531-4903-9478-B4AF13F45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7010E3-A783-4E42-8799-F02F825C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2476-3701-4A63-A192-C2DD50367BA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23F61-2098-499D-9A19-40911C82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C05A96-2FEF-456D-B2D1-A8E8D7F6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304-D51F-4820-BF36-133A1FF89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75AE8-BE6F-4F9B-A8D8-3ADFBC92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362C0D-15B2-412F-82A2-1523338E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2476-3701-4A63-A192-C2DD50367BA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7B2DF4-89AA-482B-9999-4CF709BD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1EAA48-0EC7-4637-A404-286E6FA6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304-D51F-4820-BF36-133A1FF89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1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E77548-21D8-4A97-A4DF-C5E638A1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2476-3701-4A63-A192-C2DD50367BA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ED92B4-B216-4E98-A3BC-E297F955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105B82-738B-4D2E-9F08-CFE29A3B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304-D51F-4820-BF36-133A1FF89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1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AECB2-CCCA-4F44-8055-E029E027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3D9EC-0328-42AC-A8EB-878FF4C0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0DB4C-5925-4E8A-BA2D-EF2B8C3C2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6F878-0773-4ADB-A0DF-10004F4A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2476-3701-4A63-A192-C2DD50367BA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71041-3E3C-4D78-B298-17570846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7C856-EE35-443F-B2D6-530D6E6C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304-D51F-4820-BF36-133A1FF89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8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0411F-D2A0-4218-8677-0A7D533B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806520-52C8-40FA-B9C4-642503E4F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6D74F1-3956-4149-AE0F-6A01AE933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DCB2E-3A50-49CF-8BB9-68E132B1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2476-3701-4A63-A192-C2DD50367BA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0D4C3-524F-40A0-B973-002F63F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6B2B8-7B27-4D00-B67D-1EF50C50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304-D51F-4820-BF36-133A1FF89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2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F01479-D065-4159-85F0-287C465C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5BC09-22A0-4BAC-8B3F-9EE590E0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27E82-E808-496C-8809-92932A3CC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2476-3701-4A63-A192-C2DD50367BA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2874D-CAEC-48CF-8DB3-1A4DB0040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3C2D2-0FB1-4183-8B03-6F1092960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D304-D51F-4820-BF36-133A1FF89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0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68630507?p=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68630507?p=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68630507?p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32241488/?spm_id_from=333.788.videocard.6" TargetMode="External"/><Relationship Id="rId2" Type="http://schemas.openxmlformats.org/officeDocument/2006/relationships/hyperlink" Target="https://www.bilibili.com/video/av41572032?p=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5D12A-A8C3-4849-B838-A9E94F9BA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664145"/>
            <a:ext cx="4286250" cy="1363947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4000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下</a:t>
            </a:r>
            <a:r>
              <a:rPr lang="en-US" altLang="zh-CN" sz="4000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4000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655760-C37D-4235-AD0A-CD35BB200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468" y="2833240"/>
            <a:ext cx="4286250" cy="2207683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vi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的基本操作</a:t>
            </a:r>
            <a:endParaRPr lang="en-US" altLang="zh-CN" sz="24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gcc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编译器</a:t>
            </a:r>
            <a:endParaRPr lang="en-US" altLang="zh-CN" sz="24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gdb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调试技术</a:t>
            </a:r>
            <a:endParaRPr lang="en-US" altLang="zh-CN" sz="24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makefile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基本原理及语法规范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258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592BD-016F-4742-AB02-FF30E2A5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makefile</a:t>
            </a:r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基本原理及语法规范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27067-E849-4E53-B5C2-262D660F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https://www.bilibili.com/video/av68630507?p=9</a:t>
            </a:r>
            <a:endParaRPr lang="en-US" altLang="zh-CN" dirty="0"/>
          </a:p>
          <a:p>
            <a:r>
              <a:rPr lang="zh-CN" altLang="en-US" dirty="0"/>
              <a:t>清华大学</a:t>
            </a:r>
            <a:r>
              <a:rPr lang="en-US" altLang="zh-CN" dirty="0"/>
              <a:t>ARM</a:t>
            </a:r>
            <a:r>
              <a:rPr lang="zh-CN" altLang="en-US" dirty="0"/>
              <a:t>嵌入式</a:t>
            </a:r>
            <a:r>
              <a:rPr lang="en-US" altLang="zh-CN" dirty="0"/>
              <a:t>Linux</a:t>
            </a:r>
            <a:r>
              <a:rPr lang="zh-CN" altLang="en-US" dirty="0"/>
              <a:t>系统开发详解</a:t>
            </a:r>
            <a:endParaRPr lang="en-US" altLang="zh-CN" dirty="0"/>
          </a:p>
          <a:p>
            <a:r>
              <a:rPr lang="en-US" altLang="zh-CN" dirty="0"/>
              <a:t>09_</a:t>
            </a:r>
            <a:r>
              <a:rPr lang="zh-CN" altLang="en-US" dirty="0"/>
              <a:t>编写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4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826B3-C707-4391-890D-DF2EDBC5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897FE3-C3D4-4648-9A7B-8866C6B2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91"/>
            <a:ext cx="5715000" cy="3804047"/>
          </a:xfrm>
          <a:prstGeom prst="rect">
            <a:avLst/>
          </a:prstGeom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4B8408DA-2627-45BF-9730-1695ADC3751E}"/>
              </a:ext>
            </a:extLst>
          </p:cNvPr>
          <p:cNvSpPr txBox="1">
            <a:spLocks/>
          </p:cNvSpPr>
          <p:nvPr/>
        </p:nvSpPr>
        <p:spPr>
          <a:xfrm>
            <a:off x="714375" y="2563610"/>
            <a:ext cx="4607720" cy="2207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6441" indent="-96441" algn="just" defTabSz="385763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322" indent="-96441" algn="just" defTabSz="385763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04" indent="-96441" algn="just" defTabSz="385763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085" indent="-96441" algn="just" defTabSz="385763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7966" indent="-96441" algn="just" defTabSz="385763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vi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的基本操作</a:t>
            </a:r>
            <a:endParaRPr lang="en-US" altLang="zh-CN" sz="24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会用</a:t>
            </a:r>
            <a:r>
              <a:rPr lang="en-US" altLang="zh-CN" sz="24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gcc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编译器编译程序</a:t>
            </a:r>
            <a:endParaRPr lang="en-US" altLang="zh-CN" sz="24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</a:t>
            </a:r>
            <a:r>
              <a:rPr lang="en-US" altLang="zh-CN" sz="24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gdb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调试技术</a:t>
            </a:r>
            <a:endParaRPr lang="en-US" altLang="zh-CN" sz="24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</a:t>
            </a:r>
            <a:r>
              <a:rPr lang="en-US" altLang="zh-CN" sz="24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makefile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基本原理及语法规范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663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379B4-A957-4750-9357-57796218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363896"/>
            <a:ext cx="4929188" cy="1189566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Vi</a:t>
            </a:r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编辑器</a:t>
            </a:r>
            <a:endParaRPr lang="zh-CN" altLang="en-US" dirty="0"/>
          </a:p>
        </p:txBody>
      </p:sp>
      <p:pic>
        <p:nvPicPr>
          <p:cNvPr id="4" name="Picture 4" descr="vi1">
            <a:extLst>
              <a:ext uri="{FF2B5EF4-FFF2-40B4-BE49-F238E27FC236}">
                <a16:creationId xmlns:a16="http://schemas.microsoft.com/office/drawing/2014/main" id="{7B6B192B-655E-4961-AA9C-897D6AB43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82522" y="2826971"/>
            <a:ext cx="4006957" cy="2880000"/>
          </a:xfrm>
          <a:prstGeom prst="rect">
            <a:avLst/>
          </a:prstGeom>
          <a:noFill/>
        </p:spPr>
      </p:pic>
      <p:pic>
        <p:nvPicPr>
          <p:cNvPr id="6" name="Picture 5" descr="vi2">
            <a:extLst>
              <a:ext uri="{FF2B5EF4-FFF2-40B4-BE49-F238E27FC236}">
                <a16:creationId xmlns:a16="http://schemas.microsoft.com/office/drawing/2014/main" id="{C3CD4951-ACCC-4D11-8FE5-C7650FC54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21" y="4134621"/>
            <a:ext cx="3898413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vi3">
            <a:extLst>
              <a:ext uri="{FF2B5EF4-FFF2-40B4-BE49-F238E27FC236}">
                <a16:creationId xmlns:a16="http://schemas.microsoft.com/office/drawing/2014/main" id="{B966F963-8996-4FDB-BE7E-E525D93CD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56" y="5628793"/>
            <a:ext cx="401743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C0711159-04FD-4F4B-BDF2-7799D02FB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60" y="3381479"/>
            <a:ext cx="1066800" cy="457200"/>
          </a:xfrm>
          <a:prstGeom prst="rect">
            <a:avLst/>
          </a:prstGeom>
          <a:solidFill>
            <a:srgbClr val="F5F3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命令模式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4B59C62-0151-49C9-BC62-40841DC4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914" y="6310544"/>
            <a:ext cx="1066800" cy="457200"/>
          </a:xfrm>
          <a:prstGeom prst="rect">
            <a:avLst/>
          </a:prstGeom>
          <a:solidFill>
            <a:srgbClr val="F5F3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底行模式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86CC94A-C033-437A-843C-BCDBFE69F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60" y="4911347"/>
            <a:ext cx="1066800" cy="457200"/>
          </a:xfrm>
          <a:prstGeom prst="rect">
            <a:avLst/>
          </a:prstGeom>
          <a:solidFill>
            <a:srgbClr val="F5F3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输入模式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D63EBDC-40E1-443B-8903-212067EF35CF}"/>
              </a:ext>
            </a:extLst>
          </p:cNvPr>
          <p:cNvSpPr txBox="1">
            <a:spLocks/>
          </p:cNvSpPr>
          <p:nvPr/>
        </p:nvSpPr>
        <p:spPr>
          <a:xfrm>
            <a:off x="19120" y="1654475"/>
            <a:ext cx="2747526" cy="118956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3857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三种模式：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6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5D4A-0A81-4C6D-A2E6-2C95776D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228927"/>
            <a:ext cx="4929188" cy="1166119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Vi</a:t>
            </a:r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编辑器用法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CC85A-6476-40C5-956B-791BBAC1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1582614"/>
            <a:ext cx="4929188" cy="71276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打开</a:t>
            </a:r>
            <a:endParaRPr lang="en-US" altLang="zh-CN" b="1" dirty="0"/>
          </a:p>
          <a:p>
            <a:r>
              <a:rPr lang="en-US" altLang="zh-CN" sz="2000" dirty="0"/>
              <a:t>vi    </a:t>
            </a:r>
          </a:p>
          <a:p>
            <a:r>
              <a:rPr lang="en-US" altLang="zh-CN" sz="2000" dirty="0"/>
              <a:t>vi </a:t>
            </a:r>
            <a:r>
              <a:rPr lang="en-US" altLang="zh-CN" sz="2000" dirty="0" err="1"/>
              <a:t>hello.c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b="1" dirty="0"/>
              <a:t>编辑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（</a:t>
            </a:r>
            <a:r>
              <a:rPr lang="en-US" altLang="zh-CN" sz="2000" dirty="0"/>
              <a:t>a</a:t>
            </a:r>
            <a:r>
              <a:rPr lang="zh-CN" altLang="en-US" sz="2000" dirty="0"/>
              <a:t>）：新增 </a:t>
            </a:r>
            <a:r>
              <a:rPr lang="en-US" altLang="zh-CN" sz="2000" dirty="0"/>
              <a:t>(append)</a:t>
            </a:r>
          </a:p>
          <a:p>
            <a:r>
              <a:rPr lang="en-US" altLang="zh-CN" sz="2000" dirty="0"/>
              <a:t>O</a:t>
            </a:r>
            <a:r>
              <a:rPr lang="zh-CN" altLang="en-US" sz="2000" dirty="0"/>
              <a:t>（</a:t>
            </a:r>
            <a:r>
              <a:rPr lang="en-US" altLang="zh-CN" sz="2000" dirty="0"/>
              <a:t>o</a:t>
            </a:r>
            <a:r>
              <a:rPr lang="zh-CN" altLang="en-US" sz="2000" dirty="0"/>
              <a:t>）：开 始 </a:t>
            </a:r>
            <a:r>
              <a:rPr lang="en-US" altLang="zh-CN" sz="2000" dirty="0"/>
              <a:t>(open)</a:t>
            </a:r>
          </a:p>
          <a:p>
            <a:r>
              <a:rPr lang="en-US" altLang="zh-CN" sz="2000" dirty="0"/>
              <a:t>I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）：插 入 </a:t>
            </a:r>
            <a:r>
              <a:rPr lang="en-US" altLang="zh-CN" sz="2000" dirty="0"/>
              <a:t>(insert) 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b="1" dirty="0"/>
              <a:t>保存退出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&lt;:w&gt;</a:t>
            </a:r>
            <a:r>
              <a:rPr lang="zh-CN" altLang="en-US" sz="2000" dirty="0">
                <a:solidFill>
                  <a:srgbClr val="FF0000"/>
                </a:solidFill>
              </a:rPr>
              <a:t>保存编辑</a:t>
            </a:r>
          </a:p>
          <a:p>
            <a:r>
              <a:rPr lang="en-US" altLang="zh-CN" sz="2000" dirty="0"/>
              <a:t>&lt;:w filename&gt;</a:t>
            </a:r>
            <a:r>
              <a:rPr lang="zh-CN" altLang="en-US" sz="2000" dirty="0"/>
              <a:t>存入文件</a:t>
            </a:r>
            <a:r>
              <a:rPr lang="en-US" altLang="zh-CN" sz="2000" dirty="0"/>
              <a:t>filename </a:t>
            </a:r>
            <a:r>
              <a:rPr lang="zh-CN" altLang="en-US" sz="2000" dirty="0"/>
              <a:t>中</a:t>
            </a:r>
          </a:p>
          <a:p>
            <a:r>
              <a:rPr lang="en-US" altLang="zh-CN" sz="2000" dirty="0"/>
              <a:t>&lt;:w! filename&gt;</a:t>
            </a:r>
            <a:r>
              <a:rPr lang="zh-CN" altLang="en-US" sz="2000" dirty="0"/>
              <a:t>强制性存入文件</a:t>
            </a:r>
            <a:r>
              <a:rPr lang="en-US" altLang="zh-CN" sz="2000" dirty="0"/>
              <a:t>filename 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输入：</a:t>
            </a:r>
            <a:r>
              <a:rPr lang="en-US" altLang="zh-CN" sz="3200" b="1" dirty="0">
                <a:solidFill>
                  <a:srgbClr val="FF0000"/>
                </a:solidFill>
              </a:rPr>
              <a:t>Esc</a:t>
            </a:r>
          </a:p>
          <a:p>
            <a:pPr marL="0" indent="0">
              <a:buNone/>
            </a:pP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&lt;:q&gt;</a:t>
            </a:r>
            <a:r>
              <a:rPr lang="zh-CN" altLang="en-US" sz="2000" dirty="0">
                <a:solidFill>
                  <a:srgbClr val="FF0000"/>
                </a:solidFill>
              </a:rPr>
              <a:t>不保存退出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&lt;:q!&gt;</a:t>
            </a:r>
            <a:r>
              <a:rPr lang="zh-CN" altLang="en-US" sz="2000" dirty="0">
                <a:solidFill>
                  <a:srgbClr val="FF0000"/>
                </a:solidFill>
              </a:rPr>
              <a:t>不保存强制性退出</a:t>
            </a:r>
            <a:endParaRPr lang="zh-CN" altLang="en-US" sz="2000" dirty="0"/>
          </a:p>
          <a:p>
            <a:r>
              <a:rPr lang="en-US" altLang="zh-CN" sz="2000" dirty="0">
                <a:solidFill>
                  <a:srgbClr val="C00000"/>
                </a:solidFill>
              </a:rPr>
              <a:t>&lt;:</a:t>
            </a:r>
            <a:r>
              <a:rPr lang="en-US" altLang="zh-CN" sz="2000" dirty="0" err="1">
                <a:solidFill>
                  <a:srgbClr val="C00000"/>
                </a:solidFill>
              </a:rPr>
              <a:t>wq</a:t>
            </a:r>
            <a:r>
              <a:rPr lang="en-US" altLang="zh-CN" sz="2000" dirty="0">
                <a:solidFill>
                  <a:srgbClr val="C00000"/>
                </a:solidFill>
              </a:rPr>
              <a:t>&gt;(&lt;:x&gt;)</a:t>
            </a:r>
            <a:r>
              <a:rPr lang="zh-CN" altLang="en-US" sz="2000" dirty="0">
                <a:solidFill>
                  <a:srgbClr val="C00000"/>
                </a:solidFill>
              </a:rPr>
              <a:t>保存并退出（</a:t>
            </a:r>
            <a:r>
              <a:rPr lang="en-US" altLang="zh-CN" sz="2000" dirty="0" err="1">
                <a:solidFill>
                  <a:srgbClr val="C00000"/>
                </a:solidFill>
              </a:rPr>
              <a:t>shift+zz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406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E8333-1288-4A2C-8F70-342DC05A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vi</a:t>
            </a:r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的基本操作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581D0-84C4-4EBF-8325-13ACBC3B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https://www.bilibili.com/video/av68630507?p=2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清华大学</a:t>
            </a:r>
            <a:r>
              <a:rPr lang="en-US" altLang="zh-CN" dirty="0"/>
              <a:t>ARM</a:t>
            </a:r>
            <a:r>
              <a:rPr lang="zh-CN" altLang="en-US" dirty="0"/>
              <a:t>嵌入式</a:t>
            </a:r>
            <a:r>
              <a:rPr lang="en-US" altLang="zh-CN" dirty="0"/>
              <a:t>Linux</a:t>
            </a:r>
            <a:r>
              <a:rPr lang="zh-CN" altLang="en-US" dirty="0"/>
              <a:t>系统开发详解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02_vi</a:t>
            </a:r>
            <a:r>
              <a:rPr lang="zh-CN" altLang="en-US" dirty="0"/>
              <a:t>编辑器使用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602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50484-FD9F-456E-B2AC-C086BBB9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5"/>
            <a:ext cx="4929188" cy="931658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gcc</a:t>
            </a:r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编译器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3D3804-E34C-4DC2-AE56-373E392F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204475"/>
              </p:ext>
            </p:extLst>
          </p:nvPr>
        </p:nvGraphicFramePr>
        <p:xfrm>
          <a:off x="392907" y="1926870"/>
          <a:ext cx="4929188" cy="529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685">
                  <a:extLst>
                    <a:ext uri="{9D8B030D-6E8A-4147-A177-3AD203B41FA5}">
                      <a16:colId xmlns:a16="http://schemas.microsoft.com/office/drawing/2014/main" val="3704020033"/>
                    </a:ext>
                  </a:extLst>
                </a:gridCol>
                <a:gridCol w="3857503">
                  <a:extLst>
                    <a:ext uri="{9D8B030D-6E8A-4147-A177-3AD203B41FA5}">
                      <a16:colId xmlns:a16="http://schemas.microsoft.com/office/drawing/2014/main" val="1696966018"/>
                    </a:ext>
                  </a:extLst>
                </a:gridCol>
              </a:tblGrid>
              <a:tr h="6948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08258"/>
                  </a:ext>
                </a:extLst>
              </a:tr>
              <a:tr h="887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只进行预处理，输出为预编译源码文件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30398"/>
                  </a:ext>
                </a:extLst>
              </a:tr>
              <a:tr h="750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只对源码文件编译，不汇编不链接</a:t>
                      </a:r>
                      <a:r>
                        <a:rPr lang="en-US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生成汇编文件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23424"/>
                  </a:ext>
                </a:extLst>
              </a:tr>
              <a:tr h="890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只对源文件进行编译，不链接生成可执行文件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61814"/>
                  </a:ext>
                </a:extLst>
              </a:tr>
              <a:tr h="627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生成供 </a:t>
                      </a:r>
                      <a:r>
                        <a:rPr lang="en-US" altLang="zh-CN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gdb</a:t>
                      </a:r>
                      <a:r>
                        <a:rPr lang="en-US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使用的调试信息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73547"/>
                  </a:ext>
                </a:extLst>
              </a:tr>
              <a:tr h="74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 file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</a:t>
                      </a:r>
                      <a:r>
                        <a:rPr lang="en-US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zh-CN" alt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为输出文件，默认 </a:t>
                      </a:r>
                      <a:r>
                        <a:rPr lang="en-US" altLang="zh-CN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a.out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76807"/>
                  </a:ext>
                </a:extLst>
              </a:tr>
              <a:tr h="6948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输出编译细节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0337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A86A843-2DF2-4DA9-976C-0FA3394851C1}"/>
              </a:ext>
            </a:extLst>
          </p:cNvPr>
          <p:cNvSpPr/>
          <p:nvPr/>
        </p:nvSpPr>
        <p:spPr>
          <a:xfrm>
            <a:off x="544679" y="7556229"/>
            <a:ext cx="3291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7030A0"/>
                </a:solidFill>
              </a:rPr>
              <a:t>gcc</a:t>
            </a:r>
            <a:r>
              <a:rPr lang="en-US" altLang="zh-CN" sz="2800" b="1" dirty="0">
                <a:solidFill>
                  <a:srgbClr val="7030A0"/>
                </a:solidFill>
              </a:rPr>
              <a:t> </a:t>
            </a:r>
            <a:r>
              <a:rPr lang="en-US" altLang="zh-CN" sz="2800" b="1" dirty="0" err="1">
                <a:solidFill>
                  <a:srgbClr val="7030A0"/>
                </a:solidFill>
              </a:rPr>
              <a:t>hello.c</a:t>
            </a:r>
            <a:r>
              <a:rPr lang="en-US" altLang="zh-CN" sz="2800" b="1" dirty="0">
                <a:solidFill>
                  <a:srgbClr val="7030A0"/>
                </a:solidFill>
              </a:rPr>
              <a:t> -o hello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548BA1-C934-4BDB-8DB8-A61FEFFA5C27}"/>
              </a:ext>
            </a:extLst>
          </p:cNvPr>
          <p:cNvSpPr/>
          <p:nvPr/>
        </p:nvSpPr>
        <p:spPr>
          <a:xfrm>
            <a:off x="544679" y="8249272"/>
            <a:ext cx="1223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</a:rPr>
              <a:t>./hello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997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50484-FD9F-456E-B2AC-C086BBB9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gcc</a:t>
            </a:r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DC3A2-83F4-43D6-B82A-147B1452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https://www.bilibili.com/video/av68630507?p=8</a:t>
            </a:r>
            <a:endParaRPr lang="en-US" altLang="zh-CN" dirty="0"/>
          </a:p>
          <a:p>
            <a:r>
              <a:rPr lang="zh-CN" altLang="en-US" dirty="0"/>
              <a:t>清华大学</a:t>
            </a:r>
            <a:r>
              <a:rPr lang="en-US" altLang="zh-CN" dirty="0"/>
              <a:t>ARM</a:t>
            </a:r>
            <a:r>
              <a:rPr lang="zh-CN" altLang="en-US" dirty="0"/>
              <a:t>嵌入式</a:t>
            </a:r>
            <a:r>
              <a:rPr lang="en-US" altLang="zh-CN" dirty="0"/>
              <a:t>Linux</a:t>
            </a:r>
            <a:r>
              <a:rPr lang="zh-CN" altLang="en-US" dirty="0"/>
              <a:t>系统开发详解</a:t>
            </a:r>
            <a:endParaRPr lang="en-US" altLang="zh-CN" dirty="0"/>
          </a:p>
          <a:p>
            <a:r>
              <a:rPr lang="en-US" altLang="zh-CN" dirty="0"/>
              <a:t>08-</a:t>
            </a:r>
            <a:r>
              <a:rPr lang="zh-CN" altLang="en-US" dirty="0"/>
              <a:t>编写</a:t>
            </a:r>
            <a:r>
              <a:rPr lang="en-US" altLang="zh-CN" dirty="0"/>
              <a:t>HelloWorld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72687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FD284-EDC1-4545-A9BB-46F7C5E6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304801"/>
            <a:ext cx="4929188" cy="896489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Gdb</a:t>
            </a:r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B6AF1-2EF5-49F1-9645-D1D99340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5714999" cy="764344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/>
              <a:t>编译程序时需要加上</a:t>
            </a:r>
            <a:r>
              <a:rPr lang="en-US" altLang="zh-CN" dirty="0">
                <a:solidFill>
                  <a:srgbClr val="FF0000"/>
                </a:solidFill>
              </a:rPr>
              <a:t>-g</a:t>
            </a:r>
            <a:r>
              <a:rPr lang="zh-CN" altLang="en-US" dirty="0"/>
              <a:t>，之后才能用</a:t>
            </a:r>
            <a:r>
              <a:rPr lang="en-US" altLang="zh-CN" dirty="0" err="1"/>
              <a:t>gdb</a:t>
            </a:r>
            <a:r>
              <a:rPr lang="zh-CN" altLang="en-US" dirty="0"/>
              <a:t>进行调试：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5100" b="1" dirty="0" err="1">
                <a:solidFill>
                  <a:srgbClr val="FF0000"/>
                </a:solidFill>
              </a:rPr>
              <a:t>gcc</a:t>
            </a:r>
            <a:r>
              <a:rPr lang="en-US" altLang="zh-CN" sz="5100" b="1" dirty="0">
                <a:solidFill>
                  <a:srgbClr val="FF0000"/>
                </a:solidFill>
              </a:rPr>
              <a:t> -g </a:t>
            </a:r>
            <a:r>
              <a:rPr lang="en-US" altLang="zh-CN" sz="5100" b="1" dirty="0" err="1">
                <a:solidFill>
                  <a:srgbClr val="FF0000"/>
                </a:solidFill>
              </a:rPr>
              <a:t>main.c</a:t>
            </a:r>
            <a:r>
              <a:rPr lang="en-US" altLang="zh-CN" sz="5100" b="1" dirty="0">
                <a:solidFill>
                  <a:srgbClr val="FF0000"/>
                </a:solidFill>
              </a:rPr>
              <a:t> -o main</a:t>
            </a:r>
          </a:p>
          <a:p>
            <a:pPr marL="0" indent="0">
              <a:buNone/>
            </a:pPr>
            <a:endParaRPr lang="en-US" altLang="zh-CN" sz="51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200" dirty="0" err="1">
                <a:solidFill>
                  <a:srgbClr val="FF0000"/>
                </a:solidFill>
              </a:rPr>
              <a:t>gdb</a:t>
            </a:r>
            <a:r>
              <a:rPr lang="zh-CN" altLang="en-US" sz="4200" dirty="0">
                <a:solidFill>
                  <a:srgbClr val="FF0000"/>
                </a:solidFill>
              </a:rPr>
              <a:t>中命令：</a:t>
            </a:r>
            <a:endParaRPr lang="en-US" altLang="zh-CN" sz="4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500" dirty="0">
              <a:solidFill>
                <a:srgbClr val="FF0000"/>
              </a:solidFill>
            </a:endParaRPr>
          </a:p>
          <a:p>
            <a:r>
              <a:rPr lang="zh-CN" altLang="en-US" sz="3500" dirty="0"/>
              <a:t>回车键：重复上一命令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help</a:t>
            </a:r>
            <a:r>
              <a:rPr lang="zh-CN" altLang="en-US" sz="3500" dirty="0"/>
              <a:t>：查看命令帮助，具体命令查询在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中输入</a:t>
            </a:r>
            <a:r>
              <a:rPr lang="en-US" altLang="zh-CN" sz="3500" dirty="0"/>
              <a:t>help + </a:t>
            </a:r>
            <a:r>
              <a:rPr lang="zh-CN" altLang="en-US" sz="3500" dirty="0"/>
              <a:t>命令</a:t>
            </a:r>
            <a:r>
              <a:rPr lang="en-US" altLang="zh-CN" sz="3500" dirty="0"/>
              <a:t>,</a:t>
            </a:r>
            <a:r>
              <a:rPr lang="zh-CN" altLang="en-US" sz="3500" dirty="0"/>
              <a:t>简写</a:t>
            </a:r>
            <a:r>
              <a:rPr lang="en-US" altLang="zh-CN" sz="3500" dirty="0"/>
              <a:t>h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run</a:t>
            </a:r>
            <a:r>
              <a:rPr lang="zh-CN" altLang="en-US" sz="3500" dirty="0"/>
              <a:t>：重新开始运行文件（</a:t>
            </a:r>
            <a:r>
              <a:rPr lang="en-US" altLang="zh-CN" sz="3500" dirty="0"/>
              <a:t>run-text</a:t>
            </a:r>
            <a:r>
              <a:rPr lang="zh-CN" altLang="en-US" sz="3500" dirty="0"/>
              <a:t>：加载文本文件，</a:t>
            </a:r>
            <a:r>
              <a:rPr lang="en-US" altLang="zh-CN" sz="3500" dirty="0"/>
              <a:t>run-bin</a:t>
            </a:r>
            <a:r>
              <a:rPr lang="zh-CN" altLang="en-US" sz="3500" dirty="0"/>
              <a:t>：加载二进制文件）</a:t>
            </a:r>
            <a:r>
              <a:rPr lang="en-US" altLang="zh-CN" sz="3500" dirty="0"/>
              <a:t>,</a:t>
            </a:r>
            <a:r>
              <a:rPr lang="zh-CN" altLang="en-US" sz="3500" dirty="0"/>
              <a:t>简写</a:t>
            </a:r>
            <a:r>
              <a:rPr lang="en-US" altLang="zh-CN" sz="3500" dirty="0"/>
              <a:t>r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start</a:t>
            </a:r>
            <a:r>
              <a:rPr lang="zh-CN" altLang="en-US" sz="3500" dirty="0"/>
              <a:t>：单步执行，运行程序，停在第一执行语句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list</a:t>
            </a:r>
            <a:r>
              <a:rPr lang="zh-CN" altLang="en-US" sz="3500" dirty="0"/>
              <a:t>：查看原代码（</a:t>
            </a:r>
            <a:r>
              <a:rPr lang="en-US" altLang="zh-CN" sz="3500" dirty="0"/>
              <a:t>list-n,</a:t>
            </a:r>
            <a:r>
              <a:rPr lang="zh-CN" altLang="en-US" sz="3500" dirty="0"/>
              <a:t>从第</a:t>
            </a:r>
            <a:r>
              <a:rPr lang="en-US" altLang="zh-CN" sz="3500" dirty="0"/>
              <a:t>n</a:t>
            </a:r>
            <a:r>
              <a:rPr lang="zh-CN" altLang="en-US" sz="3500" dirty="0"/>
              <a:t>行开始查看代码。</a:t>
            </a:r>
            <a:r>
              <a:rPr lang="en-US" altLang="zh-CN" sz="3500" dirty="0"/>
              <a:t>list+ </a:t>
            </a:r>
            <a:r>
              <a:rPr lang="zh-CN" altLang="en-US" sz="3500" dirty="0"/>
              <a:t>函数名：查看具体函数）</a:t>
            </a:r>
            <a:r>
              <a:rPr lang="en-US" altLang="zh-CN" sz="3500" dirty="0"/>
              <a:t>,</a:t>
            </a:r>
            <a:r>
              <a:rPr lang="zh-CN" altLang="en-US" sz="3500" dirty="0"/>
              <a:t>简写</a:t>
            </a:r>
            <a:r>
              <a:rPr lang="en-US" altLang="zh-CN" sz="3500" dirty="0"/>
              <a:t>l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set</a:t>
            </a:r>
            <a:r>
              <a:rPr lang="zh-CN" altLang="en-US" sz="3500" dirty="0"/>
              <a:t>：设置变量的值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next</a:t>
            </a:r>
            <a:r>
              <a:rPr lang="zh-CN" altLang="en-US" sz="3500" dirty="0"/>
              <a:t>：单步调试（逐过程，函数直接执行）</a:t>
            </a:r>
            <a:r>
              <a:rPr lang="en-US" altLang="zh-CN" sz="3500" dirty="0"/>
              <a:t>,</a:t>
            </a:r>
            <a:r>
              <a:rPr lang="zh-CN" altLang="en-US" sz="3500" dirty="0"/>
              <a:t>简写</a:t>
            </a:r>
            <a:r>
              <a:rPr lang="en-US" altLang="zh-CN" sz="3500" dirty="0"/>
              <a:t>n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step</a:t>
            </a:r>
            <a:r>
              <a:rPr lang="zh-CN" altLang="en-US" sz="3500" dirty="0"/>
              <a:t>：单步调试（逐语句：跳入自定义函数内部执行）</a:t>
            </a:r>
            <a:r>
              <a:rPr lang="en-US" altLang="zh-CN" sz="3500" dirty="0"/>
              <a:t>,</a:t>
            </a:r>
            <a:r>
              <a:rPr lang="zh-CN" altLang="en-US" sz="3500" dirty="0"/>
              <a:t>简写</a:t>
            </a:r>
            <a:r>
              <a:rPr lang="en-US" altLang="zh-CN" sz="3500" dirty="0"/>
              <a:t>s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 err="1"/>
              <a:t>backtrace</a:t>
            </a:r>
            <a:r>
              <a:rPr lang="zh-CN" altLang="en-US" sz="3500" dirty="0"/>
              <a:t>：查看函数的调用的栈帧和层级关系</a:t>
            </a:r>
            <a:r>
              <a:rPr lang="en-US" altLang="zh-CN" sz="3500" dirty="0"/>
              <a:t>,</a:t>
            </a:r>
            <a:r>
              <a:rPr lang="zh-CN" altLang="en-US" sz="3500" dirty="0"/>
              <a:t>简写</a:t>
            </a:r>
            <a:r>
              <a:rPr lang="en-US" altLang="zh-CN" sz="3500" dirty="0" err="1"/>
              <a:t>bt</a:t>
            </a:r>
            <a:endParaRPr lang="en-US" altLang="zh-CN" sz="3500" dirty="0"/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frame</a:t>
            </a:r>
            <a:r>
              <a:rPr lang="zh-CN" altLang="en-US" sz="3500" dirty="0"/>
              <a:t>：切换函数的栈帧</a:t>
            </a:r>
            <a:r>
              <a:rPr lang="en-US" altLang="zh-CN" sz="3500" dirty="0"/>
              <a:t>,</a:t>
            </a:r>
            <a:r>
              <a:rPr lang="zh-CN" altLang="en-US" sz="3500" dirty="0"/>
              <a:t>简写</a:t>
            </a:r>
            <a:r>
              <a:rPr lang="en-US" altLang="zh-CN" sz="3500" dirty="0"/>
              <a:t>f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info</a:t>
            </a:r>
            <a:r>
              <a:rPr lang="zh-CN" altLang="en-US" sz="3500" dirty="0"/>
              <a:t>：查看函数内部局部变量的数值</a:t>
            </a:r>
            <a:r>
              <a:rPr lang="en-US" altLang="zh-CN" sz="3500" dirty="0"/>
              <a:t>,</a:t>
            </a:r>
            <a:r>
              <a:rPr lang="zh-CN" altLang="en-US" sz="3500" dirty="0"/>
              <a:t>简写</a:t>
            </a:r>
            <a:r>
              <a:rPr lang="en-US" altLang="zh-CN" sz="3500" dirty="0" err="1"/>
              <a:t>i</a:t>
            </a:r>
            <a:endParaRPr lang="en-US" altLang="zh-CN" sz="3500" dirty="0"/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finish</a:t>
            </a:r>
            <a:r>
              <a:rPr lang="zh-CN" altLang="en-US" sz="3500" dirty="0"/>
              <a:t>：结束当前函数，返回到函数调用点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continue</a:t>
            </a:r>
            <a:r>
              <a:rPr lang="zh-CN" altLang="en-US" sz="3500" dirty="0"/>
              <a:t>：继续运行</a:t>
            </a:r>
            <a:r>
              <a:rPr lang="en-US" altLang="zh-CN" sz="3500" dirty="0"/>
              <a:t>,</a:t>
            </a:r>
            <a:r>
              <a:rPr lang="zh-CN" altLang="en-US" sz="3500" dirty="0"/>
              <a:t>简写</a:t>
            </a:r>
            <a:r>
              <a:rPr lang="en-US" altLang="zh-CN" sz="3500" dirty="0"/>
              <a:t>c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print</a:t>
            </a:r>
            <a:r>
              <a:rPr lang="zh-CN" altLang="en-US" sz="3500" dirty="0"/>
              <a:t>：打印值及地址</a:t>
            </a:r>
            <a:r>
              <a:rPr lang="en-US" altLang="zh-CN" sz="3500" dirty="0"/>
              <a:t>,</a:t>
            </a:r>
            <a:r>
              <a:rPr lang="zh-CN" altLang="en-US" sz="3500" dirty="0"/>
              <a:t>简写</a:t>
            </a:r>
            <a:r>
              <a:rPr lang="en-US" altLang="zh-CN" sz="3500" dirty="0"/>
              <a:t>p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quit</a:t>
            </a:r>
            <a:r>
              <a:rPr lang="zh-CN" altLang="en-US" sz="3500" dirty="0"/>
              <a:t>：退出</a:t>
            </a:r>
            <a:r>
              <a:rPr lang="en-US" altLang="zh-CN" sz="3500" dirty="0" err="1"/>
              <a:t>gdb</a:t>
            </a:r>
            <a:r>
              <a:rPr lang="en-US" altLang="zh-CN" sz="3500" dirty="0"/>
              <a:t>,</a:t>
            </a:r>
            <a:r>
              <a:rPr lang="zh-CN" altLang="en-US" sz="3500" dirty="0"/>
              <a:t>简写</a:t>
            </a:r>
            <a:r>
              <a:rPr lang="en-US" altLang="zh-CN" sz="3500" dirty="0"/>
              <a:t>q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 err="1"/>
              <a:t>break+num</a:t>
            </a:r>
            <a:r>
              <a:rPr lang="zh-CN" altLang="en-US" sz="3500" dirty="0"/>
              <a:t>：在第</a:t>
            </a:r>
            <a:r>
              <a:rPr lang="en-US" altLang="zh-CN" sz="3500" dirty="0"/>
              <a:t>num</a:t>
            </a:r>
            <a:r>
              <a:rPr lang="zh-CN" altLang="en-US" sz="3500" dirty="0"/>
              <a:t>行设置断点</a:t>
            </a:r>
            <a:r>
              <a:rPr lang="en-US" altLang="zh-CN" sz="3500" dirty="0"/>
              <a:t>,</a:t>
            </a:r>
            <a:r>
              <a:rPr lang="zh-CN" altLang="en-US" sz="3500" dirty="0"/>
              <a:t>简写</a:t>
            </a:r>
            <a:r>
              <a:rPr lang="en-US" altLang="zh-CN" sz="3500" dirty="0"/>
              <a:t>b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info breakpoints</a:t>
            </a:r>
            <a:r>
              <a:rPr lang="zh-CN" altLang="en-US" sz="3500" dirty="0"/>
              <a:t>：查看当前设置的所有断点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delete breakpoints num</a:t>
            </a:r>
            <a:r>
              <a:rPr lang="zh-CN" altLang="en-US" sz="3500" dirty="0"/>
              <a:t>：删除第</a:t>
            </a:r>
            <a:r>
              <a:rPr lang="en-US" altLang="zh-CN" sz="3500" dirty="0"/>
              <a:t>num</a:t>
            </a:r>
            <a:r>
              <a:rPr lang="zh-CN" altLang="en-US" sz="3500" dirty="0"/>
              <a:t>个断点</a:t>
            </a:r>
            <a:r>
              <a:rPr lang="en-US" altLang="zh-CN" sz="3500" dirty="0"/>
              <a:t>,</a:t>
            </a:r>
            <a:r>
              <a:rPr lang="zh-CN" altLang="en-US" sz="3500" dirty="0"/>
              <a:t>简写</a:t>
            </a:r>
            <a:r>
              <a:rPr lang="en-US" altLang="zh-CN" sz="3500" dirty="0"/>
              <a:t>d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display</a:t>
            </a:r>
            <a:r>
              <a:rPr lang="zh-CN" altLang="en-US" sz="3500" dirty="0"/>
              <a:t>：追踪查看具体变量值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 err="1"/>
              <a:t>undisplay</a:t>
            </a:r>
            <a:r>
              <a:rPr lang="zh-CN" altLang="en-US" sz="3500" dirty="0"/>
              <a:t>：取消追踪观察变量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watch</a:t>
            </a:r>
            <a:r>
              <a:rPr lang="zh-CN" altLang="en-US" sz="3500" dirty="0"/>
              <a:t>：被设置观察点的变量发生修改时，打印显示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 err="1"/>
              <a:t>i</a:t>
            </a:r>
            <a:r>
              <a:rPr lang="en-US" altLang="zh-CN" sz="3500" dirty="0"/>
              <a:t> watch</a:t>
            </a:r>
            <a:r>
              <a:rPr lang="zh-CN" altLang="en-US" sz="3500" dirty="0"/>
              <a:t>：显示观察点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enable breakpoints</a:t>
            </a:r>
            <a:r>
              <a:rPr lang="zh-CN" altLang="en-US" sz="3500" dirty="0"/>
              <a:t>：启用断点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disable breakpoints</a:t>
            </a:r>
            <a:r>
              <a:rPr lang="zh-CN" altLang="en-US" sz="3500" dirty="0"/>
              <a:t>：禁用断点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x</a:t>
            </a:r>
            <a:r>
              <a:rPr lang="zh-CN" altLang="en-US" sz="3500" dirty="0"/>
              <a:t>：查看内存</a:t>
            </a:r>
            <a:r>
              <a:rPr lang="en-US" altLang="zh-CN" sz="3500" dirty="0"/>
              <a:t>x/20xw </a:t>
            </a:r>
            <a:r>
              <a:rPr lang="zh-CN" altLang="en-US" sz="3500" dirty="0"/>
              <a:t>显示</a:t>
            </a:r>
            <a:r>
              <a:rPr lang="en-US" altLang="zh-CN" sz="3500" dirty="0"/>
              <a:t>20</a:t>
            </a:r>
            <a:r>
              <a:rPr lang="zh-CN" altLang="en-US" sz="3500" dirty="0"/>
              <a:t>个单元，</a:t>
            </a:r>
            <a:r>
              <a:rPr lang="en-US" altLang="zh-CN" sz="3500" dirty="0"/>
              <a:t>16</a:t>
            </a:r>
            <a:r>
              <a:rPr lang="zh-CN" altLang="en-US" sz="3500" dirty="0"/>
              <a:t>进制，</a:t>
            </a:r>
            <a:r>
              <a:rPr lang="en-US" altLang="zh-CN" sz="3500" dirty="0"/>
              <a:t>4</a:t>
            </a:r>
            <a:r>
              <a:rPr lang="zh-CN" altLang="en-US" sz="3500" dirty="0"/>
              <a:t>字节每单元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run </a:t>
            </a:r>
            <a:r>
              <a:rPr lang="en-US" altLang="zh-CN" sz="3500" dirty="0" err="1"/>
              <a:t>argv</a:t>
            </a:r>
            <a:r>
              <a:rPr lang="en-US" altLang="zh-CN" sz="3500" dirty="0"/>
              <a:t>[1] </a:t>
            </a:r>
            <a:r>
              <a:rPr lang="en-US" altLang="zh-CN" sz="3500" dirty="0" err="1"/>
              <a:t>argv</a:t>
            </a:r>
            <a:r>
              <a:rPr lang="en-US" altLang="zh-CN" sz="3500" dirty="0"/>
              <a:t>[2]</a:t>
            </a:r>
            <a:r>
              <a:rPr lang="zh-CN" altLang="en-US" sz="3500" dirty="0"/>
              <a:t>：调试时命令行传参</a:t>
            </a:r>
          </a:p>
          <a:p>
            <a:r>
              <a:rPr lang="zh-CN" altLang="en-US" sz="3500" dirty="0"/>
              <a:t>（</a:t>
            </a:r>
            <a:r>
              <a:rPr lang="en-US" altLang="zh-CN" sz="3500" dirty="0" err="1"/>
              <a:t>gdb</a:t>
            </a:r>
            <a:r>
              <a:rPr lang="zh-CN" altLang="en-US" sz="3500" dirty="0"/>
              <a:t>）</a:t>
            </a:r>
            <a:r>
              <a:rPr lang="en-US" altLang="zh-CN" sz="3500" dirty="0"/>
              <a:t>set follow-fork-mode </a:t>
            </a:r>
            <a:r>
              <a:rPr lang="en-US" altLang="zh-CN" sz="3500" dirty="0" err="1"/>
              <a:t>child#Makefile</a:t>
            </a:r>
            <a:r>
              <a:rPr lang="zh-CN" altLang="en-US" sz="3500" dirty="0"/>
              <a:t>项目管理：选择跟踪父子进程（</a:t>
            </a:r>
            <a:r>
              <a:rPr lang="en-US" altLang="zh-CN" sz="3500" dirty="0"/>
              <a:t>fork()</a:t>
            </a:r>
            <a:r>
              <a:rPr lang="zh-CN" altLang="en-US" sz="3500" dirty="0"/>
              <a:t>）</a:t>
            </a:r>
          </a:p>
          <a:p>
            <a:r>
              <a:rPr lang="zh-CN" altLang="en-US" sz="3500" dirty="0"/>
              <a:t>   </a:t>
            </a:r>
            <a:r>
              <a:rPr lang="en-US" altLang="zh-CN" sz="3500" dirty="0"/>
              <a:t>core</a:t>
            </a:r>
            <a:r>
              <a:rPr lang="zh-CN" altLang="en-US" sz="3500" dirty="0"/>
              <a:t>文件：先用</a:t>
            </a:r>
            <a:r>
              <a:rPr lang="en-US" altLang="zh-CN" sz="3500" dirty="0"/>
              <a:t>$ </a:t>
            </a:r>
            <a:r>
              <a:rPr lang="en-US" altLang="zh-CN" sz="3500" dirty="0" err="1"/>
              <a:t>ulimit</a:t>
            </a:r>
            <a:r>
              <a:rPr lang="en-US" altLang="zh-CN" sz="3500" dirty="0"/>
              <a:t> -c 1024 </a:t>
            </a:r>
            <a:r>
              <a:rPr lang="zh-CN" altLang="en-US" sz="3500" dirty="0"/>
              <a:t>开启</a:t>
            </a:r>
            <a:r>
              <a:rPr lang="en-US" altLang="zh-CN" sz="3500" dirty="0"/>
              <a:t>core</a:t>
            </a:r>
            <a:r>
              <a:rPr lang="zh-CN" altLang="en-US" sz="3500" dirty="0"/>
              <a:t>，当程序出错会自动生成</a:t>
            </a:r>
            <a:r>
              <a:rPr lang="en-US" altLang="zh-CN" sz="3500" dirty="0"/>
              <a:t>core</a:t>
            </a:r>
            <a:r>
              <a:rPr lang="zh-CN" altLang="en-US" sz="3500" dirty="0"/>
              <a:t>文件。调试时 </a:t>
            </a:r>
            <a:r>
              <a:rPr lang="en-US" altLang="zh-CN" sz="3500" dirty="0" err="1"/>
              <a:t>gdb</a:t>
            </a:r>
            <a:r>
              <a:rPr lang="en-US" altLang="zh-CN" sz="3500" dirty="0"/>
              <a:t> </a:t>
            </a:r>
            <a:r>
              <a:rPr lang="en-US" altLang="zh-CN" sz="3500" dirty="0" err="1"/>
              <a:t>a.out</a:t>
            </a:r>
            <a:r>
              <a:rPr lang="en-US" altLang="zh-CN" sz="3500" dirty="0"/>
              <a:t> core</a:t>
            </a:r>
          </a:p>
          <a:p>
            <a:pPr marL="0" indent="0">
              <a:buNone/>
            </a:pPr>
            <a:endParaRPr lang="en-US" altLang="zh-CN" sz="3500" dirty="0"/>
          </a:p>
          <a:p>
            <a:r>
              <a:rPr lang="en-US" altLang="zh-CN" sz="3500" dirty="0" err="1"/>
              <a:t>ctrl+c</a:t>
            </a:r>
            <a:r>
              <a:rPr lang="zh-CN" altLang="en-US" sz="3500" dirty="0"/>
              <a:t>：退出输入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82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11635-9F94-47B6-91AE-C132E469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Gdb</a:t>
            </a:r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6030B-5BF4-4CD1-8D58-F8DA79CE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如何使用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调试程序：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https://www.bilibili.com/video/av41572032?p=3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你不知道的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技巧：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hlinkClick r:id="rId3"/>
              </a:rPr>
              <a:t>https://www.bilibili.com/video/av32241488/?spm_id_from=333.788.videocard.6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95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592BD-016F-4742-AB02-FF30E2A5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makefile</a:t>
            </a:r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基本原理及语法规范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27067-E849-4E53-B5C2-262D660F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一个 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makefile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主要含有一系列的规则，基本规则如下：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>
              <a:buNone/>
            </a:pPr>
            <a:br>
              <a:rPr lang="zh-CN" altLang="en-US" dirty="0"/>
            </a:b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</a:rPr>
              <a:t>目标文件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</a:rPr>
              <a:t>依赖文件</a:t>
            </a:r>
            <a:b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CN" b="1" u="sng" dirty="0">
                <a:solidFill>
                  <a:schemeClr val="accent6">
                    <a:lumMod val="75000"/>
                  </a:schemeClr>
                </a:solidFill>
              </a:rPr>
              <a:t>(tab)&lt;command&gt;</a:t>
            </a:r>
            <a:br>
              <a:rPr lang="en-US" altLang="zh-CN" b="1" u="sng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     (tab)&lt;command&gt;</a:t>
            </a:r>
          </a:p>
          <a:p>
            <a:pPr marL="0" indent="0">
              <a:buNone/>
            </a:pP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注意：每个命令行前都必须有</a:t>
            </a:r>
            <a:r>
              <a:rPr lang="en-US" altLang="zh-CN" dirty="0">
                <a:solidFill>
                  <a:srgbClr val="FF0000"/>
                </a:solidFill>
              </a:rPr>
              <a:t>tab</a:t>
            </a:r>
            <a:r>
              <a:rPr lang="zh-CN" altLang="en-US" dirty="0">
                <a:solidFill>
                  <a:srgbClr val="FF0000"/>
                </a:solidFill>
              </a:rPr>
              <a:t>符号！</a:t>
            </a:r>
          </a:p>
        </p:txBody>
      </p:sp>
    </p:spTree>
    <p:extLst>
      <p:ext uri="{BB962C8B-B14F-4D97-AF65-F5344CB8AC3E}">
        <p14:creationId xmlns:p14="http://schemas.microsoft.com/office/powerpoint/2010/main" val="30129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884</Words>
  <Application>Microsoft Office PowerPoint</Application>
  <PresentationFormat>全屏显示(16:10)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楷体</vt:lpstr>
      <vt:lpstr>Arial</vt:lpstr>
      <vt:lpstr>Times New Roman</vt:lpstr>
      <vt:lpstr>Wingdings</vt:lpstr>
      <vt:lpstr>Office 主题​​</vt:lpstr>
      <vt:lpstr>Linux 下C编程</vt:lpstr>
      <vt:lpstr>Vi编辑器</vt:lpstr>
      <vt:lpstr>Vi编辑器用法</vt:lpstr>
      <vt:lpstr>vi的基本操作</vt:lpstr>
      <vt:lpstr>gcc编译器</vt:lpstr>
      <vt:lpstr>gcc编译器</vt:lpstr>
      <vt:lpstr>Gdb调试器</vt:lpstr>
      <vt:lpstr>Gdb调试器</vt:lpstr>
      <vt:lpstr>makefile基本原理及语法规范</vt:lpstr>
      <vt:lpstr>makefile基本原理及语法规范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下C编程</dc:title>
  <dc:creator>shelei li</dc:creator>
  <cp:lastModifiedBy>shelei li</cp:lastModifiedBy>
  <cp:revision>15</cp:revision>
  <dcterms:created xsi:type="dcterms:W3CDTF">2020-02-15T00:55:11Z</dcterms:created>
  <dcterms:modified xsi:type="dcterms:W3CDTF">2020-03-01T08:04:07Z</dcterms:modified>
</cp:coreProperties>
</file>