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A5C5-C8B7-42FF-A89B-62FA65261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FEAB4-2F6F-4506-9DE2-6428D3B77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DFD2D-2DDD-432D-9438-8CE64577F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B952-93BE-43E6-BF82-E6A00E6A418D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EC012-C8D9-4D0B-96C4-FDD9E6EF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1D246-16E1-44A3-A28F-7611D2A3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19DB-7AAF-41BC-98BF-3E3ACAC1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1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C00C-0221-4738-895E-6C3195FC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FC8F1-204C-4B8A-9467-6F070AB25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A9E44-2C0D-4D1B-BF0D-FC06C384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B952-93BE-43E6-BF82-E6A00E6A418D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2C813-4C14-4CA6-83C5-D64D806A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A5FF7-2582-4AD6-A15E-F62CEF9C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19DB-7AAF-41BC-98BF-3E3ACAC1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1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6A355-E800-4D25-A988-2A0FBB82F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77ECB-07BB-456A-B182-7ED25A250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B200B-866A-4D69-B715-E0FC7F11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B952-93BE-43E6-BF82-E6A00E6A418D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E2C49-DD5C-46E4-B8EE-E5C40065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C8D5B-AB49-4F21-9F36-260C5023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19DB-7AAF-41BC-98BF-3E3ACAC1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3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53F9-B782-4FB5-A12B-1D5763B5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4DB18-9412-41FF-A5EA-32C6433E3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0178F-8511-48A9-A803-B6F238A2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B952-93BE-43E6-BF82-E6A00E6A418D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AADF0-456D-43A3-983D-080D5948E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93BCF-14DC-448D-888C-4F93B83D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19DB-7AAF-41BC-98BF-3E3ACAC1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3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D640C-817C-4AD6-822B-A0BA9570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96D41-8A0C-49CA-A09B-B58ED9B4E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30993-C4DE-4399-A2C5-059C69BF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B952-93BE-43E6-BF82-E6A00E6A418D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9F658-0E4A-4FB6-A84A-A9195A4C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F3B5D-C140-47C7-AC26-C56D8E1C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19DB-7AAF-41BC-98BF-3E3ACAC1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8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87B5-8149-48ED-83BA-5AFAEC4E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95BF-54B0-47FE-8D30-98C9C90B8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F0DB2-36BB-40D5-B747-3E7E1729D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E154A-2F65-440D-9FAE-2B62F2E5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B952-93BE-43E6-BF82-E6A00E6A418D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CA57C-05C5-4474-9965-7A9FF4E4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448F1-0963-480A-8D13-EAAAFD67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19DB-7AAF-41BC-98BF-3E3ACAC1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0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7922-E395-4BDA-800C-5295CC09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4476E-51D9-4B0B-94B2-9008F490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AA548-3FFF-47D0-8AF8-967DA102D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D5978-DAC4-4109-9530-86EC34C37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3403C-5F8D-4E02-A0DA-8D37DB0FD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E9866D-935B-4D3B-AA8A-0F5210961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B952-93BE-43E6-BF82-E6A00E6A418D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E367E-C96C-4188-B2C2-149269D5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A6ADDE-D4FA-4001-9CDF-F8AF4B67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19DB-7AAF-41BC-98BF-3E3ACAC1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3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1390-353D-4FAF-853E-C52062FA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367E2-6366-4E86-A03E-A03391BD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B952-93BE-43E6-BF82-E6A00E6A418D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CCF68-3E33-425A-9491-6CBF8156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34C6D-0790-4549-A787-D83E3DDB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19DB-7AAF-41BC-98BF-3E3ACAC1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5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61DDA-3987-4D2A-B954-DE1A9EB8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B952-93BE-43E6-BF82-E6A00E6A418D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2DBFB0-2974-400B-ACB5-F706D60C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D6C99-E1D5-412C-AD26-8DFCA556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19DB-7AAF-41BC-98BF-3E3ACAC1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E9079-D2D5-48ED-9A86-658A67E95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85C9-FFC9-4391-95E2-742C5BFF1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F1679-71A8-46C1-8B57-87A6CCC5C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23637-EBE3-4935-9069-D90CDE8B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B952-93BE-43E6-BF82-E6A00E6A418D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115B4-A56E-40AE-AC4A-546799728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9659-3C7A-4BCF-B919-AE5393DA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19DB-7AAF-41BC-98BF-3E3ACAC1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6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7E84-A65D-48E5-BF0A-582DED83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07157-611E-49E4-A4D2-694061831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13F4F-B1B2-45AB-99D6-AAD5AB7C4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14864-8441-4ED8-B9D6-61E45D7D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B952-93BE-43E6-BF82-E6A00E6A418D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64FDD-343F-41D3-94C2-726E4F58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A6650-D14E-486A-8C8A-6A4ECCC4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19DB-7AAF-41BC-98BF-3E3ACAC1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4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FCC27-1253-4717-BEED-FDBDA202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AF13D-0F82-40CE-B91D-B66E10152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A1D03-03CE-43A4-B36A-C9562D3AB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EB952-93BE-43E6-BF82-E6A00E6A418D}" type="datetimeFigureOut">
              <a:rPr lang="en-US" smtClean="0"/>
              <a:t>12-Apr-20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05F82-29BB-48BC-85CA-45754B0BC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1D9D0-18B0-40F0-91AA-AAA711F43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919DB-7AAF-41BC-98BF-3E3ACAC11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6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CC61DEE4-377A-4EE9-9091-A89E7F7816BC}"/>
              </a:ext>
            </a:extLst>
          </p:cNvPr>
          <p:cNvSpPr/>
          <p:nvPr/>
        </p:nvSpPr>
        <p:spPr>
          <a:xfrm>
            <a:off x="5293423" y="161925"/>
            <a:ext cx="6807142" cy="32670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9FFE73-C4B4-409C-B823-0D57C1EE149D}"/>
              </a:ext>
            </a:extLst>
          </p:cNvPr>
          <p:cNvSpPr txBox="1"/>
          <p:nvPr/>
        </p:nvSpPr>
        <p:spPr>
          <a:xfrm>
            <a:off x="213633" y="4815975"/>
            <a:ext cx="1694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00B050"/>
                </a:solidFill>
                <a:latin typeface="Arial Nova Cond" panose="020B0506020202020204" pitchFamily="34" charset="0"/>
              </a:rPr>
              <a:t>Strategies to checkout:</a:t>
            </a:r>
          </a:p>
          <a:p>
            <a:pPr marL="285750" indent="-285750">
              <a:buFontTx/>
              <a:buChar char="-"/>
            </a:pPr>
            <a:r>
              <a:rPr lang="en-US" sz="1200" i="1" dirty="0">
                <a:solidFill>
                  <a:srgbClr val="00B050"/>
                </a:solidFill>
                <a:latin typeface="Arial Nova Cond" panose="020B0506020202020204" pitchFamily="34" charset="0"/>
              </a:rPr>
              <a:t>Select closest</a:t>
            </a:r>
          </a:p>
          <a:p>
            <a:pPr marL="285750" indent="-285750">
              <a:buFontTx/>
              <a:buChar char="-"/>
            </a:pPr>
            <a:r>
              <a:rPr lang="en-US" sz="1200" i="1" dirty="0">
                <a:solidFill>
                  <a:srgbClr val="00B050"/>
                </a:solidFill>
                <a:latin typeface="Arial Nova Cond" panose="020B0506020202020204" pitchFamily="34" charset="0"/>
              </a:rPr>
              <a:t>Select less crowded</a:t>
            </a:r>
          </a:p>
          <a:p>
            <a:pPr marL="285750" indent="-285750">
              <a:buFontTx/>
              <a:buChar char="-"/>
            </a:pPr>
            <a:r>
              <a:rPr lang="en-US" sz="1200" i="1" dirty="0">
                <a:solidFill>
                  <a:srgbClr val="00B050"/>
                </a:solidFill>
                <a:latin typeface="Arial Nova Cond" panose="020B0506020202020204" pitchFamily="34" charset="0"/>
              </a:rPr>
              <a:t>Select less articles</a:t>
            </a:r>
          </a:p>
          <a:p>
            <a:pPr marL="285750" indent="-285750">
              <a:buFontTx/>
              <a:buChar char="-"/>
            </a:pPr>
            <a:r>
              <a:rPr lang="en-US" sz="1200" i="1" dirty="0">
                <a:solidFill>
                  <a:srgbClr val="00B050"/>
                </a:solidFill>
                <a:latin typeface="Arial Nova Cond" panose="020B0506020202020204" pitchFamily="34" charset="0"/>
              </a:rPr>
              <a:t>random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723E2E4-E438-47FD-8E9C-A4DE02FD225B}"/>
              </a:ext>
            </a:extLst>
          </p:cNvPr>
          <p:cNvGrpSpPr/>
          <p:nvPr/>
        </p:nvGrpSpPr>
        <p:grpSpPr>
          <a:xfrm>
            <a:off x="265709" y="251304"/>
            <a:ext cx="3384463" cy="3078654"/>
            <a:chOff x="265709" y="251304"/>
            <a:chExt cx="4781726" cy="45388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6FBFCF-9080-4727-8262-247401B46EBE}"/>
                </a:ext>
              </a:extLst>
            </p:cNvPr>
            <p:cNvSpPr/>
            <p:nvPr/>
          </p:nvSpPr>
          <p:spPr>
            <a:xfrm>
              <a:off x="265709" y="251305"/>
              <a:ext cx="4781726" cy="45300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 Nova Cond" panose="020B0506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8A143D2-2602-4E03-B6F7-B66D3A662463}"/>
                </a:ext>
              </a:extLst>
            </p:cNvPr>
            <p:cNvSpPr/>
            <p:nvPr/>
          </p:nvSpPr>
          <p:spPr>
            <a:xfrm>
              <a:off x="285283" y="4419604"/>
              <a:ext cx="592823" cy="3523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 Nova Cond" panose="020B0506020202020204" pitchFamily="34" charset="0"/>
                </a:rPr>
                <a:t>c1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3B2E6B-4293-41DD-A7A1-D9DEC99ABAE6}"/>
                </a:ext>
              </a:extLst>
            </p:cNvPr>
            <p:cNvSpPr/>
            <p:nvPr/>
          </p:nvSpPr>
          <p:spPr>
            <a:xfrm>
              <a:off x="967589" y="4419604"/>
              <a:ext cx="555070" cy="35233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 Nova Cond" panose="020B0506020202020204" pitchFamily="34" charset="0"/>
                </a:rPr>
                <a:t>c2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015E73-796B-4FB7-8003-2E1776D75589}"/>
                </a:ext>
              </a:extLst>
            </p:cNvPr>
            <p:cNvSpPr/>
            <p:nvPr/>
          </p:nvSpPr>
          <p:spPr>
            <a:xfrm>
              <a:off x="1612141" y="4419604"/>
              <a:ext cx="524313" cy="35233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 Nova Cond" panose="020B0506020202020204" pitchFamily="34" charset="0"/>
                </a:rPr>
                <a:t>c3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56BDF2-1BE1-44A0-A8F5-4CA060BE3E97}"/>
                </a:ext>
              </a:extLst>
            </p:cNvPr>
            <p:cNvSpPr/>
            <p:nvPr/>
          </p:nvSpPr>
          <p:spPr>
            <a:xfrm>
              <a:off x="2214751" y="4419603"/>
              <a:ext cx="592821" cy="35233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 Nova Cond" panose="020B0506020202020204" pitchFamily="34" charset="0"/>
                </a:rPr>
                <a:t>c4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29AAC8-FF46-43CA-B1CF-891D430E7753}"/>
                </a:ext>
              </a:extLst>
            </p:cNvPr>
            <p:cNvSpPr/>
            <p:nvPr/>
          </p:nvSpPr>
          <p:spPr>
            <a:xfrm>
              <a:off x="2897059" y="4419603"/>
              <a:ext cx="555064" cy="35233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 Nova Cond" panose="020B0506020202020204" pitchFamily="34" charset="0"/>
                </a:rPr>
                <a:t>c5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5F7571-68A8-4473-824C-5A1A0212E317}"/>
                </a:ext>
              </a:extLst>
            </p:cNvPr>
            <p:cNvSpPr/>
            <p:nvPr/>
          </p:nvSpPr>
          <p:spPr>
            <a:xfrm>
              <a:off x="3534620" y="4419602"/>
              <a:ext cx="562055" cy="35233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 Nova Cond" panose="020B0506020202020204" pitchFamily="34" charset="0"/>
                </a:rPr>
                <a:t>c0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EEDC99D-97CF-4AD3-ABBC-50F4ACD82A74}"/>
                </a:ext>
              </a:extLst>
            </p:cNvPr>
            <p:cNvCxnSpPr>
              <a:cxnSpLocks/>
            </p:cNvCxnSpPr>
            <p:nvPr/>
          </p:nvCxnSpPr>
          <p:spPr>
            <a:xfrm>
              <a:off x="4120454" y="3875347"/>
              <a:ext cx="0" cy="90601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FF5E8B-72EE-4737-BE04-D0CD74B185C4}"/>
                </a:ext>
              </a:extLst>
            </p:cNvPr>
            <p:cNvSpPr/>
            <p:nvPr/>
          </p:nvSpPr>
          <p:spPr>
            <a:xfrm>
              <a:off x="2065148" y="251304"/>
              <a:ext cx="1308682" cy="2767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 Nova Cond" panose="020B0506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7426734-D151-4B2E-A375-54D3C7AC6B30}"/>
                </a:ext>
              </a:extLst>
            </p:cNvPr>
            <p:cNvSpPr/>
            <p:nvPr/>
          </p:nvSpPr>
          <p:spPr>
            <a:xfrm>
              <a:off x="265710" y="259712"/>
              <a:ext cx="1308682" cy="2767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 Nova Cond" panose="020B0506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CD2DFC-DB30-43CF-A672-1BD9E15BE57A}"/>
                </a:ext>
              </a:extLst>
            </p:cNvPr>
            <p:cNvSpPr/>
            <p:nvPr/>
          </p:nvSpPr>
          <p:spPr>
            <a:xfrm>
              <a:off x="3864587" y="251304"/>
              <a:ext cx="1174459" cy="2767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 Nova Cond" panose="020B0506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020EA9B-3BD3-499D-9F6B-D41200015812}"/>
                </a:ext>
              </a:extLst>
            </p:cNvPr>
            <p:cNvSpPr/>
            <p:nvPr/>
          </p:nvSpPr>
          <p:spPr>
            <a:xfrm>
              <a:off x="286679" y="870011"/>
              <a:ext cx="377504" cy="9800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 Nova Cond" panose="020B0506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811996-DBF0-4DBA-92E3-2E4CB14C98D9}"/>
                </a:ext>
              </a:extLst>
            </p:cNvPr>
            <p:cNvSpPr/>
            <p:nvPr/>
          </p:nvSpPr>
          <p:spPr>
            <a:xfrm>
              <a:off x="286679" y="2330736"/>
              <a:ext cx="377504" cy="9800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 Nova Cond" panose="020B0506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E3EC921-04F7-41B5-9CD2-DBB3CF5F240E}"/>
                </a:ext>
              </a:extLst>
            </p:cNvPr>
            <p:cNvSpPr/>
            <p:nvPr/>
          </p:nvSpPr>
          <p:spPr>
            <a:xfrm>
              <a:off x="1324820" y="870011"/>
              <a:ext cx="377504" cy="9800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 Nova Cond" panose="020B0506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07EEA87-56AC-42FD-9C8C-C3E695A13414}"/>
                </a:ext>
              </a:extLst>
            </p:cNvPr>
            <p:cNvSpPr/>
            <p:nvPr/>
          </p:nvSpPr>
          <p:spPr>
            <a:xfrm>
              <a:off x="1324820" y="2330735"/>
              <a:ext cx="377504" cy="9800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 Nova Cond" panose="020B0506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50269F9-FE70-4A9B-8198-947A0A343051}"/>
                </a:ext>
              </a:extLst>
            </p:cNvPr>
            <p:cNvSpPr/>
            <p:nvPr/>
          </p:nvSpPr>
          <p:spPr>
            <a:xfrm>
              <a:off x="2379737" y="870011"/>
              <a:ext cx="377504" cy="9800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 Nova Cond" panose="020B0506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AB4473F-3E58-4FAA-ABA7-EB7D831AE66E}"/>
                </a:ext>
              </a:extLst>
            </p:cNvPr>
            <p:cNvSpPr/>
            <p:nvPr/>
          </p:nvSpPr>
          <p:spPr>
            <a:xfrm>
              <a:off x="2379737" y="2330735"/>
              <a:ext cx="377504" cy="9800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 Nova Cond" panose="020B0506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5FC1FBC-586B-420B-A94A-2AB79F29B927}"/>
                </a:ext>
              </a:extLst>
            </p:cNvPr>
            <p:cNvSpPr/>
            <p:nvPr/>
          </p:nvSpPr>
          <p:spPr>
            <a:xfrm>
              <a:off x="3478696" y="870011"/>
              <a:ext cx="377504" cy="9800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 Nova Cond" panose="020B0506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2640C5A-AFB5-4134-96F5-F71ED0FC2506}"/>
                </a:ext>
              </a:extLst>
            </p:cNvPr>
            <p:cNvSpPr/>
            <p:nvPr/>
          </p:nvSpPr>
          <p:spPr>
            <a:xfrm>
              <a:off x="3478696" y="2330735"/>
              <a:ext cx="377504" cy="9800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 Nova Cond" panose="020B0506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35153D0-BE68-42CC-9CD7-F5287E58C01C}"/>
                </a:ext>
              </a:extLst>
            </p:cNvPr>
            <p:cNvSpPr/>
            <p:nvPr/>
          </p:nvSpPr>
          <p:spPr>
            <a:xfrm>
              <a:off x="4661543" y="870011"/>
              <a:ext cx="377504" cy="9800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 Nova Cond" panose="020B0506020202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517E37-D276-4583-A1EC-C680C15AB380}"/>
                </a:ext>
              </a:extLst>
            </p:cNvPr>
            <p:cNvSpPr/>
            <p:nvPr/>
          </p:nvSpPr>
          <p:spPr>
            <a:xfrm>
              <a:off x="4653154" y="2330735"/>
              <a:ext cx="377504" cy="9800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 Nova Cond" panose="020B0506020202020204" pitchFamily="34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1CCA7-7286-4D1C-8A09-EA42C156C3A7}"/>
                </a:ext>
              </a:extLst>
            </p:cNvPr>
            <p:cNvCxnSpPr>
              <a:cxnSpLocks/>
            </p:cNvCxnSpPr>
            <p:nvPr/>
          </p:nvCxnSpPr>
          <p:spPr>
            <a:xfrm>
              <a:off x="3496869" y="3875347"/>
              <a:ext cx="0" cy="90601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618D70-B38F-4340-856F-6E799BE9E35E}"/>
                </a:ext>
              </a:extLst>
            </p:cNvPr>
            <p:cNvCxnSpPr>
              <a:cxnSpLocks/>
            </p:cNvCxnSpPr>
            <p:nvPr/>
          </p:nvCxnSpPr>
          <p:spPr>
            <a:xfrm>
              <a:off x="2852315" y="3875347"/>
              <a:ext cx="0" cy="90601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DBA4F2E-95B8-41FA-94FE-495A4BFB6C5F}"/>
                </a:ext>
              </a:extLst>
            </p:cNvPr>
            <p:cNvCxnSpPr>
              <a:cxnSpLocks/>
            </p:cNvCxnSpPr>
            <p:nvPr/>
          </p:nvCxnSpPr>
          <p:spPr>
            <a:xfrm>
              <a:off x="2170010" y="3865926"/>
              <a:ext cx="0" cy="90601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5A96C0-3E74-45BE-8FC5-AB24CE2FF98F}"/>
                </a:ext>
              </a:extLst>
            </p:cNvPr>
            <p:cNvCxnSpPr>
              <a:cxnSpLocks/>
            </p:cNvCxnSpPr>
            <p:nvPr/>
          </p:nvCxnSpPr>
          <p:spPr>
            <a:xfrm>
              <a:off x="1560410" y="3884101"/>
              <a:ext cx="0" cy="90601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D4EA9D2-C4C5-45BC-8C36-8AE0EA373922}"/>
                </a:ext>
              </a:extLst>
            </p:cNvPr>
            <p:cNvCxnSpPr>
              <a:cxnSpLocks/>
            </p:cNvCxnSpPr>
            <p:nvPr/>
          </p:nvCxnSpPr>
          <p:spPr>
            <a:xfrm>
              <a:off x="922847" y="3858937"/>
              <a:ext cx="0" cy="906013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173F878-D9AD-4908-908C-5FB523772D36}"/>
                </a:ext>
              </a:extLst>
            </p:cNvPr>
            <p:cNvSpPr/>
            <p:nvPr/>
          </p:nvSpPr>
          <p:spPr>
            <a:xfrm>
              <a:off x="4160058" y="4411107"/>
              <a:ext cx="878679" cy="3608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Arial Nova Cond" panose="020B0506020202020204" pitchFamily="34" charset="0"/>
                </a:rPr>
                <a:t>entrance</a:t>
              </a:r>
              <a:endParaRPr lang="en-US" sz="1200" dirty="0">
                <a:latin typeface="Arial Nova Cond" panose="020B0506020202020204" pitchFamily="34" charset="0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399A3CD-239B-4FB1-BBF5-F9A3CF511972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4599398" y="4068295"/>
              <a:ext cx="224" cy="342812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CCE4B7B-4F49-4C9A-9B8B-94E4D7491AB3}"/>
                </a:ext>
              </a:extLst>
            </p:cNvPr>
            <p:cNvCxnSpPr>
              <a:cxnSpLocks/>
            </p:cNvCxnSpPr>
            <p:nvPr/>
          </p:nvCxnSpPr>
          <p:spPr>
            <a:xfrm>
              <a:off x="588139" y="4096651"/>
              <a:ext cx="1" cy="3229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3B6AE8B-9D5C-4732-9F26-2AAA23CCF920}"/>
                </a:ext>
              </a:extLst>
            </p:cNvPr>
            <p:cNvCxnSpPr>
              <a:cxnSpLocks/>
            </p:cNvCxnSpPr>
            <p:nvPr/>
          </p:nvCxnSpPr>
          <p:spPr>
            <a:xfrm>
              <a:off x="1240434" y="4089780"/>
              <a:ext cx="0" cy="3298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41EF83F-EAF6-4CB8-B60D-E690B6E2C5A8}"/>
                </a:ext>
              </a:extLst>
            </p:cNvPr>
            <p:cNvCxnSpPr>
              <a:cxnSpLocks/>
            </p:cNvCxnSpPr>
            <p:nvPr/>
          </p:nvCxnSpPr>
          <p:spPr>
            <a:xfrm>
              <a:off x="1880592" y="4089780"/>
              <a:ext cx="0" cy="3298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B3B6D7F-D011-4BFF-B9E4-9039B16E2749}"/>
                </a:ext>
              </a:extLst>
            </p:cNvPr>
            <p:cNvCxnSpPr>
              <a:cxnSpLocks/>
            </p:cNvCxnSpPr>
            <p:nvPr/>
          </p:nvCxnSpPr>
          <p:spPr>
            <a:xfrm>
              <a:off x="2518156" y="4089780"/>
              <a:ext cx="0" cy="3298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0AAD418-5544-44BB-84EB-28BCBA5104B7}"/>
                </a:ext>
              </a:extLst>
            </p:cNvPr>
            <p:cNvCxnSpPr>
              <a:cxnSpLocks/>
            </p:cNvCxnSpPr>
            <p:nvPr/>
          </p:nvCxnSpPr>
          <p:spPr>
            <a:xfrm>
              <a:off x="3143137" y="4098486"/>
              <a:ext cx="0" cy="3298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34A77ED-100A-4CDF-B077-130A37B0D023}"/>
                </a:ext>
              </a:extLst>
            </p:cNvPr>
            <p:cNvCxnSpPr>
              <a:cxnSpLocks/>
            </p:cNvCxnSpPr>
            <p:nvPr/>
          </p:nvCxnSpPr>
          <p:spPr>
            <a:xfrm>
              <a:off x="3811660" y="4106875"/>
              <a:ext cx="0" cy="3298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164247C-887C-4538-B4FB-6962C14A5D62}"/>
              </a:ext>
            </a:extLst>
          </p:cNvPr>
          <p:cNvCxnSpPr>
            <a:cxnSpLocks/>
            <a:stCxn id="71" idx="2"/>
            <a:endCxn id="28" idx="3"/>
          </p:cNvCxnSpPr>
          <p:nvPr/>
        </p:nvCxnSpPr>
        <p:spPr>
          <a:xfrm flipH="1">
            <a:off x="3644235" y="836436"/>
            <a:ext cx="647825" cy="166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7BFF2FE-088A-47EA-B43D-EDF3B6D99FCF}"/>
              </a:ext>
            </a:extLst>
          </p:cNvPr>
          <p:cNvSpPr txBox="1"/>
          <p:nvPr/>
        </p:nvSpPr>
        <p:spPr>
          <a:xfrm>
            <a:off x="3852721" y="190105"/>
            <a:ext cx="87867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Arial Nova Cond" panose="020B0506020202020204" pitchFamily="34" charset="0"/>
              </a:rPr>
              <a:t>Product A:</a:t>
            </a:r>
          </a:p>
          <a:p>
            <a:r>
              <a:rPr lang="en-US" sz="1200" dirty="0">
                <a:latin typeface="Arial Nova Cond" panose="020B0506020202020204" pitchFamily="34" charset="0"/>
              </a:rPr>
              <a:t>(patch)</a:t>
            </a:r>
          </a:p>
          <a:p>
            <a:r>
              <a:rPr lang="en-US" sz="1200" dirty="0">
                <a:latin typeface="Arial Nova Cond" panose="020B0506020202020204" pitchFamily="34" charset="0"/>
              </a:rPr>
              <a:t>Price $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EA16421-A9C4-4012-A8C0-2E1545AC44AF}"/>
              </a:ext>
            </a:extLst>
          </p:cNvPr>
          <p:cNvSpPr txBox="1"/>
          <p:nvPr/>
        </p:nvSpPr>
        <p:spPr>
          <a:xfrm>
            <a:off x="368015" y="3737060"/>
            <a:ext cx="897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ova Cond" panose="020B0506020202020204" pitchFamily="34" charset="0"/>
              </a:rPr>
              <a:t>Checkout x:</a:t>
            </a:r>
          </a:p>
          <a:p>
            <a:r>
              <a:rPr lang="en-US" sz="1200" dirty="0">
                <a:latin typeface="Arial Nova Cond" panose="020B0506020202020204" pitchFamily="34" charset="0"/>
              </a:rPr>
              <a:t>(patch)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4CEE9DF-5FFA-405B-A36E-83BDF550B727}"/>
              </a:ext>
            </a:extLst>
          </p:cNvPr>
          <p:cNvCxnSpPr>
            <a:cxnSpLocks/>
            <a:stCxn id="77" idx="0"/>
            <a:endCxn id="6" idx="2"/>
          </p:cNvCxnSpPr>
          <p:nvPr/>
        </p:nvCxnSpPr>
        <p:spPr>
          <a:xfrm flipV="1">
            <a:off x="816728" y="3317632"/>
            <a:ext cx="142202" cy="419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6D1613E-A260-40B4-A041-5680360FF20B}"/>
              </a:ext>
            </a:extLst>
          </p:cNvPr>
          <p:cNvSpPr txBox="1"/>
          <p:nvPr/>
        </p:nvSpPr>
        <p:spPr>
          <a:xfrm>
            <a:off x="1313102" y="3746564"/>
            <a:ext cx="905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ova Cond" panose="020B0506020202020204" pitchFamily="34" charset="0"/>
              </a:rPr>
              <a:t>Checkout 0:</a:t>
            </a:r>
          </a:p>
          <a:p>
            <a:r>
              <a:rPr lang="en-US" sz="1200" dirty="0">
                <a:latin typeface="Arial Nova Cond" panose="020B0506020202020204" pitchFamily="34" charset="0"/>
              </a:rPr>
              <a:t>(patch)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91112CE-2FB6-44FB-B4DA-7534BBBAB967}"/>
              </a:ext>
            </a:extLst>
          </p:cNvPr>
          <p:cNvSpPr txBox="1"/>
          <p:nvPr/>
        </p:nvSpPr>
        <p:spPr>
          <a:xfrm>
            <a:off x="2459475" y="5115385"/>
            <a:ext cx="25591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Arial Nova Cond" panose="020B0506020202020204" pitchFamily="34" charset="0"/>
              </a:rPr>
              <a:t>Kpis</a:t>
            </a:r>
            <a:r>
              <a:rPr lang="en-US" sz="1200" dirty="0">
                <a:latin typeface="Arial Nova Cond" panose="020B050602020202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$ earned / </a:t>
            </a:r>
            <a:r>
              <a:rPr lang="en-US" sz="1200" i="1" dirty="0">
                <a:latin typeface="Arial Nova Cond" panose="020B0506020202020204" pitchFamily="34" charset="0"/>
              </a:rPr>
              <a:t>hour</a:t>
            </a:r>
            <a:endParaRPr lang="en-US" sz="1200" dirty="0">
              <a:latin typeface="Arial Nova Cond" panose="020B0506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$ missed / hour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# customers in store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Avg customer cart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Time spent in store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Avg waiting time at checkout</a:t>
            </a:r>
          </a:p>
          <a:p>
            <a:pPr marL="285750" indent="-285750">
              <a:buFontTx/>
              <a:buChar char="-"/>
            </a:pPr>
            <a:endParaRPr lang="en-US" sz="1200" dirty="0">
              <a:latin typeface="Arial Nova Cond" panose="020B0506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1D9EE69-64B8-4062-ACBB-1FB7A8F382E0}"/>
              </a:ext>
            </a:extLst>
          </p:cNvPr>
          <p:cNvSpPr txBox="1"/>
          <p:nvPr/>
        </p:nvSpPr>
        <p:spPr>
          <a:xfrm>
            <a:off x="5293423" y="389702"/>
            <a:ext cx="264027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latin typeface="Arial Nova Cond" panose="020B0506020202020204" pitchFamily="34" charset="0"/>
              </a:rPr>
              <a:t>Process for 1 customer:</a:t>
            </a:r>
          </a:p>
          <a:p>
            <a:r>
              <a:rPr lang="en-US" sz="1200" b="1" dirty="0">
                <a:latin typeface="Arial Nova Cond" panose="020B0506020202020204" pitchFamily="34" charset="0"/>
              </a:rPr>
              <a:t>Setup: </a:t>
            </a:r>
          </a:p>
          <a:p>
            <a:pPr marL="742950" lvl="1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create shopping list</a:t>
            </a:r>
          </a:p>
          <a:p>
            <a:pPr marL="742950" lvl="1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checkout strategy</a:t>
            </a:r>
          </a:p>
          <a:p>
            <a:pPr lvl="1"/>
            <a:endParaRPr lang="en-US" sz="1200" dirty="0">
              <a:latin typeface="Arial Nova Cond" panose="020B0506020202020204" pitchFamily="34" charset="0"/>
            </a:endParaRPr>
          </a:p>
          <a:p>
            <a:r>
              <a:rPr lang="en-US" sz="1200" b="1" dirty="0">
                <a:latin typeface="Arial Nova Cond" panose="020B0506020202020204" pitchFamily="34" charset="0"/>
              </a:rPr>
              <a:t>Shop: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Arial Nova Cond" panose="020B0506020202020204" pitchFamily="34" charset="0"/>
              </a:rPr>
              <a:t>Starts from [entrance] patch</a:t>
            </a:r>
          </a:p>
          <a:p>
            <a:r>
              <a:rPr lang="en-US" sz="1200" dirty="0">
                <a:latin typeface="Arial Nova Cond" panose="020B0506020202020204" pitchFamily="34" charset="0"/>
              </a:rPr>
              <a:t>2.   Find closest product -&gt; next product</a:t>
            </a:r>
          </a:p>
          <a:p>
            <a:r>
              <a:rPr lang="en-US" sz="1200" dirty="0">
                <a:latin typeface="Arial Nova Cond" panose="020B0506020202020204" pitchFamily="34" charset="0"/>
              </a:rPr>
              <a:t>3.   Navigate to next product</a:t>
            </a:r>
          </a:p>
          <a:p>
            <a:r>
              <a:rPr lang="en-US" sz="1200" dirty="0">
                <a:latin typeface="Arial Nova Cond" panose="020B0506020202020204" pitchFamily="34" charset="0"/>
              </a:rPr>
              <a:t>4.   If end of shopping list:</a:t>
            </a:r>
          </a:p>
          <a:p>
            <a:pPr marL="742950" lvl="1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Select checkout</a:t>
            </a:r>
          </a:p>
          <a:p>
            <a:r>
              <a:rPr lang="en-US" sz="1200" dirty="0">
                <a:latin typeface="Arial Nova Cond" panose="020B0506020202020204" pitchFamily="34" charset="0"/>
              </a:rPr>
              <a:t>      Else</a:t>
            </a:r>
          </a:p>
          <a:p>
            <a:pPr marL="742950" lvl="1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Repeat from 2</a:t>
            </a:r>
          </a:p>
          <a:p>
            <a:pPr marL="228600" indent="-228600">
              <a:buAutoNum type="arabicPeriod" startAt="5"/>
            </a:pPr>
            <a:r>
              <a:rPr lang="en-US" sz="1200" dirty="0">
                <a:latin typeface="Arial Nova Cond" panose="020B0506020202020204" pitchFamily="34" charset="0"/>
              </a:rPr>
              <a:t>Navigate to checkout</a:t>
            </a:r>
          </a:p>
          <a:p>
            <a:pPr marL="228600" indent="-228600">
              <a:buAutoNum type="arabicPeriod" startAt="5"/>
            </a:pPr>
            <a:r>
              <a:rPr lang="en-US" sz="1200" dirty="0">
                <a:latin typeface="Arial Nova Cond" panose="020B0506020202020204" pitchFamily="34" charset="0"/>
              </a:rPr>
              <a:t>Wait in queue</a:t>
            </a:r>
          </a:p>
          <a:p>
            <a:pPr marL="228600" indent="-228600">
              <a:buAutoNum type="arabicPeriod" startAt="5"/>
            </a:pPr>
            <a:r>
              <a:rPr lang="en-US" sz="1200" dirty="0">
                <a:latin typeface="Arial Nova Cond" panose="020B0506020202020204" pitchFamily="34" charset="0"/>
              </a:rPr>
              <a:t>Pay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F2479A1-3506-4CC5-BC85-7E901548CF03}"/>
              </a:ext>
            </a:extLst>
          </p:cNvPr>
          <p:cNvCxnSpPr>
            <a:cxnSpLocks/>
            <a:stCxn id="84" idx="0"/>
            <a:endCxn id="10" idx="2"/>
          </p:cNvCxnSpPr>
          <p:nvPr/>
        </p:nvCxnSpPr>
        <p:spPr>
          <a:xfrm flipV="1">
            <a:off x="1765823" y="3317630"/>
            <a:ext cx="1012501" cy="428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330F267B-F0A9-41FD-A064-D2823DAA500A}"/>
              </a:ext>
            </a:extLst>
          </p:cNvPr>
          <p:cNvSpPr txBox="1"/>
          <p:nvPr/>
        </p:nvSpPr>
        <p:spPr>
          <a:xfrm>
            <a:off x="7940358" y="1173076"/>
            <a:ext cx="17727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latin typeface="Arial Nova Cond" panose="020B0506020202020204" pitchFamily="34" charset="0"/>
              </a:rPr>
              <a:t>Variables needed for </a:t>
            </a:r>
            <a:r>
              <a:rPr lang="en-US" sz="1200" u="sng" dirty="0" err="1">
                <a:latin typeface="Arial Nova Cond" panose="020B0506020202020204" pitchFamily="34" charset="0"/>
              </a:rPr>
              <a:t>cust</a:t>
            </a:r>
            <a:r>
              <a:rPr lang="en-US" sz="1200" u="sng" dirty="0">
                <a:latin typeface="Arial Nova Cond" panose="020B050602020202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Shopping list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Remaining products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Next product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Cart value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Cart </a:t>
            </a:r>
            <a:r>
              <a:rPr lang="en-US" sz="1200" dirty="0" err="1">
                <a:latin typeface="Arial Nova Cond" panose="020B0506020202020204" pitchFamily="34" charset="0"/>
              </a:rPr>
              <a:t>nb</a:t>
            </a:r>
            <a:r>
              <a:rPr lang="en-US" sz="1200" dirty="0">
                <a:latin typeface="Arial Nova Cond" panose="020B0506020202020204" pitchFamily="34" charset="0"/>
              </a:rPr>
              <a:t> of product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Checkout strategy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Checkout selected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0C3388-FD99-47E2-86CB-3AAE981E3965}"/>
              </a:ext>
            </a:extLst>
          </p:cNvPr>
          <p:cNvSpPr txBox="1"/>
          <p:nvPr/>
        </p:nvSpPr>
        <p:spPr>
          <a:xfrm>
            <a:off x="10137463" y="968400"/>
            <a:ext cx="19631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latin typeface="Arial Nova Cond" panose="020B0506020202020204" pitchFamily="34" charset="0"/>
              </a:rPr>
              <a:t>Methods needed: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Generate Shopping list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Select checkout strategy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Checkout selected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Find closest product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Navigate to </a:t>
            </a:r>
            <a:r>
              <a:rPr lang="en-US" sz="1200" dirty="0" err="1">
                <a:latin typeface="Arial Nova Cond" panose="020B0506020202020204" pitchFamily="34" charset="0"/>
              </a:rPr>
              <a:t>coord</a:t>
            </a:r>
            <a:endParaRPr lang="en-US" sz="1200" dirty="0">
              <a:latin typeface="Arial Nova Cond" panose="020B0506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200" dirty="0">
              <a:latin typeface="Arial Nova Cond" panose="020B0506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54FD9E9-39F8-4245-B149-363009031AF9}"/>
              </a:ext>
            </a:extLst>
          </p:cNvPr>
          <p:cNvSpPr txBox="1"/>
          <p:nvPr/>
        </p:nvSpPr>
        <p:spPr>
          <a:xfrm>
            <a:off x="5301812" y="180284"/>
            <a:ext cx="686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 Nova Cond" panose="020B0506020202020204" pitchFamily="34" charset="0"/>
              </a:rPr>
              <a:t>Turtles</a:t>
            </a: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53E8573E-D66F-48D0-833F-6B2F5458E392}"/>
              </a:ext>
            </a:extLst>
          </p:cNvPr>
          <p:cNvSpPr/>
          <p:nvPr/>
        </p:nvSpPr>
        <p:spPr>
          <a:xfrm>
            <a:off x="7391400" y="325582"/>
            <a:ext cx="3038475" cy="973021"/>
          </a:xfrm>
          <a:custGeom>
            <a:avLst/>
            <a:gdLst>
              <a:gd name="connsiteX0" fmla="*/ 0 w 3038475"/>
              <a:gd name="connsiteY0" fmla="*/ 560243 h 973021"/>
              <a:gd name="connsiteX1" fmla="*/ 828675 w 3038475"/>
              <a:gd name="connsiteY1" fmla="*/ 36368 h 973021"/>
              <a:gd name="connsiteX2" fmla="*/ 2171700 w 3038475"/>
              <a:gd name="connsiteY2" fmla="*/ 141143 h 973021"/>
              <a:gd name="connsiteX3" fmla="*/ 2705100 w 3038475"/>
              <a:gd name="connsiteY3" fmla="*/ 912668 h 973021"/>
              <a:gd name="connsiteX4" fmla="*/ 3038475 w 3038475"/>
              <a:gd name="connsiteY4" fmla="*/ 960293 h 97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8475" h="973021">
                <a:moveTo>
                  <a:pt x="0" y="560243"/>
                </a:moveTo>
                <a:cubicBezTo>
                  <a:pt x="233362" y="333230"/>
                  <a:pt x="466725" y="106218"/>
                  <a:pt x="828675" y="36368"/>
                </a:cubicBezTo>
                <a:cubicBezTo>
                  <a:pt x="1190625" y="-33482"/>
                  <a:pt x="1858963" y="-4907"/>
                  <a:pt x="2171700" y="141143"/>
                </a:cubicBezTo>
                <a:cubicBezTo>
                  <a:pt x="2484437" y="287193"/>
                  <a:pt x="2560638" y="776143"/>
                  <a:pt x="2705100" y="912668"/>
                </a:cubicBezTo>
                <a:cubicBezTo>
                  <a:pt x="2849562" y="1049193"/>
                  <a:pt x="2995612" y="903143"/>
                  <a:pt x="3038475" y="96029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BB54826A-A964-447D-A740-CA2C38FC4DDE}"/>
              </a:ext>
            </a:extLst>
          </p:cNvPr>
          <p:cNvSpPr/>
          <p:nvPr/>
        </p:nvSpPr>
        <p:spPr>
          <a:xfrm>
            <a:off x="7296150" y="513271"/>
            <a:ext cx="3152775" cy="982464"/>
          </a:xfrm>
          <a:custGeom>
            <a:avLst/>
            <a:gdLst>
              <a:gd name="connsiteX0" fmla="*/ 0 w 3152775"/>
              <a:gd name="connsiteY0" fmla="*/ 572579 h 982464"/>
              <a:gd name="connsiteX1" fmla="*/ 876300 w 3152775"/>
              <a:gd name="connsiteY1" fmla="*/ 58229 h 982464"/>
              <a:gd name="connsiteX2" fmla="*/ 2181225 w 3152775"/>
              <a:gd name="connsiteY2" fmla="*/ 105854 h 982464"/>
              <a:gd name="connsiteX3" fmla="*/ 2762250 w 3152775"/>
              <a:gd name="connsiteY3" fmla="*/ 896429 h 982464"/>
              <a:gd name="connsiteX4" fmla="*/ 3152775 w 3152775"/>
              <a:gd name="connsiteY4" fmla="*/ 925004 h 98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2775" h="982464">
                <a:moveTo>
                  <a:pt x="0" y="572579"/>
                </a:moveTo>
                <a:cubicBezTo>
                  <a:pt x="256381" y="354297"/>
                  <a:pt x="512763" y="136016"/>
                  <a:pt x="876300" y="58229"/>
                </a:cubicBezTo>
                <a:cubicBezTo>
                  <a:pt x="1239837" y="-19558"/>
                  <a:pt x="1866900" y="-33846"/>
                  <a:pt x="2181225" y="105854"/>
                </a:cubicBezTo>
                <a:cubicBezTo>
                  <a:pt x="2495550" y="245554"/>
                  <a:pt x="2600325" y="759904"/>
                  <a:pt x="2762250" y="896429"/>
                </a:cubicBezTo>
                <a:cubicBezTo>
                  <a:pt x="2924175" y="1032954"/>
                  <a:pt x="3038475" y="978979"/>
                  <a:pt x="3152775" y="9250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938492A-CC76-465A-861A-8AC55DC63184}"/>
              </a:ext>
            </a:extLst>
          </p:cNvPr>
          <p:cNvSpPr txBox="1"/>
          <p:nvPr/>
        </p:nvSpPr>
        <p:spPr>
          <a:xfrm>
            <a:off x="2459475" y="3669751"/>
            <a:ext cx="25591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rgbClr val="00B050"/>
                </a:solidFill>
                <a:latin typeface="Arial Nova Cond" panose="020B0506020202020204" pitchFamily="34" charset="0"/>
              </a:rPr>
              <a:t>Global Variables: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rgbClr val="00B050"/>
                </a:solidFill>
                <a:latin typeface="Arial Nova Cond" panose="020B0506020202020204" pitchFamily="34" charset="0"/>
              </a:rPr>
              <a:t>Min=1 / Max </a:t>
            </a:r>
            <a:r>
              <a:rPr lang="en-US" sz="1200" dirty="0" err="1">
                <a:solidFill>
                  <a:srgbClr val="00B050"/>
                </a:solidFill>
                <a:latin typeface="Arial Nova Cond" panose="020B0506020202020204" pitchFamily="34" charset="0"/>
              </a:rPr>
              <a:t>nb</a:t>
            </a:r>
            <a:r>
              <a:rPr lang="en-US" sz="1200" dirty="0">
                <a:solidFill>
                  <a:srgbClr val="00B050"/>
                </a:solidFill>
                <a:latin typeface="Arial Nova Cond" panose="020B0506020202020204" pitchFamily="34" charset="0"/>
              </a:rPr>
              <a:t> of product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rgbClr val="00B050"/>
                </a:solidFill>
                <a:latin typeface="Arial Nova Cond" panose="020B0506020202020204" pitchFamily="34" charset="0"/>
              </a:rPr>
              <a:t>Min=1 / Max product cost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rgbClr val="00B050"/>
                </a:solidFill>
                <a:latin typeface="Arial Nova Cond" panose="020B0506020202020204" pitchFamily="34" charset="0"/>
              </a:rPr>
              <a:t>Max </a:t>
            </a:r>
            <a:r>
              <a:rPr lang="en-US" sz="1200" dirty="0" err="1">
                <a:solidFill>
                  <a:srgbClr val="00B050"/>
                </a:solidFill>
                <a:latin typeface="Arial Nova Cond" panose="020B0506020202020204" pitchFamily="34" charset="0"/>
              </a:rPr>
              <a:t>nb</a:t>
            </a:r>
            <a:r>
              <a:rPr lang="en-US" sz="1200" dirty="0">
                <a:solidFill>
                  <a:srgbClr val="00B050"/>
                </a:solidFill>
                <a:latin typeface="Arial Nova Cond" panose="020B0506020202020204" pitchFamily="34" charset="0"/>
              </a:rPr>
              <a:t> of customer in store</a:t>
            </a:r>
          </a:p>
          <a:p>
            <a:pPr marL="285750" indent="-285750">
              <a:buFontTx/>
              <a:buChar char="-"/>
            </a:pPr>
            <a:r>
              <a:rPr lang="en-US" sz="1200" dirty="0" err="1">
                <a:solidFill>
                  <a:srgbClr val="00B050"/>
                </a:solidFill>
                <a:latin typeface="Arial Nova Cond" panose="020B0506020202020204" pitchFamily="34" charset="0"/>
              </a:rPr>
              <a:t>Nb</a:t>
            </a:r>
            <a:r>
              <a:rPr lang="en-US" sz="1200" dirty="0">
                <a:solidFill>
                  <a:srgbClr val="00B050"/>
                </a:solidFill>
                <a:latin typeface="Arial Nova Cond" panose="020B0506020202020204" pitchFamily="34" charset="0"/>
              </a:rPr>
              <a:t> of checkout open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rgbClr val="00B050"/>
                </a:solidFill>
                <a:latin typeface="Arial Nova Cond" panose="020B0506020202020204" pitchFamily="34" charset="0"/>
              </a:rPr>
              <a:t>Probability to add another product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rgbClr val="00B050"/>
                </a:solidFill>
                <a:latin typeface="Arial Nova Cond" panose="020B0506020202020204" pitchFamily="34" charset="0"/>
              </a:rPr>
              <a:t>Cashier cost / hour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7680070-5359-4BB1-8D69-CED5D6CD3837}"/>
              </a:ext>
            </a:extLst>
          </p:cNvPr>
          <p:cNvSpPr txBox="1"/>
          <p:nvPr/>
        </p:nvSpPr>
        <p:spPr>
          <a:xfrm>
            <a:off x="5612558" y="3588453"/>
            <a:ext cx="30072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latin typeface="Arial Nova Cond" panose="020B0506020202020204" pitchFamily="34" charset="0"/>
              </a:rPr>
              <a:t>Generate </a:t>
            </a:r>
            <a:r>
              <a:rPr lang="en-US" sz="1200" u="sng" dirty="0" err="1">
                <a:latin typeface="Arial Nova Cond" panose="020B0506020202020204" pitchFamily="34" charset="0"/>
              </a:rPr>
              <a:t>environement</a:t>
            </a:r>
            <a:r>
              <a:rPr lang="en-US" sz="1200" u="sng" dirty="0">
                <a:latin typeface="Arial Nova Cond" panose="020B0506020202020204" pitchFamily="34" charset="0"/>
              </a:rPr>
              <a:t>:</a:t>
            </a:r>
          </a:p>
          <a:p>
            <a:endParaRPr lang="en-US" sz="1200" u="sng" dirty="0">
              <a:latin typeface="Arial Nova Cond" panose="020B0506020202020204" pitchFamily="34" charset="0"/>
            </a:endParaRPr>
          </a:p>
          <a:p>
            <a:r>
              <a:rPr lang="en-US" sz="1200" b="1" dirty="0">
                <a:latin typeface="Arial Nova Cond" panose="020B0506020202020204" pitchFamily="34" charset="0"/>
              </a:rPr>
              <a:t>Create store editor from </a:t>
            </a:r>
            <a:r>
              <a:rPr lang="en-US" sz="1200" b="1" dirty="0" err="1">
                <a:latin typeface="Arial Nova Cond" panose="020B0506020202020204" pitchFamily="34" charset="0"/>
              </a:rPr>
              <a:t>pacman</a:t>
            </a:r>
            <a:r>
              <a:rPr lang="en-US" sz="1200" b="1" dirty="0">
                <a:latin typeface="Arial Nova Cond" panose="020B0506020202020204" pitchFamily="34" charset="0"/>
              </a:rPr>
              <a:t> level editor </a:t>
            </a:r>
          </a:p>
          <a:p>
            <a:endParaRPr lang="en-US" sz="1200" b="1" dirty="0">
              <a:latin typeface="Arial Nova Cond" panose="020B0506020202020204" pitchFamily="34" charset="0"/>
            </a:endParaRPr>
          </a:p>
          <a:p>
            <a:r>
              <a:rPr lang="en-US" sz="1200" dirty="0">
                <a:latin typeface="Arial Nova Cond" panose="020B0506020202020204" pitchFamily="34" charset="0"/>
              </a:rPr>
              <a:t>Patches:</a:t>
            </a:r>
          </a:p>
          <a:p>
            <a:endParaRPr lang="en-US" sz="1200" dirty="0">
              <a:latin typeface="Arial Nova Cond" panose="020B0506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Entrance patch</a:t>
            </a:r>
          </a:p>
          <a:p>
            <a:endParaRPr lang="en-US" sz="1200" dirty="0">
              <a:latin typeface="Arial Nova Cond" panose="020B0506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Product patch</a:t>
            </a:r>
          </a:p>
          <a:p>
            <a:endParaRPr lang="en-US" sz="1200" dirty="0">
              <a:latin typeface="Arial Nova Cond" panose="020B0506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Checkout patch</a:t>
            </a:r>
          </a:p>
          <a:p>
            <a:pPr marL="628650" lvl="1" indent="-1714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Queue available spots ?</a:t>
            </a:r>
          </a:p>
          <a:p>
            <a:pPr marL="628650" lvl="1" indent="-171450">
              <a:buFontTx/>
              <a:buChar char="-"/>
            </a:pPr>
            <a:endParaRPr lang="en-US" sz="1200" dirty="0">
              <a:latin typeface="Arial Nova Cond" panose="020B0506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latin typeface="Arial Nova Cond" panose="020B0506020202020204" pitchFamily="34" charset="0"/>
              </a:rPr>
              <a:t>Leave patch</a:t>
            </a:r>
          </a:p>
          <a:p>
            <a:endParaRPr lang="en-US" sz="1200" dirty="0">
              <a:latin typeface="Arial Nova Cond" panose="020B0506020202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45EE93E-0DDF-4511-BEAA-3001E1295245}"/>
              </a:ext>
            </a:extLst>
          </p:cNvPr>
          <p:cNvSpPr txBox="1"/>
          <p:nvPr/>
        </p:nvSpPr>
        <p:spPr>
          <a:xfrm>
            <a:off x="9247025" y="4050118"/>
            <a:ext cx="24038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latin typeface="Arial Nova Cond" panose="020B0506020202020204" pitchFamily="34" charset="0"/>
              </a:rPr>
              <a:t>Variables needed for env:</a:t>
            </a:r>
          </a:p>
          <a:p>
            <a:endParaRPr lang="en-US" sz="1200" u="sng" dirty="0">
              <a:latin typeface="Arial Nova Cond" panose="020B0506020202020204" pitchFamily="34" charset="0"/>
            </a:endParaRPr>
          </a:p>
          <a:p>
            <a:r>
              <a:rPr lang="en-US" sz="1200" dirty="0">
                <a:latin typeface="Arial Nova Cond" panose="020B0506020202020204" pitchFamily="34" charset="0"/>
              </a:rPr>
              <a:t>Product:</a:t>
            </a:r>
          </a:p>
          <a:p>
            <a:r>
              <a:rPr lang="en-US" sz="1200" dirty="0">
                <a:latin typeface="Arial Nova Cond" panose="020B0506020202020204" pitchFamily="34" charset="0"/>
              </a:rPr>
              <a:t>   - cost $</a:t>
            </a:r>
          </a:p>
          <a:p>
            <a:endParaRPr lang="en-US" sz="1200" dirty="0">
              <a:latin typeface="Arial Nova Cond" panose="020B0506020202020204" pitchFamily="34" charset="0"/>
            </a:endParaRPr>
          </a:p>
          <a:p>
            <a:r>
              <a:rPr lang="en-US" sz="1200" dirty="0">
                <a:latin typeface="Arial Nova Cond" panose="020B0506020202020204" pitchFamily="34" charset="0"/>
              </a:rPr>
              <a:t>Checkout</a:t>
            </a:r>
          </a:p>
          <a:p>
            <a:r>
              <a:rPr lang="en-US" sz="1200" dirty="0">
                <a:latin typeface="Arial Nova Cond" panose="020B0506020202020204" pitchFamily="34" charset="0"/>
              </a:rPr>
              <a:t>   - cost $</a:t>
            </a:r>
          </a:p>
          <a:p>
            <a:r>
              <a:rPr lang="en-US" sz="1200" dirty="0">
                <a:latin typeface="Arial Nova Cond" panose="020B0506020202020204" pitchFamily="34" charset="0"/>
              </a:rPr>
              <a:t>   - speed (</a:t>
            </a:r>
            <a:r>
              <a:rPr lang="en-US" sz="1200" dirty="0" err="1">
                <a:latin typeface="Arial Nova Cond" panose="020B0506020202020204" pitchFamily="34" charset="0"/>
              </a:rPr>
              <a:t>nb</a:t>
            </a:r>
            <a:r>
              <a:rPr lang="en-US" sz="1200" dirty="0">
                <a:latin typeface="Arial Nova Cond" panose="020B0506020202020204" pitchFamily="34" charset="0"/>
              </a:rPr>
              <a:t> items / tick) + random</a:t>
            </a:r>
          </a:p>
          <a:p>
            <a:r>
              <a:rPr lang="en-US" sz="1200" dirty="0">
                <a:latin typeface="Arial Nova Cond" panose="020B0506020202020204" pitchFamily="34" charset="0"/>
              </a:rPr>
              <a:t>   - open/closed</a:t>
            </a:r>
          </a:p>
          <a:p>
            <a:r>
              <a:rPr lang="en-US" sz="1200" dirty="0">
                <a:latin typeface="Arial Nova Cond" panose="020B0506020202020204" pitchFamily="34" charset="0"/>
              </a:rPr>
              <a:t>   - </a:t>
            </a:r>
            <a:r>
              <a:rPr lang="en-US" sz="1200" dirty="0" err="1">
                <a:latin typeface="Arial Nova Cond" panose="020B0506020202020204" pitchFamily="34" charset="0"/>
              </a:rPr>
              <a:t>nb</a:t>
            </a:r>
            <a:r>
              <a:rPr lang="en-US" sz="1200" dirty="0">
                <a:latin typeface="Arial Nova Cond" panose="020B0506020202020204" pitchFamily="34" charset="0"/>
              </a:rPr>
              <a:t> spots available in queue</a:t>
            </a:r>
          </a:p>
          <a:p>
            <a:endParaRPr lang="en-US" sz="1200" dirty="0">
              <a:latin typeface="Arial Nova Cond" panose="020B0506020202020204" pitchFamily="34" charset="0"/>
            </a:endParaRPr>
          </a:p>
          <a:p>
            <a:endParaRPr lang="en-US" sz="1200" dirty="0"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15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BD7EF0-1A2C-4A24-B2DD-2FCFD3062981}"/>
              </a:ext>
            </a:extLst>
          </p:cNvPr>
          <p:cNvSpPr txBox="1"/>
          <p:nvPr/>
        </p:nvSpPr>
        <p:spPr>
          <a:xfrm>
            <a:off x="571500" y="762000"/>
            <a:ext cx="60867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Next: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 stock management (decreasing quantities for products)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 product refill by employees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7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277</Words>
  <Application>Microsoft Office PowerPoint</Application>
  <PresentationFormat>Widescreen</PresentationFormat>
  <Paragraphs>91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Nova Cond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Jourdan</dc:creator>
  <cp:lastModifiedBy>Anthony Jourdan</cp:lastModifiedBy>
  <cp:revision>15</cp:revision>
  <dcterms:created xsi:type="dcterms:W3CDTF">2020-04-08T11:11:43Z</dcterms:created>
  <dcterms:modified xsi:type="dcterms:W3CDTF">2020-04-12T18:03:23Z</dcterms:modified>
</cp:coreProperties>
</file>