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1" r:id="rId3"/>
  </p:sldMasterIdLst>
  <p:notesMasterIdLst>
    <p:notesMasterId r:id="rId6"/>
  </p:notesMasterIdLst>
  <p:sldIdLst>
    <p:sldId id="315" r:id="rId4"/>
    <p:sldId id="258" r:id="rId5"/>
    <p:sldId id="259" r:id="rId7"/>
    <p:sldId id="374" r:id="rId8"/>
    <p:sldId id="317" r:id="rId9"/>
    <p:sldId id="363" r:id="rId10"/>
    <p:sldId id="365" r:id="rId11"/>
    <p:sldId id="367" r:id="rId12"/>
    <p:sldId id="369" r:id="rId13"/>
    <p:sldId id="261" r:id="rId14"/>
    <p:sldId id="364" r:id="rId15"/>
    <p:sldId id="372" r:id="rId16"/>
    <p:sldId id="368" r:id="rId17"/>
    <p:sldId id="371" r:id="rId18"/>
    <p:sldId id="370" r:id="rId19"/>
    <p:sldId id="262" r:id="rId20"/>
    <p:sldId id="282" r:id="rId21"/>
    <p:sldId id="396" r:id="rId22"/>
    <p:sldId id="392" r:id="rId23"/>
    <p:sldId id="394" r:id="rId24"/>
    <p:sldId id="395" r:id="rId25"/>
    <p:sldId id="400" r:id="rId26"/>
    <p:sldId id="397" r:id="rId27"/>
    <p:sldId id="398" r:id="rId28"/>
    <p:sldId id="399" r:id="rId29"/>
    <p:sldId id="401" r:id="rId30"/>
    <p:sldId id="402" r:id="rId31"/>
    <p:sldId id="375" r:id="rId32"/>
    <p:sldId id="393" r:id="rId33"/>
    <p:sldId id="263" r:id="rId34"/>
    <p:sldId id="31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2A3246"/>
    <a:srgbClr val="BA8F2D"/>
    <a:srgbClr val="DDDFE0"/>
    <a:srgbClr val="D24F59"/>
    <a:srgbClr val="1F719F"/>
    <a:srgbClr val="282627"/>
    <a:srgbClr val="4AABC8"/>
    <a:srgbClr val="FC9000"/>
    <a:srgbClr val="A5305A"/>
    <a:srgbClr val="005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76" autoAdjust="0"/>
  </p:normalViewPr>
  <p:slideViewPr>
    <p:cSldViewPr snapToGrid="0">
      <p:cViewPr varScale="1">
        <p:scale>
          <a:sx n="58" d="100"/>
          <a:sy n="58" d="100"/>
        </p:scale>
        <p:origin x="-84" y="-1122"/>
      </p:cViewPr>
      <p:guideLst>
        <p:guide orient="horz" pos="2160"/>
        <p:guide pos="3812"/>
      </p:guideLst>
    </p:cSldViewPr>
  </p:slideViewPr>
  <p:notesTextViewPr>
    <p:cViewPr>
      <p:scale>
        <a:sx n="1" d="1"/>
        <a:sy n="1" d="1"/>
      </p:scale>
      <p:origin x="0" y="0"/>
    </p:cViewPr>
  </p:notesTextViewPr>
  <p:sorterViewPr>
    <p:cViewPr>
      <p:scale>
        <a:sx n="172" d="100"/>
        <a:sy n="17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8F310-488D-49C1-BF77-D485224284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4E957-5221-4EB9-8C96-59AB845FBC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237FDA-BEE9-452D-89F1-0B6E0B908AD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2519772" y="634381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5"/>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3"/>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5" name="等腰三角形 4"/>
          <p:cNvSpPr/>
          <p:nvPr userDrawn="1"/>
        </p:nvSpPr>
        <p:spPr>
          <a:xfrm rot="10800000">
            <a:off x="-169817" y="-16331"/>
            <a:ext cx="1199362" cy="1117602"/>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userDrawn="1"/>
        </p:nvSpPr>
        <p:spPr>
          <a:xfrm rot="10800000">
            <a:off x="429863" y="174789"/>
            <a:ext cx="711367" cy="662873"/>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rot="10800000">
            <a:off x="63193" y="629718"/>
            <a:ext cx="344197" cy="32073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1588782" y="5952866"/>
            <a:ext cx="1206436" cy="1124195"/>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11350532" y="6337988"/>
            <a:ext cx="575694" cy="53645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11792820" y="6135365"/>
            <a:ext cx="266811" cy="24862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设计页面">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r.Z">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ig Landscape Bottom">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0">
        <p14:ripple/>
      </p:transition>
    </mc:Choice>
    <mc:Fallback>
      <p:transition spd="slow" advClick="0"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0800000">
            <a:off x="9365673" y="0"/>
            <a:ext cx="1079724" cy="1006120"/>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p:cNvSpPr/>
          <p:nvPr/>
        </p:nvSpPr>
        <p:spPr>
          <a:xfrm>
            <a:off x="9680476" y="4290466"/>
            <a:ext cx="2755364" cy="2567534"/>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rot="10800000">
            <a:off x="-169817" y="-2"/>
            <a:ext cx="2760617" cy="257242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p:cNvSpPr/>
          <p:nvPr/>
        </p:nvSpPr>
        <p:spPr>
          <a:xfrm rot="10800000">
            <a:off x="-674915" y="-16329"/>
            <a:ext cx="2018940" cy="188131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p:cNvSpPr/>
          <p:nvPr/>
        </p:nvSpPr>
        <p:spPr>
          <a:xfrm>
            <a:off x="10909183" y="4965217"/>
            <a:ext cx="2048774" cy="1909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等腰三角形 2"/>
          <p:cNvSpPr/>
          <p:nvPr/>
        </p:nvSpPr>
        <p:spPr>
          <a:xfrm>
            <a:off x="1783930" y="-352697"/>
            <a:ext cx="1547123" cy="1441657"/>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等腰三角形 3"/>
          <p:cNvSpPr/>
          <p:nvPr/>
        </p:nvSpPr>
        <p:spPr>
          <a:xfrm>
            <a:off x="9753832" y="4397068"/>
            <a:ext cx="748469" cy="69744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等腰三角形 4"/>
          <p:cNvSpPr/>
          <p:nvPr/>
        </p:nvSpPr>
        <p:spPr>
          <a:xfrm>
            <a:off x="10550403" y="6018276"/>
            <a:ext cx="760970" cy="70909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10800000">
            <a:off x="1071898" y="101847"/>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等腰三角形 10"/>
          <p:cNvSpPr/>
          <p:nvPr/>
        </p:nvSpPr>
        <p:spPr>
          <a:xfrm rot="10800000">
            <a:off x="1858695" y="1577568"/>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等腰三角形 11"/>
          <p:cNvSpPr/>
          <p:nvPr/>
        </p:nvSpPr>
        <p:spPr>
          <a:xfrm rot="10800000">
            <a:off x="10193719" y="431758"/>
            <a:ext cx="634768" cy="59149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等腰三角形 13"/>
          <p:cNvSpPr/>
          <p:nvPr/>
        </p:nvSpPr>
        <p:spPr>
          <a:xfrm rot="10800000">
            <a:off x="8954215" y="5760400"/>
            <a:ext cx="1542375" cy="1437232"/>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6" name="直接连接符 15"/>
          <p:cNvCxnSpPr/>
          <p:nvPr/>
        </p:nvCxnSpPr>
        <p:spPr>
          <a:xfrm>
            <a:off x="5285065" y="15599"/>
            <a:ext cx="462593" cy="860810"/>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796482" y="-49558"/>
            <a:ext cx="427655" cy="79579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095898" y="-610951"/>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210217" y="1441655"/>
            <a:ext cx="646054" cy="1202200"/>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77029" y="4042998"/>
            <a:ext cx="642900" cy="1196331"/>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126371" y="2594146"/>
            <a:ext cx="370003" cy="68851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2092408" y="4290466"/>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580861" y="630735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433992" y="6190978"/>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50810" y="3649515"/>
            <a:ext cx="388492" cy="722920"/>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85428" y="1716983"/>
            <a:ext cx="459407" cy="854881"/>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277185" y="1646661"/>
            <a:ext cx="7916285" cy="2168525"/>
          </a:xfrm>
          <a:prstGeom prst="rect">
            <a:avLst/>
          </a:prstGeom>
          <a:noFill/>
        </p:spPr>
        <p:txBody>
          <a:bodyPr wrap="square" rtlCol="0">
            <a:spAutoFit/>
          </a:bodyPr>
          <a:lstStyle/>
          <a:p>
            <a:pPr algn="ctr"/>
            <a:r>
              <a:rPr lang="zh-CN" altLang="en-US" sz="4500" dirty="0" smtClean="0">
                <a:solidFill>
                  <a:srgbClr val="2A3246"/>
                </a:solidFill>
                <a:effectLst>
                  <a:outerShdw blurRad="127000" dist="38100" dir="2700000" algn="tl">
                    <a:srgbClr val="000000">
                      <a:alpha val="20000"/>
                    </a:srgbClr>
                  </a:outerShdw>
                </a:effectLst>
                <a:latin typeface="方正正黑简体" panose="02000000000000000000" pitchFamily="2" charset="-122"/>
                <a:ea typeface="方正正黑简体" panose="02000000000000000000" pitchFamily="2" charset="-122"/>
                <a:cs typeface="+mn-ea"/>
                <a:sym typeface="+mn-lt"/>
              </a:rPr>
              <a:t>什么是聚集索引？</a:t>
            </a:r>
            <a:endParaRPr lang="zh-CN" altLang="en-US" sz="4500" dirty="0" smtClean="0">
              <a:solidFill>
                <a:srgbClr val="2A3246"/>
              </a:solidFill>
              <a:effectLst>
                <a:outerShdw blurRad="127000" dist="38100" dir="2700000" algn="tl">
                  <a:srgbClr val="000000">
                    <a:alpha val="20000"/>
                  </a:srgbClr>
                </a:outerShdw>
              </a:effectLst>
              <a:latin typeface="方正正黑简体" panose="02000000000000000000" pitchFamily="2" charset="-122"/>
              <a:ea typeface="方正正黑简体" panose="02000000000000000000" pitchFamily="2" charset="-122"/>
              <a:cs typeface="+mn-ea"/>
              <a:sym typeface="+mn-lt"/>
            </a:endParaRPr>
          </a:p>
          <a:p>
            <a:pPr algn="ctr"/>
            <a:r>
              <a:rPr lang="zh-CN" altLang="en-US" sz="4500" dirty="0" smtClean="0">
                <a:solidFill>
                  <a:srgbClr val="2A3246"/>
                </a:solidFill>
                <a:effectLst>
                  <a:outerShdw blurRad="127000" dist="38100" dir="2700000" algn="tl">
                    <a:srgbClr val="000000">
                      <a:alpha val="20000"/>
                    </a:srgbClr>
                  </a:outerShdw>
                </a:effectLst>
                <a:latin typeface="方正正黑简体" panose="02000000000000000000" pitchFamily="2" charset="-122"/>
                <a:ea typeface="方正正黑简体" panose="02000000000000000000" pitchFamily="2" charset="-122"/>
                <a:cs typeface="+mn-ea"/>
                <a:sym typeface="+mn-lt"/>
              </a:rPr>
              <a:t>什么是非聚集索引？</a:t>
            </a:r>
            <a:endParaRPr lang="zh-CN" altLang="en-US" sz="4500" dirty="0" smtClean="0">
              <a:solidFill>
                <a:srgbClr val="2A3246"/>
              </a:solidFill>
              <a:effectLst>
                <a:outerShdw blurRad="127000" dist="38100" dir="2700000" algn="tl">
                  <a:srgbClr val="000000">
                    <a:alpha val="20000"/>
                  </a:srgbClr>
                </a:outerShdw>
              </a:effectLst>
              <a:latin typeface="方正正黑简体" panose="02000000000000000000" pitchFamily="2" charset="-122"/>
              <a:ea typeface="方正正黑简体" panose="02000000000000000000" pitchFamily="2" charset="-122"/>
              <a:cs typeface="+mn-ea"/>
              <a:sym typeface="+mn-lt"/>
            </a:endParaRPr>
          </a:p>
          <a:p>
            <a:pPr algn="ctr"/>
            <a:r>
              <a:rPr lang="zh-CN" altLang="en-US" sz="4500" dirty="0" smtClean="0">
                <a:solidFill>
                  <a:srgbClr val="2A3246"/>
                </a:solidFill>
                <a:effectLst>
                  <a:outerShdw blurRad="127000" dist="38100" dir="2700000" algn="tl">
                    <a:srgbClr val="000000">
                      <a:alpha val="20000"/>
                    </a:srgbClr>
                  </a:outerShdw>
                </a:effectLst>
                <a:latin typeface="方正正黑简体" panose="02000000000000000000" pitchFamily="2" charset="-122"/>
                <a:ea typeface="方正正黑简体" panose="02000000000000000000" pitchFamily="2" charset="-122"/>
                <a:cs typeface="+mn-ea"/>
                <a:sym typeface="+mn-lt"/>
              </a:rPr>
              <a:t>索引的作用是什么？</a:t>
            </a:r>
            <a:endParaRPr lang="zh-CN" altLang="en-US" sz="4500" dirty="0" smtClean="0">
              <a:solidFill>
                <a:srgbClr val="2A3246"/>
              </a:solidFill>
              <a:effectLst>
                <a:outerShdw blurRad="127000" dist="38100" dir="2700000" algn="tl">
                  <a:srgbClr val="000000">
                    <a:alpha val="20000"/>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38" name="圆角矩形 37"/>
          <p:cNvSpPr/>
          <p:nvPr/>
        </p:nvSpPr>
        <p:spPr>
          <a:xfrm>
            <a:off x="4608546" y="4937261"/>
            <a:ext cx="1138577" cy="249197"/>
          </a:xfrm>
          <a:prstGeom prst="roundRect">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12700" dist="12700" dir="2700000" algn="tl">
                    <a:srgbClr val="000000">
                      <a:alpha val="20000"/>
                    </a:srgbClr>
                  </a:outerShdw>
                </a:effectLst>
                <a:cs typeface="+mn-ea"/>
                <a:sym typeface="+mn-lt"/>
              </a:rPr>
              <a:t>汇报人</a:t>
            </a:r>
            <a:endParaRPr lang="zh-CN" altLang="en-US" dirty="0">
              <a:effectLst>
                <a:outerShdw blurRad="12700" dist="12700" dir="2700000" algn="tl">
                  <a:srgbClr val="000000">
                    <a:alpha val="20000"/>
                  </a:srgbClr>
                </a:outerShdw>
              </a:effectLst>
              <a:cs typeface="+mn-ea"/>
              <a:sym typeface="+mn-lt"/>
            </a:endParaRPr>
          </a:p>
        </p:txBody>
      </p:sp>
      <p:sp>
        <p:nvSpPr>
          <p:cNvPr id="39" name="圆角矩形 38"/>
          <p:cNvSpPr/>
          <p:nvPr/>
        </p:nvSpPr>
        <p:spPr>
          <a:xfrm>
            <a:off x="6093740" y="4937261"/>
            <a:ext cx="1266727" cy="249197"/>
          </a:xfrm>
          <a:prstGeom prst="roundRect">
            <a:avLst/>
          </a:prstGeom>
          <a:noFill/>
          <a:ln>
            <a:solidFill>
              <a:srgbClr val="BA8F2D"/>
            </a:solid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A3246"/>
                </a:solidFill>
                <a:cs typeface="+mn-ea"/>
                <a:sym typeface="+mn-lt"/>
              </a:rPr>
              <a:t>蔡卓悦</a:t>
            </a:r>
            <a:endParaRPr lang="zh-CN" altLang="en-US" dirty="0">
              <a:solidFill>
                <a:srgbClr val="2A32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0-#ppt_w/2"/>
                                          </p:val>
                                        </p:tav>
                                        <p:tav tm="100000">
                                          <p:val>
                                            <p:strVal val="#ppt_x"/>
                                          </p:val>
                                        </p:tav>
                                      </p:tavLst>
                                    </p:anim>
                                    <p:anim calcmode="lin" valueType="num">
                                      <p:cBhvr additive="base">
                                        <p:cTn id="28" dur="500" fill="hold"/>
                                        <p:tgtEl>
                                          <p:spTgt spid="21"/>
                                        </p:tgtEl>
                                        <p:attrNameLst>
                                          <p:attrName>ppt_y</p:attrName>
                                        </p:attrNameLst>
                                      </p:cBhvr>
                                      <p:tavLst>
                                        <p:tav tm="0">
                                          <p:val>
                                            <p:strVal val="0-#ppt_h/2"/>
                                          </p:val>
                                        </p:tav>
                                        <p:tav tm="100000">
                                          <p:val>
                                            <p:strVal val="#ppt_y"/>
                                          </p:val>
                                        </p:tav>
                                      </p:tavLst>
                                    </p:anim>
                                  </p:childTnLst>
                                </p:cTn>
                              </p:par>
                              <p:par>
                                <p:cTn id="29" presetID="2" presetClass="entr" presetSubtype="9"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0-#ppt_h/2"/>
                                          </p:val>
                                        </p:tav>
                                        <p:tav tm="100000">
                                          <p:val>
                                            <p:strVal val="#ppt_y"/>
                                          </p:val>
                                        </p:tav>
                                      </p:tavLst>
                                    </p:anim>
                                  </p:childTnLst>
                                </p:cTn>
                              </p:par>
                              <p:par>
                                <p:cTn id="33" presetID="2" presetClass="entr" presetSubtype="9"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0-#ppt_w/2"/>
                                          </p:val>
                                        </p:tav>
                                        <p:tav tm="100000">
                                          <p:val>
                                            <p:strVal val="#ppt_x"/>
                                          </p:val>
                                        </p:tav>
                                      </p:tavLst>
                                    </p:anim>
                                    <p:anim calcmode="lin" valueType="num">
                                      <p:cBhvr additive="base">
                                        <p:cTn id="36" dur="500" fill="hold"/>
                                        <p:tgtEl>
                                          <p:spTgt spid="31"/>
                                        </p:tgtEl>
                                        <p:attrNameLst>
                                          <p:attrName>ppt_y</p:attrName>
                                        </p:attrNameLst>
                                      </p:cBhvr>
                                      <p:tavLst>
                                        <p:tav tm="0">
                                          <p:val>
                                            <p:strVal val="0-#ppt_h/2"/>
                                          </p:val>
                                        </p:tav>
                                        <p:tav tm="100000">
                                          <p:val>
                                            <p:strVal val="#ppt_y"/>
                                          </p:val>
                                        </p:tav>
                                      </p:tavLst>
                                    </p:anim>
                                  </p:childTnLst>
                                </p:cTn>
                              </p:par>
                              <p:par>
                                <p:cTn id="37" presetID="2" presetClass="entr" presetSubtype="9"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0-#ppt_w/2"/>
                                          </p:val>
                                        </p:tav>
                                        <p:tav tm="100000">
                                          <p:val>
                                            <p:strVal val="#ppt_x"/>
                                          </p:val>
                                        </p:tav>
                                      </p:tavLst>
                                    </p:anim>
                                    <p:anim calcmode="lin" valueType="num">
                                      <p:cBhvr additive="base">
                                        <p:cTn id="40" dur="500" fill="hold"/>
                                        <p:tgtEl>
                                          <p:spTgt spid="34"/>
                                        </p:tgtEl>
                                        <p:attrNameLst>
                                          <p:attrName>ppt_y</p:attrName>
                                        </p:attrNameLst>
                                      </p:cBhvr>
                                      <p:tavLst>
                                        <p:tav tm="0">
                                          <p:val>
                                            <p:strVal val="0-#ppt_h/2"/>
                                          </p:val>
                                        </p:tav>
                                        <p:tav tm="100000">
                                          <p:val>
                                            <p:strVal val="#ppt_y"/>
                                          </p:val>
                                        </p:tav>
                                      </p:tavLst>
                                    </p:anim>
                                  </p:childTnLst>
                                </p:cTn>
                              </p:par>
                              <p:par>
                                <p:cTn id="41" presetID="2" presetClass="entr" presetSubtype="9"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1+#ppt_w/2"/>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1+#ppt_w/2"/>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par>
                                <p:cTn id="61" presetID="2" presetClass="entr" presetSubtype="6"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1+#ppt_w/2"/>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6"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1+#ppt_w/2"/>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1+#ppt_w/2"/>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1+#ppt_w/2"/>
                                          </p:val>
                                        </p:tav>
                                        <p:tav tm="100000">
                                          <p:val>
                                            <p:strVal val="#ppt_x"/>
                                          </p:val>
                                        </p:tav>
                                      </p:tavLst>
                                    </p:anim>
                                    <p:anim calcmode="lin" valueType="num">
                                      <p:cBhvr additive="base">
                                        <p:cTn id="76" dur="500" fill="hold"/>
                                        <p:tgtEl>
                                          <p:spTgt spid="28"/>
                                        </p:tgtEl>
                                        <p:attrNameLst>
                                          <p:attrName>ppt_y</p:attrName>
                                        </p:attrNameLst>
                                      </p:cBhvr>
                                      <p:tavLst>
                                        <p:tav tm="0">
                                          <p:val>
                                            <p:strVal val="1+#ppt_h/2"/>
                                          </p:val>
                                        </p:tav>
                                        <p:tav tm="100000">
                                          <p:val>
                                            <p:strVal val="#ppt_y"/>
                                          </p:val>
                                        </p:tav>
                                      </p:tavLst>
                                    </p:anim>
                                  </p:childTnLst>
                                </p:cTn>
                              </p:par>
                              <p:par>
                                <p:cTn id="77" presetID="2" presetClass="entr" presetSubtype="6"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1+#ppt_w/2"/>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6"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1+#ppt_w/2"/>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ppt_x"/>
                                          </p:val>
                                        </p:tav>
                                        <p:tav tm="100000">
                                          <p:val>
                                            <p:strVal val="#ppt_x"/>
                                          </p:val>
                                        </p:tav>
                                      </p:tavLst>
                                    </p:anim>
                                    <p:anim calcmode="lin" valueType="num">
                                      <p:cBhvr additive="base">
                                        <p:cTn id="92" dur="500" fill="hold"/>
                                        <p:tgtEl>
                                          <p:spTgt spid="13"/>
                                        </p:tgtEl>
                                        <p:attrNameLst>
                                          <p:attrName>ppt_y</p:attrName>
                                        </p:attrNameLst>
                                      </p:cBhvr>
                                      <p:tavLst>
                                        <p:tav tm="0">
                                          <p:val>
                                            <p:strVal val="0-#ppt_h/2"/>
                                          </p:val>
                                        </p:tav>
                                        <p:tav tm="100000">
                                          <p:val>
                                            <p:strVal val="#ppt_y"/>
                                          </p:val>
                                        </p:tav>
                                      </p:tavLst>
                                    </p:anim>
                                  </p:childTnLst>
                                </p:cTn>
                              </p:par>
                              <p:par>
                                <p:cTn id="93" presetID="2" presetClass="entr" presetSubtype="1" fill="hold" nodeType="with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fill="hold"/>
                                        <p:tgtEl>
                                          <p:spTgt spid="20"/>
                                        </p:tgtEl>
                                        <p:attrNameLst>
                                          <p:attrName>ppt_x</p:attrName>
                                        </p:attrNameLst>
                                      </p:cBhvr>
                                      <p:tavLst>
                                        <p:tav tm="0">
                                          <p:val>
                                            <p:strVal val="#ppt_x"/>
                                          </p:val>
                                        </p:tav>
                                        <p:tav tm="100000">
                                          <p:val>
                                            <p:strVal val="#ppt_x"/>
                                          </p:val>
                                        </p:tav>
                                      </p:tavLst>
                                    </p:anim>
                                    <p:anim calcmode="lin" valueType="num">
                                      <p:cBhvr additive="base">
                                        <p:cTn id="96" dur="500" fill="hold"/>
                                        <p:tgtEl>
                                          <p:spTgt spid="20"/>
                                        </p:tgtEl>
                                        <p:attrNameLst>
                                          <p:attrName>ppt_y</p:attrName>
                                        </p:attrNameLst>
                                      </p:cBhvr>
                                      <p:tavLst>
                                        <p:tav tm="0">
                                          <p:val>
                                            <p:strVal val="0-#ppt_h/2"/>
                                          </p:val>
                                        </p:tav>
                                        <p:tav tm="100000">
                                          <p:val>
                                            <p:strVal val="#ppt_y"/>
                                          </p:val>
                                        </p:tav>
                                      </p:tavLst>
                                    </p:anim>
                                  </p:childTnLst>
                                </p:cTn>
                              </p:par>
                              <p:par>
                                <p:cTn id="97" presetID="41" presetClass="entr" presetSubtype="0" fill="hold" grpId="0" nodeType="withEffect">
                                  <p:stCondLst>
                                    <p:cond delay="250"/>
                                  </p:stCondLst>
                                  <p:iterate type="lt">
                                    <p:tmPct val="10000"/>
                                  </p:iterate>
                                  <p:childTnLst>
                                    <p:set>
                                      <p:cBhvr>
                                        <p:cTn id="98" dur="1" fill="hold">
                                          <p:stCondLst>
                                            <p:cond delay="0"/>
                                          </p:stCondLst>
                                        </p:cTn>
                                        <p:tgtEl>
                                          <p:spTgt spid="35"/>
                                        </p:tgtEl>
                                        <p:attrNameLst>
                                          <p:attrName>style.visibility</p:attrName>
                                        </p:attrNameLst>
                                      </p:cBhvr>
                                      <p:to>
                                        <p:strVal val="visible"/>
                                      </p:to>
                                    </p:set>
                                    <p:anim calcmode="lin" valueType="num">
                                      <p:cBhvr>
                                        <p:cTn id="99"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00" dur="500" fill="hold"/>
                                        <p:tgtEl>
                                          <p:spTgt spid="35"/>
                                        </p:tgtEl>
                                        <p:attrNameLst>
                                          <p:attrName>ppt_y</p:attrName>
                                        </p:attrNameLst>
                                      </p:cBhvr>
                                      <p:tavLst>
                                        <p:tav tm="0">
                                          <p:val>
                                            <p:strVal val="#ppt_y"/>
                                          </p:val>
                                        </p:tav>
                                        <p:tav tm="100000">
                                          <p:val>
                                            <p:strVal val="#ppt_y"/>
                                          </p:val>
                                        </p:tav>
                                      </p:tavLst>
                                    </p:anim>
                                    <p:anim calcmode="lin" valueType="num">
                                      <p:cBhvr>
                                        <p:cTn id="101"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2"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03" dur="500" tmFilter="0,0; .5, 1; 1, 1"/>
                                        <p:tgtEl>
                                          <p:spTgt spid="35"/>
                                        </p:tgtEl>
                                      </p:cBhvr>
                                    </p:animEffect>
                                  </p:childTnLst>
                                </p:cTn>
                              </p:par>
                              <p:par>
                                <p:cTn id="104" presetID="37" presetClass="entr" presetSubtype="0" fill="hold" grpId="0" nodeType="withEffect">
                                  <p:stCondLst>
                                    <p:cond delay="350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1000"/>
                                        <p:tgtEl>
                                          <p:spTgt spid="39"/>
                                        </p:tgtEl>
                                      </p:cBhvr>
                                    </p:animEffect>
                                    <p:anim calcmode="lin" valueType="num">
                                      <p:cBhvr>
                                        <p:cTn id="107" dur="1000" fill="hold"/>
                                        <p:tgtEl>
                                          <p:spTgt spid="39"/>
                                        </p:tgtEl>
                                        <p:attrNameLst>
                                          <p:attrName>ppt_x</p:attrName>
                                        </p:attrNameLst>
                                      </p:cBhvr>
                                      <p:tavLst>
                                        <p:tav tm="0">
                                          <p:val>
                                            <p:strVal val="#ppt_x"/>
                                          </p:val>
                                        </p:tav>
                                        <p:tav tm="100000">
                                          <p:val>
                                            <p:strVal val="#ppt_x"/>
                                          </p:val>
                                        </p:tav>
                                      </p:tavLst>
                                    </p:anim>
                                    <p:anim calcmode="lin" valueType="num">
                                      <p:cBhvr>
                                        <p:cTn id="108" dur="900" decel="100000" fill="hold"/>
                                        <p:tgtEl>
                                          <p:spTgt spid="39"/>
                                        </p:tgtEl>
                                        <p:attrNameLst>
                                          <p:attrName>ppt_y</p:attrName>
                                        </p:attrNameLst>
                                      </p:cBhvr>
                                      <p:tavLst>
                                        <p:tav tm="0">
                                          <p:val>
                                            <p:strVal val="#ppt_y+1"/>
                                          </p:val>
                                        </p:tav>
                                        <p:tav tm="100000">
                                          <p:val>
                                            <p:strVal val="#ppt_y-.03"/>
                                          </p:val>
                                        </p:tav>
                                      </p:tavLst>
                                    </p:anim>
                                    <p:anim calcmode="lin" valueType="num">
                                      <p:cBhvr>
                                        <p:cTn id="109"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par>
                                <p:cTn id="110" presetID="37" presetClass="entr" presetSubtype="0" fill="hold" grpId="0" nodeType="withEffect">
                                  <p:stCondLst>
                                    <p:cond delay="400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1000"/>
                                        <p:tgtEl>
                                          <p:spTgt spid="38"/>
                                        </p:tgtEl>
                                      </p:cBhvr>
                                    </p:animEffect>
                                    <p:anim calcmode="lin" valueType="num">
                                      <p:cBhvr>
                                        <p:cTn id="113" dur="1000" fill="hold"/>
                                        <p:tgtEl>
                                          <p:spTgt spid="38"/>
                                        </p:tgtEl>
                                        <p:attrNameLst>
                                          <p:attrName>ppt_x</p:attrName>
                                        </p:attrNameLst>
                                      </p:cBhvr>
                                      <p:tavLst>
                                        <p:tav tm="0">
                                          <p:val>
                                            <p:strVal val="#ppt_x"/>
                                          </p:val>
                                        </p:tav>
                                        <p:tav tm="100000">
                                          <p:val>
                                            <p:strVal val="#ppt_x"/>
                                          </p:val>
                                        </p:tav>
                                      </p:tavLst>
                                    </p:anim>
                                    <p:anim calcmode="lin" valueType="num">
                                      <p:cBhvr>
                                        <p:cTn id="114" dur="900" decel="100000" fill="hold"/>
                                        <p:tgtEl>
                                          <p:spTgt spid="38"/>
                                        </p:tgtEl>
                                        <p:attrNameLst>
                                          <p:attrName>ppt_y</p:attrName>
                                        </p:attrNameLst>
                                      </p:cBhvr>
                                      <p:tavLst>
                                        <p:tav tm="0">
                                          <p:val>
                                            <p:strVal val="#ppt_y+1"/>
                                          </p:val>
                                        </p:tav>
                                        <p:tav tm="100000">
                                          <p:val>
                                            <p:strVal val="#ppt_y-.03"/>
                                          </p:val>
                                        </p:tav>
                                      </p:tavLst>
                                    </p:anim>
                                    <p:anim calcmode="lin" valueType="num">
                                      <p:cBhvr>
                                        <p:cTn id="115"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9" grpId="0" animBg="1"/>
      <p:bldP spid="8" grpId="0" animBg="1"/>
      <p:bldP spid="6" grpId="0" animBg="1"/>
      <p:bldP spid="3" grpId="0" animBg="1"/>
      <p:bldP spid="4" grpId="0" animBg="1"/>
      <p:bldP spid="5" grpId="0" animBg="1"/>
      <p:bldP spid="10" grpId="0" animBg="1"/>
      <p:bldP spid="11" grpId="0" animBg="1"/>
      <p:bldP spid="12" grpId="0" animBg="1"/>
      <p:bldP spid="14" grpId="0" animBg="1"/>
      <p:bldP spid="35" grpId="0"/>
      <p:bldP spid="38" grpId="0" bldLvl="0" animBg="1"/>
      <p:bldP spid="3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420160" y="2929505"/>
            <a:ext cx="32308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cs typeface="+mn-ea"/>
                <a:sym typeface="+mn-lt"/>
              </a:rPr>
              <a:t>非聚集索引</a:t>
            </a:r>
            <a:endParaRPr lang="zh-CN" altLang="en-US" sz="4800" dirty="0">
              <a:solidFill>
                <a:srgbClr val="2A3246"/>
              </a:solidFill>
              <a:effectLst>
                <a:outerShdw blurRad="38100" dist="38100" dir="2700000" algn="tl">
                  <a:srgbClr val="000000">
                    <a:alpha val="20000"/>
                  </a:srgbClr>
                </a:outerShdw>
              </a:effectLst>
              <a:cs typeface="+mn-ea"/>
              <a:sym typeface="+mn-lt"/>
            </a:endParaRP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34714" y="2898264"/>
            <a:ext cx="1085555" cy="1015663"/>
          </a:xfrm>
          <a:prstGeom prst="rect">
            <a:avLst/>
          </a:prstGeom>
          <a:noFill/>
        </p:spPr>
        <p:txBody>
          <a:bodyPr wrap="none" rtlCol="0">
            <a:spAutoFit/>
          </a:bodyPr>
          <a:lstStyle/>
          <a:p>
            <a:pPr algn="ctr"/>
            <a:r>
              <a:rPr lang="en-US" altLang="zh-CN" sz="6000" dirty="0" smtClean="0">
                <a:solidFill>
                  <a:schemeClr val="bg1"/>
                </a:solidFill>
                <a:effectLst>
                  <a:outerShdw blurRad="25400" dist="25400" dir="2700000" algn="tl">
                    <a:srgbClr val="000000">
                      <a:alpha val="20000"/>
                    </a:srgbClr>
                  </a:outerShdw>
                </a:effectLst>
                <a:cs typeface="+mn-ea"/>
                <a:sym typeface="+mn-lt"/>
              </a:rPr>
              <a:t>02</a:t>
            </a:r>
            <a:endParaRPr lang="zh-CN" altLang="en-US" sz="6000" dirty="0">
              <a:solidFill>
                <a:schemeClr val="bg1"/>
              </a:solidFill>
              <a:effectLst>
                <a:outerShdw blurRad="25400" dist="25400" dir="2700000" algn="tl">
                  <a:srgbClr val="000000">
                    <a:alpha val="20000"/>
                  </a:srgbClr>
                </a:outerShdw>
              </a:effectLst>
              <a:cs typeface="+mn-ea"/>
              <a:sym typeface="+mn-lt"/>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smtClean="0">
                <a:solidFill>
                  <a:schemeClr val="bg1"/>
                </a:solidFill>
                <a:effectLst>
                  <a:outerShdw blurRad="25400" dist="25400" dir="2700000" algn="tl">
                    <a:srgbClr val="000000">
                      <a:alpha val="20000"/>
                    </a:srgbClr>
                  </a:outerShdw>
                </a:effectLst>
                <a:cs typeface="+mn-ea"/>
                <a:sym typeface="+mn-lt"/>
              </a:rPr>
              <a:t>PART</a:t>
            </a:r>
            <a:endParaRPr lang="zh-CN" altLang="en-US" dirty="0">
              <a:solidFill>
                <a:schemeClr val="bg1"/>
              </a:solidFill>
              <a:effectLst>
                <a:outerShdw blurRad="25400" dist="25400" dir="2700000" algn="tl">
                  <a:srgbClr val="000000">
                    <a:alpha val="20000"/>
                  </a:srgbClr>
                </a:outerShdw>
              </a:effectLst>
              <a:cs typeface="+mn-ea"/>
              <a:sym typeface="+mn-lt"/>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 presetClass="entr" presetSubtype="12"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par>
                                <p:cTn id="14" presetID="2" presetClass="entr" presetSubtype="9"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0-#ppt_w/2"/>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500" fill="hold"/>
                                        <p:tgtEl>
                                          <p:spTgt spid="35"/>
                                        </p:tgtEl>
                                        <p:attrNameLst>
                                          <p:attrName>ppt_x</p:attrName>
                                        </p:attrNameLst>
                                      </p:cBhvr>
                                      <p:tavLst>
                                        <p:tav tm="0">
                                          <p:val>
                                            <p:strVal val="1+#ppt_w/2"/>
                                          </p:val>
                                        </p:tav>
                                        <p:tav tm="100000">
                                          <p:val>
                                            <p:strVal val="#ppt_x"/>
                                          </p:val>
                                        </p:tav>
                                      </p:tavLst>
                                    </p:anim>
                                    <p:anim calcmode="lin" valueType="num">
                                      <p:cBhvr additive="base">
                                        <p:cTn id="21" dur="500" fill="hold"/>
                                        <p:tgtEl>
                                          <p:spTgt spid="35"/>
                                        </p:tgtEl>
                                        <p:attrNameLst>
                                          <p:attrName>ppt_y</p:attrName>
                                        </p:attrNameLst>
                                      </p:cBhvr>
                                      <p:tavLst>
                                        <p:tav tm="0">
                                          <p:val>
                                            <p:strVal val="1+#ppt_h/2"/>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1000" fill="hold"/>
                                        <p:tgtEl>
                                          <p:spTgt spid="37"/>
                                        </p:tgtEl>
                                        <p:attrNameLst>
                                          <p:attrName>ppt_x</p:attrName>
                                        </p:attrNameLst>
                                      </p:cBhvr>
                                      <p:tavLst>
                                        <p:tav tm="0">
                                          <p:val>
                                            <p:strVal val="0-#ppt_w/2"/>
                                          </p:val>
                                        </p:tav>
                                        <p:tav tm="100000">
                                          <p:val>
                                            <p:strVal val="#ppt_x"/>
                                          </p:val>
                                        </p:tav>
                                      </p:tavLst>
                                    </p:anim>
                                    <p:anim calcmode="lin" valueType="num">
                                      <p:cBhvr additive="base">
                                        <p:cTn id="25" dur="1000" fill="hold"/>
                                        <p:tgtEl>
                                          <p:spTgt spid="37"/>
                                        </p:tgtEl>
                                        <p:attrNameLst>
                                          <p:attrName>ppt_y</p:attrName>
                                        </p:attrNameLst>
                                      </p:cBhvr>
                                      <p:tavLst>
                                        <p:tav tm="0">
                                          <p:val>
                                            <p:strVal val="#ppt_y"/>
                                          </p:val>
                                        </p:tav>
                                        <p:tav tm="100000">
                                          <p:val>
                                            <p:strVal val="#ppt_y"/>
                                          </p:val>
                                        </p:tav>
                                      </p:tavLst>
                                    </p:anim>
                                  </p:childTnLst>
                                </p:cTn>
                              </p:par>
                              <p:par>
                                <p:cTn id="26" presetID="2" presetClass="entr" presetSubtype="3" fill="hold" grpId="0" nodeType="withEffect">
                                  <p:stCondLst>
                                    <p:cond delay="25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1+#ppt_w/2"/>
                                          </p:val>
                                        </p:tav>
                                        <p:tav tm="100000">
                                          <p:val>
                                            <p:strVal val="#ppt_x"/>
                                          </p:val>
                                        </p:tav>
                                      </p:tavLst>
                                    </p:anim>
                                    <p:anim calcmode="lin" valueType="num">
                                      <p:cBhvr additive="base">
                                        <p:cTn id="29" dur="5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6" fill="hold" nodeType="withEffect">
                                  <p:stCondLst>
                                    <p:cond delay="25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1+#ppt_w/2"/>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1+#ppt_w/2"/>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1000" fill="hold"/>
                                        <p:tgtEl>
                                          <p:spTgt spid="36"/>
                                        </p:tgtEl>
                                        <p:attrNameLst>
                                          <p:attrName>ppt_x</p:attrName>
                                        </p:attrNameLst>
                                      </p:cBhvr>
                                      <p:tavLst>
                                        <p:tav tm="0">
                                          <p:val>
                                            <p:strVal val="1+#ppt_w/2"/>
                                          </p:val>
                                        </p:tav>
                                        <p:tav tm="100000">
                                          <p:val>
                                            <p:strVal val="#ppt_x"/>
                                          </p:val>
                                        </p:tav>
                                      </p:tavLst>
                                    </p:anim>
                                    <p:anim calcmode="lin" valueType="num">
                                      <p:cBhvr additive="base">
                                        <p:cTn id="41" dur="1000" fill="hold"/>
                                        <p:tgtEl>
                                          <p:spTgt spid="36"/>
                                        </p:tgtEl>
                                        <p:attrNameLst>
                                          <p:attrName>ppt_y</p:attrName>
                                        </p:attrNameLst>
                                      </p:cBhvr>
                                      <p:tavLst>
                                        <p:tav tm="0">
                                          <p:val>
                                            <p:strVal val="#ppt_y"/>
                                          </p:val>
                                        </p:tav>
                                        <p:tav tm="100000">
                                          <p:val>
                                            <p:strVal val="#ppt_y"/>
                                          </p:val>
                                        </p:tav>
                                      </p:tavLst>
                                    </p:anim>
                                  </p:childTnLst>
                                </p:cTn>
                              </p:par>
                              <p:par>
                                <p:cTn id="42" presetID="41" presetClass="entr" presetSubtype="0" fill="hold" grpId="0" nodeType="withEffect">
                                  <p:stCondLst>
                                    <p:cond delay="1000"/>
                                  </p:stCondLst>
                                  <p:iterate type="lt">
                                    <p:tmPct val="10000"/>
                                  </p:iterate>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6"/>
                                        </p:tgtEl>
                                        <p:attrNameLst>
                                          <p:attrName>ppt_y</p:attrName>
                                        </p:attrNameLst>
                                      </p:cBhvr>
                                      <p:tavLst>
                                        <p:tav tm="0">
                                          <p:val>
                                            <p:strVal val="#ppt_y"/>
                                          </p:val>
                                        </p:tav>
                                        <p:tav tm="100000">
                                          <p:val>
                                            <p:strVal val="#ppt_y"/>
                                          </p:val>
                                        </p:tav>
                                      </p:tavLst>
                                    </p:anim>
                                    <p:anim calcmode="lin" valueType="num">
                                      <p:cBhvr>
                                        <p:cTn id="4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6"/>
                                        </p:tgtEl>
                                      </p:cBhvr>
                                    </p:animEffect>
                                  </p:childTnLst>
                                </p:cTn>
                              </p:par>
                              <p:par>
                                <p:cTn id="49" presetID="16" presetClass="entr" presetSubtype="21" fill="hold" nodeType="withEffect">
                                  <p:stCondLst>
                                    <p:cond delay="2250"/>
                                  </p:stCondLst>
                                  <p:childTnLst>
                                    <p:set>
                                      <p:cBhvr>
                                        <p:cTn id="50" dur="1" fill="hold">
                                          <p:stCondLst>
                                            <p:cond delay="0"/>
                                          </p:stCondLst>
                                        </p:cTn>
                                        <p:tgtEl>
                                          <p:spTgt spid="41"/>
                                        </p:tgtEl>
                                        <p:attrNameLst>
                                          <p:attrName>style.visibility</p:attrName>
                                        </p:attrNameLst>
                                      </p:cBhvr>
                                      <p:to>
                                        <p:strVal val="visible"/>
                                      </p:to>
                                    </p:set>
                                    <p:animEffect transition="in" filter="barn(inVertical)">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9" grpId="0" animBg="1"/>
      <p:bldP spid="36" grpId="0"/>
      <p:bldP spid="37" grpId="0"/>
      <p:bldP spid="38"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1212215" y="1547495"/>
            <a:ext cx="9351645" cy="2399665"/>
          </a:xfrm>
          <a:prstGeom prst="rect">
            <a:avLst/>
          </a:prstGeom>
          <a:noFill/>
        </p:spPr>
        <p:txBody>
          <a:bodyPr wrap="square" rtlCol="0">
            <a:spAutoFit/>
          </a:bodyPr>
          <a:lstStyle/>
          <a:p>
            <a:pPr algn="just">
              <a:lnSpc>
                <a:spcPct val="150000"/>
              </a:lnSpc>
            </a:pPr>
            <a:r>
              <a:rPr lang="zh-CN" altLang="en-US" sz="2500" dirty="0">
                <a:solidFill>
                  <a:srgbClr val="686769"/>
                </a:solidFill>
                <a:cs typeface="+mn-ea"/>
                <a:sym typeface="+mn-lt"/>
              </a:rPr>
              <a:t>非聚集索引的结构与数据表中的行不同。</a:t>
            </a:r>
            <a:endParaRPr lang="zh-CN" altLang="en-US" sz="2500" dirty="0">
              <a:solidFill>
                <a:srgbClr val="686769"/>
              </a:solidFill>
              <a:cs typeface="+mn-ea"/>
              <a:sym typeface="+mn-lt"/>
            </a:endParaRPr>
          </a:p>
          <a:p>
            <a:pPr algn="just">
              <a:lnSpc>
                <a:spcPct val="150000"/>
              </a:lnSpc>
            </a:pPr>
            <a:r>
              <a:rPr lang="zh-CN" altLang="en-US" sz="2500" dirty="0">
                <a:solidFill>
                  <a:srgbClr val="686769"/>
                </a:solidFill>
                <a:cs typeface="+mn-ea"/>
                <a:sym typeface="+mn-lt"/>
              </a:rPr>
              <a:t>非聚集索引包含非聚集索引的键值以及每个键值项有一个指向表中行的指针。</a:t>
            </a:r>
            <a:endParaRPr lang="zh-CN" altLang="en-US" sz="2500" dirty="0">
              <a:solidFill>
                <a:srgbClr val="686769"/>
              </a:solidFill>
              <a:cs typeface="+mn-ea"/>
              <a:sym typeface="+mn-lt"/>
            </a:endParaRPr>
          </a:p>
          <a:p>
            <a:pPr algn="just">
              <a:lnSpc>
                <a:spcPct val="150000"/>
              </a:lnSpc>
            </a:pPr>
            <a:endParaRPr lang="zh-CN" altLang="en-US" sz="2500" dirty="0">
              <a:solidFill>
                <a:srgbClr val="686769"/>
              </a:solidFill>
              <a:cs typeface="+mn-ea"/>
              <a:sym typeface="+mn-lt"/>
            </a:endParaRPr>
          </a:p>
        </p:txBody>
      </p:sp>
      <p:grpSp>
        <p:nvGrpSpPr>
          <p:cNvPr id="29" name="组合 28"/>
          <p:cNvGrpSpPr/>
          <p:nvPr/>
        </p:nvGrpSpPr>
        <p:grpSpPr>
          <a:xfrm>
            <a:off x="9857136" y="416434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10853492" y="-575963"/>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圆角矩形 35"/>
          <p:cNvSpPr/>
          <p:nvPr/>
        </p:nvSpPr>
        <p:spPr>
          <a:xfrm>
            <a:off x="9009380" y="5642610"/>
            <a:ext cx="3806190" cy="5734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userDrawn="1"/>
        </p:nvSpPr>
        <p:spPr>
          <a:xfrm>
            <a:off x="4662170" y="461010"/>
            <a:ext cx="3355975"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非聚集索引的定义</a:t>
            </a:r>
            <a:endParaRPr lang="zh-CN" altLang="en-US" sz="2800" dirty="0">
              <a:solidFill>
                <a:srgbClr val="2A3246"/>
              </a:solidFill>
              <a:cs typeface="+mn-ea"/>
              <a:sym typeface="+mn-lt"/>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1212215" y="1547495"/>
            <a:ext cx="9351645" cy="1822450"/>
          </a:xfrm>
          <a:prstGeom prst="rect">
            <a:avLst/>
          </a:prstGeom>
          <a:noFill/>
        </p:spPr>
        <p:txBody>
          <a:bodyPr wrap="square" rtlCol="0">
            <a:spAutoFit/>
          </a:bodyPr>
          <a:lstStyle/>
          <a:p>
            <a:pPr algn="just">
              <a:lnSpc>
                <a:spcPct val="150000"/>
              </a:lnSpc>
            </a:pPr>
            <a:r>
              <a:rPr lang="zh-CN" altLang="en-US" sz="2500" dirty="0">
                <a:solidFill>
                  <a:srgbClr val="686769"/>
                </a:solidFill>
                <a:cs typeface="+mn-ea"/>
                <a:sym typeface="+mn-lt"/>
              </a:rPr>
              <a:t>非聚集索引可以改进在使用不是主键的键值时查询时候的性能表现。</a:t>
            </a:r>
            <a:endParaRPr lang="zh-CN" altLang="en-US" sz="2500" dirty="0">
              <a:solidFill>
                <a:srgbClr val="686769"/>
              </a:solidFill>
              <a:cs typeface="+mn-ea"/>
              <a:sym typeface="+mn-lt"/>
            </a:endParaRPr>
          </a:p>
          <a:p>
            <a:pPr algn="just">
              <a:lnSpc>
                <a:spcPct val="150000"/>
              </a:lnSpc>
            </a:pPr>
            <a:endParaRPr lang="zh-CN" altLang="en-US" sz="2500" dirty="0">
              <a:solidFill>
                <a:srgbClr val="686769"/>
              </a:solidFill>
              <a:cs typeface="+mn-ea"/>
              <a:sym typeface="+mn-lt"/>
            </a:endParaRPr>
          </a:p>
        </p:txBody>
      </p:sp>
      <p:grpSp>
        <p:nvGrpSpPr>
          <p:cNvPr id="29" name="组合 28"/>
          <p:cNvGrpSpPr/>
          <p:nvPr/>
        </p:nvGrpSpPr>
        <p:grpSpPr>
          <a:xfrm>
            <a:off x="9857136" y="416434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10853492" y="-575963"/>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圆角矩形 35"/>
          <p:cNvSpPr/>
          <p:nvPr/>
        </p:nvSpPr>
        <p:spPr>
          <a:xfrm>
            <a:off x="9009380" y="5642610"/>
            <a:ext cx="3806190" cy="5734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userDrawn="1"/>
        </p:nvSpPr>
        <p:spPr>
          <a:xfrm>
            <a:off x="4662170" y="461010"/>
            <a:ext cx="3355975"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非聚集索引的定义</a:t>
            </a:r>
            <a:endParaRPr lang="zh-CN" altLang="en-US" sz="2800" dirty="0">
              <a:solidFill>
                <a:srgbClr val="2A3246"/>
              </a:solidFill>
              <a:cs typeface="+mn-ea"/>
              <a:sym typeface="+mn-lt"/>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9857136" y="416434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10853492" y="-575963"/>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圆角矩形 35"/>
          <p:cNvSpPr/>
          <p:nvPr/>
        </p:nvSpPr>
        <p:spPr>
          <a:xfrm>
            <a:off x="9009380" y="5642610"/>
            <a:ext cx="3806190" cy="5734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userDrawn="1"/>
        </p:nvSpPr>
        <p:spPr>
          <a:xfrm>
            <a:off x="4662170" y="461010"/>
            <a:ext cx="3295015"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非聚集索引的特点</a:t>
            </a:r>
            <a:endParaRPr lang="zh-CN" altLang="en-US" sz="2800" dirty="0">
              <a:solidFill>
                <a:srgbClr val="2A3246"/>
              </a:solidFill>
              <a:cs typeface="+mn-ea"/>
              <a:sym typeface="+mn-lt"/>
            </a:endParaRPr>
          </a:p>
        </p:txBody>
      </p:sp>
      <p:sp>
        <p:nvSpPr>
          <p:cNvPr id="31" name="文本框 30"/>
          <p:cNvSpPr txBox="1"/>
          <p:nvPr/>
        </p:nvSpPr>
        <p:spPr>
          <a:xfrm>
            <a:off x="1049020" y="2093595"/>
            <a:ext cx="9351645" cy="2399665"/>
          </a:xfrm>
          <a:prstGeom prst="rect">
            <a:avLst/>
          </a:prstGeom>
          <a:noFill/>
        </p:spPr>
        <p:txBody>
          <a:bodyPr wrap="square" rtlCol="0">
            <a:spAutoFit/>
          </a:bodyPr>
          <a:p>
            <a:pPr marL="342900" indent="-342900" algn="just">
              <a:lnSpc>
                <a:spcPct val="150000"/>
              </a:lnSpc>
              <a:buFont typeface="Arial" panose="020B0604020202090204" pitchFamily="34" charset="0"/>
              <a:buChar char="•"/>
            </a:pPr>
            <a:r>
              <a:rPr lang="zh-CN" altLang="en-US" sz="2500" dirty="0">
                <a:solidFill>
                  <a:schemeClr val="tx1"/>
                </a:solidFill>
                <a:cs typeface="+mn-ea"/>
                <a:sym typeface="+mn-lt"/>
              </a:rPr>
              <a:t>只存键值</a:t>
            </a:r>
            <a:endParaRPr lang="zh-CN" altLang="en-US" sz="2500" dirty="0">
              <a:solidFill>
                <a:schemeClr val="tx1"/>
              </a:solidFill>
              <a:cs typeface="+mn-ea"/>
              <a:sym typeface="+mn-lt"/>
            </a:endParaRPr>
          </a:p>
          <a:p>
            <a:pPr marL="342900" indent="-342900" algn="just">
              <a:lnSpc>
                <a:spcPct val="150000"/>
              </a:lnSpc>
              <a:buFont typeface="Arial" panose="020B0604020202090204" pitchFamily="34" charset="0"/>
              <a:buChar char="•"/>
            </a:pPr>
            <a:r>
              <a:rPr lang="zh-CN" altLang="en-US" sz="2500" dirty="0">
                <a:solidFill>
                  <a:schemeClr val="tx1"/>
                </a:solidFill>
                <a:cs typeface="+mn-ea"/>
                <a:sym typeface="+mn-lt"/>
              </a:rPr>
              <a:t>采用指针的方式</a:t>
            </a:r>
            <a:endParaRPr lang="zh-CN" altLang="en-US" sz="2500" dirty="0">
              <a:solidFill>
                <a:schemeClr val="tx1"/>
              </a:solidFill>
              <a:cs typeface="+mn-ea"/>
              <a:sym typeface="+mn-lt"/>
            </a:endParaRPr>
          </a:p>
          <a:p>
            <a:pPr marL="342900" indent="-342900" algn="just">
              <a:lnSpc>
                <a:spcPct val="150000"/>
              </a:lnSpc>
              <a:buFont typeface="Arial" panose="020B0604020202090204" pitchFamily="34" charset="0"/>
              <a:buChar char="•"/>
            </a:pPr>
            <a:r>
              <a:rPr lang="zh-CN" altLang="en-US" sz="2500" dirty="0">
                <a:solidFill>
                  <a:schemeClr val="tx1"/>
                </a:solidFill>
                <a:cs typeface="+mn-ea"/>
                <a:sym typeface="+mn-lt"/>
              </a:rPr>
              <a:t>可以对于视图和表作非聚集索引</a:t>
            </a:r>
            <a:endParaRPr lang="zh-CN" altLang="en-US" sz="2500" dirty="0">
              <a:solidFill>
                <a:schemeClr val="tx1"/>
              </a:solidFill>
              <a:cs typeface="+mn-ea"/>
              <a:sym typeface="+mn-lt"/>
            </a:endParaRPr>
          </a:p>
          <a:p>
            <a:pPr marL="342900" indent="-342900" algn="just">
              <a:lnSpc>
                <a:spcPct val="150000"/>
              </a:lnSpc>
              <a:buFont typeface="Arial" panose="020B0604020202090204" pitchFamily="34" charset="0"/>
              <a:buChar char="•"/>
            </a:pPr>
            <a:r>
              <a:rPr lang="zh-CN" altLang="en-US" sz="2500" dirty="0">
                <a:solidFill>
                  <a:schemeClr val="tx1"/>
                </a:solidFill>
                <a:cs typeface="+mn-ea"/>
                <a:sym typeface="+mn-lt"/>
              </a:rPr>
              <a:t>每一行都是非聚集索引的键值和行定位</a:t>
            </a:r>
            <a:r>
              <a:rPr lang="en-US" altLang="zh-CN" sz="2500" dirty="0">
                <a:solidFill>
                  <a:schemeClr val="tx1"/>
                </a:solidFill>
                <a:cs typeface="+mn-ea"/>
                <a:sym typeface="+mn-lt"/>
              </a:rPr>
              <a:t>(row locator)</a:t>
            </a:r>
            <a:endParaRPr lang="en-US" altLang="zh-CN" sz="2500" dirty="0">
              <a:solidFill>
                <a:schemeClr val="tx1"/>
              </a:solidFill>
              <a:cs typeface="+mn-ea"/>
              <a:sym typeface="+mn-lt"/>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1212215" y="1547495"/>
            <a:ext cx="9351645" cy="1245235"/>
          </a:xfrm>
          <a:prstGeom prst="rect">
            <a:avLst/>
          </a:prstGeom>
          <a:noFill/>
        </p:spPr>
        <p:txBody>
          <a:bodyPr wrap="square" rtlCol="0">
            <a:spAutoFit/>
          </a:bodyPr>
          <a:lstStyle/>
          <a:p>
            <a:pPr algn="just">
              <a:lnSpc>
                <a:spcPct val="150000"/>
              </a:lnSpc>
            </a:pPr>
            <a:endParaRPr lang="zh-CN" altLang="en-US" sz="2500" dirty="0">
              <a:solidFill>
                <a:srgbClr val="686769"/>
              </a:solidFill>
              <a:cs typeface="+mn-ea"/>
              <a:sym typeface="+mn-lt"/>
            </a:endParaRPr>
          </a:p>
          <a:p>
            <a:pPr algn="just">
              <a:lnSpc>
                <a:spcPct val="150000"/>
              </a:lnSpc>
            </a:pPr>
            <a:endParaRPr lang="zh-CN" altLang="en-US" sz="2500" dirty="0">
              <a:solidFill>
                <a:srgbClr val="686769"/>
              </a:solidFill>
              <a:cs typeface="+mn-ea"/>
              <a:sym typeface="+mn-lt"/>
            </a:endParaRPr>
          </a:p>
        </p:txBody>
      </p:sp>
      <p:grpSp>
        <p:nvGrpSpPr>
          <p:cNvPr id="29" name="组合 28"/>
          <p:cNvGrpSpPr/>
          <p:nvPr/>
        </p:nvGrpSpPr>
        <p:grpSpPr>
          <a:xfrm>
            <a:off x="9857136" y="416434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10853492" y="-575963"/>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圆角矩形 35"/>
          <p:cNvSpPr/>
          <p:nvPr/>
        </p:nvSpPr>
        <p:spPr>
          <a:xfrm>
            <a:off x="9009380" y="5642610"/>
            <a:ext cx="3806190" cy="5734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a:blip r:embed="rId1"/>
          <a:stretch>
            <a:fillRect/>
          </a:stretch>
        </p:blipFill>
        <p:spPr>
          <a:xfrm>
            <a:off x="2752725" y="1237615"/>
            <a:ext cx="7174865" cy="497840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9857136" y="416434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10853492" y="-575963"/>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圆角矩形 35"/>
          <p:cNvSpPr/>
          <p:nvPr/>
        </p:nvSpPr>
        <p:spPr>
          <a:xfrm>
            <a:off x="9009380" y="5642610"/>
            <a:ext cx="3806190" cy="5734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userDrawn="1"/>
        </p:nvSpPr>
        <p:spPr>
          <a:xfrm>
            <a:off x="424180" y="2559685"/>
            <a:ext cx="3355975" cy="112458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聚集和非聚集索引区别</a:t>
            </a:r>
            <a:endParaRPr lang="zh-CN" altLang="en-US" sz="2800" dirty="0">
              <a:solidFill>
                <a:srgbClr val="2A3246"/>
              </a:solidFill>
              <a:cs typeface="+mn-ea"/>
              <a:sym typeface="+mn-lt"/>
            </a:endParaRPr>
          </a:p>
        </p:txBody>
      </p:sp>
      <p:pic>
        <p:nvPicPr>
          <p:cNvPr id="2" name="图片 1"/>
          <p:cNvPicPr>
            <a:picLocks noChangeAspect="1"/>
          </p:cNvPicPr>
          <p:nvPr/>
        </p:nvPicPr>
        <p:blipFill>
          <a:blip r:embed="rId1"/>
          <a:stretch>
            <a:fillRect/>
          </a:stretch>
        </p:blipFill>
        <p:spPr>
          <a:xfrm>
            <a:off x="4564380" y="417830"/>
            <a:ext cx="5970270" cy="6022340"/>
          </a:xfrm>
          <a:prstGeom prst="rect">
            <a:avLst/>
          </a:prstGeom>
        </p:spPr>
      </p:pic>
      <p:pic>
        <p:nvPicPr>
          <p:cNvPr id="3" name="图片 2"/>
          <p:cNvPicPr>
            <a:picLocks noChangeAspect="1"/>
          </p:cNvPicPr>
          <p:nvPr/>
        </p:nvPicPr>
        <p:blipFill>
          <a:blip r:embed="rId2"/>
          <a:stretch>
            <a:fillRect/>
          </a:stretch>
        </p:blipFill>
        <p:spPr>
          <a:xfrm>
            <a:off x="126365" y="641350"/>
            <a:ext cx="11938635" cy="557530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420160" y="2929505"/>
            <a:ext cx="32308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cs typeface="+mn-ea"/>
                <a:sym typeface="+mn-lt"/>
              </a:rPr>
              <a:t>索引的作用</a:t>
            </a:r>
            <a:endParaRPr lang="zh-CN" altLang="en-US" sz="4800" dirty="0">
              <a:solidFill>
                <a:srgbClr val="2A3246"/>
              </a:solidFill>
              <a:effectLst>
                <a:outerShdw blurRad="38100" dist="38100" dir="2700000" algn="tl">
                  <a:srgbClr val="000000">
                    <a:alpha val="20000"/>
                  </a:srgbClr>
                </a:outerShdw>
              </a:effectLst>
              <a:cs typeface="+mn-ea"/>
              <a:sym typeface="+mn-lt"/>
            </a:endParaRP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34714" y="2898264"/>
            <a:ext cx="1085555" cy="1015663"/>
          </a:xfrm>
          <a:prstGeom prst="rect">
            <a:avLst/>
          </a:prstGeom>
          <a:noFill/>
        </p:spPr>
        <p:txBody>
          <a:bodyPr wrap="none" rtlCol="0">
            <a:spAutoFit/>
          </a:bodyPr>
          <a:lstStyle/>
          <a:p>
            <a:pPr algn="ctr"/>
            <a:r>
              <a:rPr lang="en-US" altLang="zh-CN" sz="6000" dirty="0" smtClean="0">
                <a:solidFill>
                  <a:schemeClr val="bg1"/>
                </a:solidFill>
                <a:effectLst>
                  <a:outerShdw blurRad="25400" dist="25400" dir="2700000" algn="tl">
                    <a:srgbClr val="000000">
                      <a:alpha val="20000"/>
                    </a:srgbClr>
                  </a:outerShdw>
                </a:effectLst>
                <a:cs typeface="+mn-ea"/>
                <a:sym typeface="+mn-lt"/>
              </a:rPr>
              <a:t>03</a:t>
            </a:r>
            <a:endParaRPr lang="zh-CN" altLang="en-US" sz="6000" dirty="0">
              <a:solidFill>
                <a:schemeClr val="bg1"/>
              </a:solidFill>
              <a:effectLst>
                <a:outerShdw blurRad="25400" dist="25400" dir="2700000" algn="tl">
                  <a:srgbClr val="000000">
                    <a:alpha val="20000"/>
                  </a:srgbClr>
                </a:outerShdw>
              </a:effectLst>
              <a:cs typeface="+mn-ea"/>
              <a:sym typeface="+mn-lt"/>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smtClean="0">
                <a:solidFill>
                  <a:schemeClr val="bg1"/>
                </a:solidFill>
                <a:effectLst>
                  <a:outerShdw blurRad="25400" dist="25400" dir="2700000" algn="tl">
                    <a:srgbClr val="000000">
                      <a:alpha val="20000"/>
                    </a:srgbClr>
                  </a:outerShdw>
                </a:effectLst>
                <a:cs typeface="+mn-ea"/>
                <a:sym typeface="+mn-lt"/>
              </a:rPr>
              <a:t>PART</a:t>
            </a:r>
            <a:endParaRPr lang="zh-CN" altLang="en-US" dirty="0">
              <a:solidFill>
                <a:schemeClr val="bg1"/>
              </a:solidFill>
              <a:effectLst>
                <a:outerShdw blurRad="25400" dist="25400" dir="2700000" algn="tl">
                  <a:srgbClr val="000000">
                    <a:alpha val="20000"/>
                  </a:srgbClr>
                </a:outerShdw>
              </a:effectLst>
              <a:cs typeface="+mn-ea"/>
              <a:sym typeface="+mn-lt"/>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 presetClass="entr" presetSubtype="12"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par>
                                <p:cTn id="14" presetID="2" presetClass="entr" presetSubtype="9"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0-#ppt_w/2"/>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500" fill="hold"/>
                                        <p:tgtEl>
                                          <p:spTgt spid="35"/>
                                        </p:tgtEl>
                                        <p:attrNameLst>
                                          <p:attrName>ppt_x</p:attrName>
                                        </p:attrNameLst>
                                      </p:cBhvr>
                                      <p:tavLst>
                                        <p:tav tm="0">
                                          <p:val>
                                            <p:strVal val="1+#ppt_w/2"/>
                                          </p:val>
                                        </p:tav>
                                        <p:tav tm="100000">
                                          <p:val>
                                            <p:strVal val="#ppt_x"/>
                                          </p:val>
                                        </p:tav>
                                      </p:tavLst>
                                    </p:anim>
                                    <p:anim calcmode="lin" valueType="num">
                                      <p:cBhvr additive="base">
                                        <p:cTn id="21" dur="500" fill="hold"/>
                                        <p:tgtEl>
                                          <p:spTgt spid="35"/>
                                        </p:tgtEl>
                                        <p:attrNameLst>
                                          <p:attrName>ppt_y</p:attrName>
                                        </p:attrNameLst>
                                      </p:cBhvr>
                                      <p:tavLst>
                                        <p:tav tm="0">
                                          <p:val>
                                            <p:strVal val="1+#ppt_h/2"/>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1000" fill="hold"/>
                                        <p:tgtEl>
                                          <p:spTgt spid="37"/>
                                        </p:tgtEl>
                                        <p:attrNameLst>
                                          <p:attrName>ppt_x</p:attrName>
                                        </p:attrNameLst>
                                      </p:cBhvr>
                                      <p:tavLst>
                                        <p:tav tm="0">
                                          <p:val>
                                            <p:strVal val="0-#ppt_w/2"/>
                                          </p:val>
                                        </p:tav>
                                        <p:tav tm="100000">
                                          <p:val>
                                            <p:strVal val="#ppt_x"/>
                                          </p:val>
                                        </p:tav>
                                      </p:tavLst>
                                    </p:anim>
                                    <p:anim calcmode="lin" valueType="num">
                                      <p:cBhvr additive="base">
                                        <p:cTn id="25" dur="1000" fill="hold"/>
                                        <p:tgtEl>
                                          <p:spTgt spid="37"/>
                                        </p:tgtEl>
                                        <p:attrNameLst>
                                          <p:attrName>ppt_y</p:attrName>
                                        </p:attrNameLst>
                                      </p:cBhvr>
                                      <p:tavLst>
                                        <p:tav tm="0">
                                          <p:val>
                                            <p:strVal val="#ppt_y"/>
                                          </p:val>
                                        </p:tav>
                                        <p:tav tm="100000">
                                          <p:val>
                                            <p:strVal val="#ppt_y"/>
                                          </p:val>
                                        </p:tav>
                                      </p:tavLst>
                                    </p:anim>
                                  </p:childTnLst>
                                </p:cTn>
                              </p:par>
                              <p:par>
                                <p:cTn id="26" presetID="2" presetClass="entr" presetSubtype="3" fill="hold" grpId="0" nodeType="withEffect">
                                  <p:stCondLst>
                                    <p:cond delay="25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1+#ppt_w/2"/>
                                          </p:val>
                                        </p:tav>
                                        <p:tav tm="100000">
                                          <p:val>
                                            <p:strVal val="#ppt_x"/>
                                          </p:val>
                                        </p:tav>
                                      </p:tavLst>
                                    </p:anim>
                                    <p:anim calcmode="lin" valueType="num">
                                      <p:cBhvr additive="base">
                                        <p:cTn id="29" dur="5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6" fill="hold" nodeType="withEffect">
                                  <p:stCondLst>
                                    <p:cond delay="25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1+#ppt_w/2"/>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1+#ppt_w/2"/>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1000" fill="hold"/>
                                        <p:tgtEl>
                                          <p:spTgt spid="36"/>
                                        </p:tgtEl>
                                        <p:attrNameLst>
                                          <p:attrName>ppt_x</p:attrName>
                                        </p:attrNameLst>
                                      </p:cBhvr>
                                      <p:tavLst>
                                        <p:tav tm="0">
                                          <p:val>
                                            <p:strVal val="1+#ppt_w/2"/>
                                          </p:val>
                                        </p:tav>
                                        <p:tav tm="100000">
                                          <p:val>
                                            <p:strVal val="#ppt_x"/>
                                          </p:val>
                                        </p:tav>
                                      </p:tavLst>
                                    </p:anim>
                                    <p:anim calcmode="lin" valueType="num">
                                      <p:cBhvr additive="base">
                                        <p:cTn id="41" dur="1000" fill="hold"/>
                                        <p:tgtEl>
                                          <p:spTgt spid="36"/>
                                        </p:tgtEl>
                                        <p:attrNameLst>
                                          <p:attrName>ppt_y</p:attrName>
                                        </p:attrNameLst>
                                      </p:cBhvr>
                                      <p:tavLst>
                                        <p:tav tm="0">
                                          <p:val>
                                            <p:strVal val="#ppt_y"/>
                                          </p:val>
                                        </p:tav>
                                        <p:tav tm="100000">
                                          <p:val>
                                            <p:strVal val="#ppt_y"/>
                                          </p:val>
                                        </p:tav>
                                      </p:tavLst>
                                    </p:anim>
                                  </p:childTnLst>
                                </p:cTn>
                              </p:par>
                              <p:par>
                                <p:cTn id="42" presetID="41" presetClass="entr" presetSubtype="0" fill="hold" grpId="0" nodeType="withEffect">
                                  <p:stCondLst>
                                    <p:cond delay="1000"/>
                                  </p:stCondLst>
                                  <p:iterate type="lt">
                                    <p:tmPct val="10000"/>
                                  </p:iterate>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6"/>
                                        </p:tgtEl>
                                        <p:attrNameLst>
                                          <p:attrName>ppt_y</p:attrName>
                                        </p:attrNameLst>
                                      </p:cBhvr>
                                      <p:tavLst>
                                        <p:tav tm="0">
                                          <p:val>
                                            <p:strVal val="#ppt_y"/>
                                          </p:val>
                                        </p:tav>
                                        <p:tav tm="100000">
                                          <p:val>
                                            <p:strVal val="#ppt_y"/>
                                          </p:val>
                                        </p:tav>
                                      </p:tavLst>
                                    </p:anim>
                                    <p:anim calcmode="lin" valueType="num">
                                      <p:cBhvr>
                                        <p:cTn id="4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6"/>
                                        </p:tgtEl>
                                      </p:cBhvr>
                                    </p:animEffect>
                                  </p:childTnLst>
                                </p:cTn>
                              </p:par>
                              <p:par>
                                <p:cTn id="49" presetID="16" presetClass="entr" presetSubtype="21" fill="hold" nodeType="withEffect">
                                  <p:stCondLst>
                                    <p:cond delay="2250"/>
                                  </p:stCondLst>
                                  <p:childTnLst>
                                    <p:set>
                                      <p:cBhvr>
                                        <p:cTn id="50" dur="1" fill="hold">
                                          <p:stCondLst>
                                            <p:cond delay="0"/>
                                          </p:stCondLst>
                                        </p:cTn>
                                        <p:tgtEl>
                                          <p:spTgt spid="41"/>
                                        </p:tgtEl>
                                        <p:attrNameLst>
                                          <p:attrName>style.visibility</p:attrName>
                                        </p:attrNameLst>
                                      </p:cBhvr>
                                      <p:to>
                                        <p:strVal val="visible"/>
                                      </p:to>
                                    </p:set>
                                    <p:animEffect transition="in" filter="barn(inVertical)">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9" grpId="0" animBg="1"/>
      <p:bldP spid="36" grpId="0"/>
      <p:bldP spid="37" grpId="0"/>
      <p:bldP spid="38"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4662170" y="483870"/>
            <a:ext cx="2867660"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索引的作用</a:t>
            </a:r>
            <a:endParaRPr lang="zh-CN" altLang="en-US" sz="2800" dirty="0">
              <a:solidFill>
                <a:srgbClr val="2A3246"/>
              </a:solidFill>
              <a:cs typeface="+mn-ea"/>
              <a:sym typeface="+mn-lt"/>
            </a:endParaRPr>
          </a:p>
        </p:txBody>
      </p:sp>
      <p:sp>
        <p:nvSpPr>
          <p:cNvPr id="2" name="文本框 1"/>
          <p:cNvSpPr txBox="1"/>
          <p:nvPr/>
        </p:nvSpPr>
        <p:spPr>
          <a:xfrm>
            <a:off x="2829560" y="1367790"/>
            <a:ext cx="6532880" cy="475615"/>
          </a:xfrm>
          <a:prstGeom prst="rect">
            <a:avLst/>
          </a:prstGeom>
          <a:noFill/>
        </p:spPr>
        <p:txBody>
          <a:bodyPr wrap="none" rtlCol="0">
            <a:spAutoFit/>
          </a:bodyPr>
          <a:p>
            <a:r>
              <a:rPr lang="zh-CN" altLang="en-US" sz="2500"/>
              <a:t>本质上来说，索引都是为了加快查找的速度。</a:t>
            </a:r>
            <a:endParaRPr lang="zh-CN" altLang="en-US" sz="2500"/>
          </a:p>
        </p:txBody>
      </p:sp>
      <p:sp>
        <p:nvSpPr>
          <p:cNvPr id="5" name="文本框 4"/>
          <p:cNvSpPr txBox="1"/>
          <p:nvPr/>
        </p:nvSpPr>
        <p:spPr>
          <a:xfrm>
            <a:off x="1446530" y="1985645"/>
            <a:ext cx="9706610" cy="4707890"/>
          </a:xfrm>
          <a:prstGeom prst="rect">
            <a:avLst/>
          </a:prstGeom>
          <a:noFill/>
        </p:spPr>
        <p:txBody>
          <a:bodyPr wrap="square" rtlCol="0">
            <a:spAutoFit/>
          </a:bodyPr>
          <a:p>
            <a:pPr fontAlgn="auto">
              <a:lnSpc>
                <a:spcPct val="150000"/>
              </a:lnSpc>
            </a:pPr>
            <a:r>
              <a:rPr lang="zh-CN" altLang="en-US" sz="2500"/>
              <a:t>第一，通过创建唯一性索引，可以保证数据库表中每一行的数据的唯一性。</a:t>
            </a:r>
            <a:endParaRPr lang="zh-CN" altLang="en-US" sz="2500"/>
          </a:p>
          <a:p>
            <a:pPr fontAlgn="auto">
              <a:lnSpc>
                <a:spcPct val="150000"/>
              </a:lnSpc>
            </a:pPr>
            <a:r>
              <a:rPr lang="zh-CN" altLang="en-US" sz="2500"/>
              <a:t>第二，可以大大加快数据的检索速度</a:t>
            </a:r>
            <a:endParaRPr lang="zh-CN" altLang="en-US" sz="2500"/>
          </a:p>
          <a:p>
            <a:pPr fontAlgn="auto">
              <a:lnSpc>
                <a:spcPct val="150000"/>
              </a:lnSpc>
            </a:pPr>
            <a:r>
              <a:rPr lang="zh-CN" altLang="en-US" sz="2500"/>
              <a:t>第三，可以加速表和表之间的连接</a:t>
            </a:r>
            <a:endParaRPr lang="zh-CN" altLang="en-US" sz="2500"/>
          </a:p>
          <a:p>
            <a:pPr fontAlgn="auto">
              <a:lnSpc>
                <a:spcPct val="150000"/>
              </a:lnSpc>
            </a:pPr>
            <a:r>
              <a:rPr lang="zh-CN" altLang="en-US" sz="2500"/>
              <a:t>第四，在使用分组和排序子句进行数据检索时，同样可以显著减少查询中分组和排序的时间</a:t>
            </a:r>
            <a:endParaRPr lang="zh-CN" altLang="en-US" sz="2500"/>
          </a:p>
          <a:p>
            <a:pPr fontAlgn="auto">
              <a:lnSpc>
                <a:spcPct val="150000"/>
              </a:lnSpc>
            </a:pPr>
            <a:r>
              <a:rPr lang="zh-CN" altLang="en-US" sz="2500"/>
              <a:t>第五，通过使用索引，可以在查询过程中使用优化隐藏器提高系统性能。</a:t>
            </a:r>
            <a:endParaRPr lang="en-US" altLang="zh-CN" sz="2500"/>
          </a:p>
        </p:txBody>
      </p:sp>
    </p:spTree>
  </p:cSld>
  <p:clrMapOvr>
    <a:masterClrMapping/>
  </p:clrMapOvr>
  <p:transition spd="slow" advClick="0"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4662170" y="483870"/>
            <a:ext cx="2867660"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索引的作用</a:t>
            </a:r>
            <a:endParaRPr lang="zh-CN" altLang="en-US" sz="2800" dirty="0">
              <a:solidFill>
                <a:srgbClr val="2A3246"/>
              </a:solidFill>
              <a:cs typeface="+mn-ea"/>
              <a:sym typeface="+mn-lt"/>
            </a:endParaRPr>
          </a:p>
        </p:txBody>
      </p:sp>
      <p:sp>
        <p:nvSpPr>
          <p:cNvPr id="5" name="文本框 4"/>
          <p:cNvSpPr txBox="1"/>
          <p:nvPr/>
        </p:nvSpPr>
        <p:spPr>
          <a:xfrm>
            <a:off x="1446530" y="1985645"/>
            <a:ext cx="9706610" cy="2399665"/>
          </a:xfrm>
          <a:prstGeom prst="rect">
            <a:avLst/>
          </a:prstGeom>
          <a:noFill/>
        </p:spPr>
        <p:txBody>
          <a:bodyPr wrap="square" rtlCol="0">
            <a:spAutoFit/>
          </a:bodyPr>
          <a:p>
            <a:pPr fontAlgn="auto">
              <a:lnSpc>
                <a:spcPct val="150000"/>
              </a:lnSpc>
            </a:pPr>
            <a:r>
              <a:rPr lang="zh-CN" altLang="en-US" sz="2500"/>
              <a:t>索引是数据库中非常非常重要的概念，它是存储引擎能够快速定位记录的秘密武器，对于提升数据库的性能、减轻数据库服务器的负担有着非常重要的作用；索引优化是对查询性能优化的最有效手段，它能够轻松地将</a:t>
            </a:r>
            <a:r>
              <a:rPr lang="zh-CN" altLang="en-US" sz="2500" b="1"/>
              <a:t>查询的性能提高几个数量级</a:t>
            </a:r>
            <a:r>
              <a:rPr lang="zh-CN" altLang="en-US" sz="2500"/>
              <a:t>。</a:t>
            </a:r>
            <a:endParaRPr lang="zh-CN" altLang="en-US" sz="2500"/>
          </a:p>
        </p:txBody>
      </p:sp>
    </p:spTree>
  </p:cSld>
  <p:clrMapOvr>
    <a:masterClrMapping/>
  </p:clrMapOvr>
  <p:transition spd="slow" advClick="0"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3738245" y="483870"/>
            <a:ext cx="4625975"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索引 聚集和非聚集</a:t>
            </a:r>
            <a:endParaRPr lang="zh-CN" altLang="en-US" sz="2800" dirty="0">
              <a:solidFill>
                <a:srgbClr val="2A3246"/>
              </a:solidFill>
              <a:cs typeface="+mn-ea"/>
              <a:sym typeface="+mn-lt"/>
            </a:endParaRPr>
          </a:p>
        </p:txBody>
      </p:sp>
      <p:sp>
        <p:nvSpPr>
          <p:cNvPr id="2" name="文本框 1"/>
          <p:cNvSpPr txBox="1"/>
          <p:nvPr/>
        </p:nvSpPr>
        <p:spPr>
          <a:xfrm>
            <a:off x="877570" y="1597025"/>
            <a:ext cx="10436860" cy="3553460"/>
          </a:xfrm>
          <a:prstGeom prst="rect">
            <a:avLst/>
          </a:prstGeom>
          <a:noFill/>
        </p:spPr>
        <p:txBody>
          <a:bodyPr wrap="none" rtlCol="0">
            <a:spAutoFit/>
          </a:bodyPr>
          <a:p>
            <a:pPr algn="ctr"/>
            <a:r>
              <a:rPr lang="zh-CN" altLang="en-US" sz="2500"/>
              <a:t>聚集和非聚集索引的目的都是为了方便快速查找</a:t>
            </a:r>
            <a:endParaRPr lang="zh-CN" altLang="en-US" sz="2500"/>
          </a:p>
          <a:p>
            <a:pPr algn="ctr"/>
            <a:endParaRPr lang="zh-CN" altLang="en-US" sz="2500"/>
          </a:p>
          <a:p>
            <a:pPr algn="ctr"/>
            <a:r>
              <a:rPr lang="zh-CN" altLang="en-US" sz="2500"/>
              <a:t>在聚集索引中 数据按照排好的顺序直接存放</a:t>
            </a:r>
            <a:endParaRPr lang="zh-CN" altLang="en-US" sz="2500"/>
          </a:p>
          <a:p>
            <a:pPr algn="ctr"/>
            <a:endParaRPr lang="zh-CN" altLang="en-US" sz="2500"/>
          </a:p>
          <a:p>
            <a:pPr algn="ctr"/>
            <a:r>
              <a:rPr lang="zh-CN" altLang="en-US" sz="2500"/>
              <a:t>在非聚集索引中我们可以理解为 另外存放了一个按照索引字段排序的列表</a:t>
            </a:r>
            <a:endParaRPr lang="zh-CN" altLang="en-US" sz="2500"/>
          </a:p>
          <a:p>
            <a:pPr algn="ctr"/>
            <a:r>
              <a:rPr lang="zh-CN" altLang="en-US" sz="2500"/>
              <a:t>在那里面存放了指向原来数组的指针</a:t>
            </a:r>
            <a:endParaRPr lang="zh-CN" altLang="en-US" sz="2500"/>
          </a:p>
          <a:p>
            <a:pPr algn="ctr"/>
            <a:r>
              <a:rPr lang="zh-CN" altLang="en-US" sz="2500"/>
              <a:t>每次找的时候要间接跳一次</a:t>
            </a:r>
            <a:endParaRPr lang="zh-CN" altLang="en-US" sz="2500"/>
          </a:p>
          <a:p>
            <a:pPr algn="ctr"/>
            <a:endParaRPr lang="zh-CN" altLang="en-US" sz="2500"/>
          </a:p>
          <a:p>
            <a:pPr algn="ctr"/>
            <a:endParaRPr lang="zh-CN" altLang="en-US" sz="2500"/>
          </a:p>
        </p:txBody>
      </p:sp>
    </p:spTree>
  </p:cSld>
  <p:clrMapOvr>
    <a:masterClrMapping/>
  </p:clrMapOvr>
  <p:transition spd="slow" advClick="0" advTm="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等腰三角形 10"/>
          <p:cNvSpPr/>
          <p:nvPr/>
        </p:nvSpPr>
        <p:spPr>
          <a:xfrm>
            <a:off x="-545177" y="616920"/>
            <a:ext cx="1010653" cy="94978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等腰三角形 40"/>
          <p:cNvSpPr/>
          <p:nvPr/>
        </p:nvSpPr>
        <p:spPr>
          <a:xfrm rot="10800000">
            <a:off x="9112592" y="-1"/>
            <a:ext cx="1585887" cy="147777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等腰三角形 41"/>
          <p:cNvSpPr/>
          <p:nvPr/>
        </p:nvSpPr>
        <p:spPr>
          <a:xfrm>
            <a:off x="8926577" y="3587959"/>
            <a:ext cx="3509263" cy="3270041"/>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等腰三角形 42"/>
          <p:cNvSpPr/>
          <p:nvPr/>
        </p:nvSpPr>
        <p:spPr>
          <a:xfrm>
            <a:off x="10348615" y="4426534"/>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等腰三角形 43"/>
          <p:cNvSpPr/>
          <p:nvPr/>
        </p:nvSpPr>
        <p:spPr>
          <a:xfrm>
            <a:off x="9244386" y="4206239"/>
            <a:ext cx="953258" cy="88827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等腰三角形 44"/>
          <p:cNvSpPr/>
          <p:nvPr/>
        </p:nvSpPr>
        <p:spPr>
          <a:xfrm>
            <a:off x="10197644" y="5824260"/>
            <a:ext cx="969180" cy="90311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等腰三角形 45"/>
          <p:cNvSpPr/>
          <p:nvPr/>
        </p:nvSpPr>
        <p:spPr>
          <a:xfrm rot="10800000">
            <a:off x="10044933" y="528943"/>
            <a:ext cx="932340" cy="868783"/>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等腰三角形 46"/>
          <p:cNvSpPr/>
          <p:nvPr/>
        </p:nvSpPr>
        <p:spPr>
          <a:xfrm rot="10800000">
            <a:off x="8227547" y="5367158"/>
            <a:ext cx="1964386" cy="183047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8" name="直接连接符 47"/>
          <p:cNvCxnSpPr/>
          <p:nvPr/>
        </p:nvCxnSpPr>
        <p:spPr>
          <a:xfrm>
            <a:off x="8796482" y="-49558"/>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807262" y="34290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750256" y="2315812"/>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945209" y="4014055"/>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311054" y="602779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54222" y="6038837"/>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30696" y="720204"/>
            <a:ext cx="1675101" cy="369332"/>
          </a:xfrm>
          <a:prstGeom prst="rect">
            <a:avLst/>
          </a:prstGeom>
          <a:noFill/>
        </p:spPr>
        <p:txBody>
          <a:bodyPr wrap="square" rtlCol="0">
            <a:spAutoFit/>
          </a:bodyPr>
          <a:lstStyle/>
          <a:p>
            <a:pPr algn="dist"/>
            <a:r>
              <a:rPr lang="en-US" altLang="zh-CN" dirty="0" smtClean="0">
                <a:solidFill>
                  <a:srgbClr val="21273E"/>
                </a:solidFill>
                <a:effectLst>
                  <a:outerShdw blurRad="38100" dist="38100" dir="2700000" algn="tl">
                    <a:srgbClr val="000000">
                      <a:alpha val="30000"/>
                    </a:srgbClr>
                  </a:outerShdw>
                </a:effectLst>
                <a:cs typeface="+mn-ea"/>
                <a:sym typeface="+mn-lt"/>
              </a:rPr>
              <a:t>CONTENTS</a:t>
            </a:r>
            <a:endParaRPr lang="zh-CN" altLang="en-US" dirty="0">
              <a:solidFill>
                <a:srgbClr val="21273E"/>
              </a:solidFill>
              <a:effectLst>
                <a:outerShdw blurRad="38100" dist="38100" dir="2700000" algn="tl">
                  <a:srgbClr val="000000">
                    <a:alpha val="30000"/>
                  </a:srgbClr>
                </a:outerShdw>
              </a:effectLst>
              <a:cs typeface="+mn-ea"/>
              <a:sym typeface="+mn-lt"/>
            </a:endParaRPr>
          </a:p>
        </p:txBody>
      </p:sp>
      <p:sp>
        <p:nvSpPr>
          <p:cNvPr id="57" name="文本框 56"/>
          <p:cNvSpPr txBox="1"/>
          <p:nvPr/>
        </p:nvSpPr>
        <p:spPr>
          <a:xfrm>
            <a:off x="89323" y="1050122"/>
            <a:ext cx="1256628" cy="646331"/>
          </a:xfrm>
          <a:prstGeom prst="rect">
            <a:avLst/>
          </a:prstGeom>
          <a:noFill/>
        </p:spPr>
        <p:txBody>
          <a:bodyPr wrap="square" rtlCol="0">
            <a:spAutoFit/>
          </a:bodyPr>
          <a:lstStyle/>
          <a:p>
            <a:pPr algn="dist"/>
            <a:r>
              <a:rPr lang="zh-CN" altLang="en-US" sz="3600" dirty="0" smtClean="0">
                <a:solidFill>
                  <a:srgbClr val="21273E"/>
                </a:solidFill>
                <a:effectLst>
                  <a:outerShdw blurRad="38100" dist="38100" dir="2700000" algn="tl">
                    <a:srgbClr val="000000">
                      <a:alpha val="30000"/>
                    </a:srgbClr>
                  </a:outerShdw>
                </a:effectLst>
                <a:cs typeface="+mn-ea"/>
                <a:sym typeface="+mn-lt"/>
              </a:rPr>
              <a:t>目录</a:t>
            </a:r>
            <a:endParaRPr lang="zh-CN" altLang="en-US" sz="3600" dirty="0">
              <a:solidFill>
                <a:srgbClr val="21273E"/>
              </a:solidFill>
              <a:effectLst>
                <a:outerShdw blurRad="38100" dist="38100" dir="2700000" algn="tl">
                  <a:srgbClr val="000000">
                    <a:alpha val="30000"/>
                  </a:srgbClr>
                </a:outerShdw>
              </a:effectLst>
              <a:cs typeface="+mn-ea"/>
              <a:sym typeface="+mn-lt"/>
            </a:endParaRPr>
          </a:p>
        </p:txBody>
      </p:sp>
      <p:grpSp>
        <p:nvGrpSpPr>
          <p:cNvPr id="7" name="组合 6"/>
          <p:cNvGrpSpPr/>
          <p:nvPr/>
        </p:nvGrpSpPr>
        <p:grpSpPr>
          <a:xfrm>
            <a:off x="2112772" y="2062893"/>
            <a:ext cx="3308851" cy="505838"/>
            <a:chOff x="1359704" y="1966230"/>
            <a:chExt cx="3308851" cy="505838"/>
          </a:xfrm>
        </p:grpSpPr>
        <p:sp>
          <p:nvSpPr>
            <p:cNvPr id="62" name="文本框 61"/>
            <p:cNvSpPr txBox="1"/>
            <p:nvPr/>
          </p:nvSpPr>
          <p:spPr>
            <a:xfrm>
              <a:off x="2102654" y="2072910"/>
              <a:ext cx="2239010" cy="398780"/>
            </a:xfrm>
            <a:prstGeom prst="rect">
              <a:avLst/>
            </a:prstGeom>
            <a:noFill/>
          </p:spPr>
          <p:txBody>
            <a:bodyPr wrap="square" rtlCol="0">
              <a:spAutoFit/>
            </a:bodyPr>
            <a:lstStyle/>
            <a:p>
              <a:r>
                <a:rPr lang="zh-CN" altLang="en-US" sz="2000" b="1" spc="300" dirty="0">
                  <a:solidFill>
                    <a:srgbClr val="2A3246"/>
                  </a:solidFill>
                  <a:cs typeface="+mn-ea"/>
                  <a:sym typeface="+mn-lt"/>
                </a:rPr>
                <a:t>聚集索引</a:t>
              </a:r>
              <a:endParaRPr lang="zh-CN" altLang="en-US" sz="2000" b="1" spc="300" dirty="0">
                <a:solidFill>
                  <a:srgbClr val="2A3246"/>
                </a:solidFill>
                <a:cs typeface="+mn-ea"/>
                <a:sym typeface="+mn-lt"/>
              </a:endParaRPr>
            </a:p>
          </p:txBody>
        </p:sp>
        <p:sp>
          <p:nvSpPr>
            <p:cNvPr id="60" name="圆角矩形 59"/>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5" name="等腰三角形 4"/>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000" dirty="0">
                <a:cs typeface="+mn-ea"/>
                <a:sym typeface="+mn-lt"/>
              </a:endParaRPr>
            </a:p>
          </p:txBody>
        </p:sp>
        <p:sp>
          <p:nvSpPr>
            <p:cNvPr id="6" name="文本框 5"/>
            <p:cNvSpPr txBox="1"/>
            <p:nvPr/>
          </p:nvSpPr>
          <p:spPr>
            <a:xfrm>
              <a:off x="1563650" y="1969872"/>
              <a:ext cx="332105" cy="398780"/>
            </a:xfrm>
            <a:prstGeom prst="rect">
              <a:avLst/>
            </a:prstGeom>
            <a:noFill/>
          </p:spPr>
          <p:txBody>
            <a:bodyPr wrap="none" rtlCol="0">
              <a:spAutoFit/>
            </a:bodyPr>
            <a:lstStyle/>
            <a:p>
              <a:pPr algn="ctr"/>
              <a:r>
                <a:rPr lang="en-US" altLang="zh-CN" sz="2000" dirty="0" smtClean="0">
                  <a:solidFill>
                    <a:schemeClr val="bg1"/>
                  </a:solidFill>
                  <a:cs typeface="+mn-ea"/>
                  <a:sym typeface="+mn-lt"/>
                </a:rPr>
                <a:t>1</a:t>
              </a:r>
              <a:endParaRPr lang="en-US" altLang="zh-CN" sz="2000" dirty="0" smtClean="0">
                <a:solidFill>
                  <a:schemeClr val="bg1"/>
                </a:solidFill>
                <a:cs typeface="+mn-ea"/>
                <a:sym typeface="+mn-lt"/>
              </a:endParaRPr>
            </a:p>
          </p:txBody>
        </p:sp>
      </p:grpSp>
      <p:grpSp>
        <p:nvGrpSpPr>
          <p:cNvPr id="122" name="组合 121"/>
          <p:cNvGrpSpPr/>
          <p:nvPr/>
        </p:nvGrpSpPr>
        <p:grpSpPr>
          <a:xfrm>
            <a:off x="2721376" y="2909648"/>
            <a:ext cx="3308851" cy="519173"/>
            <a:chOff x="1359704" y="1966230"/>
            <a:chExt cx="3308851" cy="519173"/>
          </a:xfrm>
        </p:grpSpPr>
        <p:sp>
          <p:nvSpPr>
            <p:cNvPr id="127" name="文本框 126"/>
            <p:cNvSpPr txBox="1"/>
            <p:nvPr/>
          </p:nvSpPr>
          <p:spPr>
            <a:xfrm>
              <a:off x="1493689" y="2071640"/>
              <a:ext cx="2566035" cy="398780"/>
            </a:xfrm>
            <a:prstGeom prst="rect">
              <a:avLst/>
            </a:prstGeom>
            <a:noFill/>
          </p:spPr>
          <p:txBody>
            <a:bodyPr wrap="square" rtlCol="0">
              <a:spAutoFit/>
            </a:bodyPr>
            <a:lstStyle/>
            <a:p>
              <a:r>
                <a:rPr lang="zh-CN" altLang="en-US" sz="2000" b="1" spc="300" dirty="0">
                  <a:solidFill>
                    <a:srgbClr val="2A3246"/>
                  </a:solidFill>
                  <a:cs typeface="+mn-ea"/>
                  <a:sym typeface="+mn-lt"/>
                </a:rPr>
                <a:t>非聚集索引</a:t>
              </a:r>
              <a:endParaRPr lang="zh-CN" altLang="en-US" sz="2000" b="1" spc="300" dirty="0">
                <a:solidFill>
                  <a:srgbClr val="2A3246"/>
                </a:solidFill>
                <a:cs typeface="+mn-ea"/>
                <a:sym typeface="+mn-lt"/>
              </a:endParaRPr>
            </a:p>
          </p:txBody>
        </p:sp>
        <p:sp>
          <p:nvSpPr>
            <p:cNvPr id="124" name="圆角矩形 123"/>
            <p:cNvSpPr/>
            <p:nvPr/>
          </p:nvSpPr>
          <p:spPr>
            <a:xfrm>
              <a:off x="1359704" y="2071249"/>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125" name="等腰三角形 124"/>
            <p:cNvSpPr/>
            <p:nvPr/>
          </p:nvSpPr>
          <p:spPr>
            <a:xfrm rot="10800000">
              <a:off x="3929630" y="1966230"/>
              <a:ext cx="564818" cy="397165"/>
            </a:xfrm>
            <a:prstGeom prst="triangle">
              <a:avLst/>
            </a:prstGeom>
            <a:solidFill>
              <a:srgbClr val="BA8F2D"/>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000" dirty="0">
                <a:cs typeface="+mn-ea"/>
                <a:sym typeface="+mn-lt"/>
              </a:endParaRPr>
            </a:p>
          </p:txBody>
        </p:sp>
        <p:sp>
          <p:nvSpPr>
            <p:cNvPr id="126" name="文本框 125"/>
            <p:cNvSpPr txBox="1"/>
            <p:nvPr/>
          </p:nvSpPr>
          <p:spPr>
            <a:xfrm>
              <a:off x="4035370" y="1969872"/>
              <a:ext cx="332105" cy="398780"/>
            </a:xfrm>
            <a:prstGeom prst="rect">
              <a:avLst/>
            </a:prstGeom>
            <a:noFill/>
          </p:spPr>
          <p:txBody>
            <a:bodyPr wrap="none" rtlCol="0">
              <a:spAutoFit/>
            </a:bodyPr>
            <a:lstStyle/>
            <a:p>
              <a:pPr algn="ctr"/>
              <a:r>
                <a:rPr lang="en-US" altLang="zh-CN" sz="2000" dirty="0">
                  <a:solidFill>
                    <a:schemeClr val="bg1"/>
                  </a:solidFill>
                  <a:cs typeface="+mn-ea"/>
                  <a:sym typeface="+mn-lt"/>
                </a:rPr>
                <a:t>2</a:t>
              </a:r>
              <a:endParaRPr lang="en-US" altLang="zh-CN" sz="2000" dirty="0">
                <a:solidFill>
                  <a:schemeClr val="bg1"/>
                </a:solidFill>
                <a:cs typeface="+mn-ea"/>
                <a:sym typeface="+mn-lt"/>
              </a:endParaRPr>
            </a:p>
          </p:txBody>
        </p:sp>
      </p:grpSp>
      <p:grpSp>
        <p:nvGrpSpPr>
          <p:cNvPr id="150" name="组合 149"/>
          <p:cNvGrpSpPr/>
          <p:nvPr/>
        </p:nvGrpSpPr>
        <p:grpSpPr>
          <a:xfrm>
            <a:off x="2119757" y="3700523"/>
            <a:ext cx="3308851" cy="505838"/>
            <a:chOff x="1359704" y="1966230"/>
            <a:chExt cx="3308851" cy="505838"/>
          </a:xfrm>
        </p:grpSpPr>
        <p:sp>
          <p:nvSpPr>
            <p:cNvPr id="155" name="文本框 154"/>
            <p:cNvSpPr txBox="1"/>
            <p:nvPr/>
          </p:nvSpPr>
          <p:spPr>
            <a:xfrm>
              <a:off x="2097574" y="2057035"/>
              <a:ext cx="2433955" cy="398780"/>
            </a:xfrm>
            <a:prstGeom prst="rect">
              <a:avLst/>
            </a:prstGeom>
            <a:noFill/>
          </p:spPr>
          <p:txBody>
            <a:bodyPr wrap="square" rtlCol="0">
              <a:spAutoFit/>
            </a:bodyPr>
            <a:lstStyle/>
            <a:p>
              <a:r>
                <a:rPr lang="zh-CN" altLang="en-US" sz="2000" b="1" spc="300" dirty="0">
                  <a:solidFill>
                    <a:srgbClr val="2A3246"/>
                  </a:solidFill>
                  <a:cs typeface="+mn-ea"/>
                  <a:sym typeface="+mn-lt"/>
                </a:rPr>
                <a:t>索引的作用</a:t>
              </a:r>
              <a:endParaRPr lang="zh-CN" altLang="en-US" sz="2000" b="1" spc="300" dirty="0">
                <a:solidFill>
                  <a:srgbClr val="2A3246"/>
                </a:solidFill>
                <a:cs typeface="+mn-ea"/>
                <a:sym typeface="+mn-lt"/>
              </a:endParaRPr>
            </a:p>
          </p:txBody>
        </p:sp>
        <p:sp>
          <p:nvSpPr>
            <p:cNvPr id="152" name="圆角矩形 151"/>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153" name="等腰三角形 152"/>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000" dirty="0">
                <a:cs typeface="+mn-ea"/>
                <a:sym typeface="+mn-lt"/>
              </a:endParaRPr>
            </a:p>
          </p:txBody>
        </p:sp>
        <p:sp>
          <p:nvSpPr>
            <p:cNvPr id="154" name="文本框 153"/>
            <p:cNvSpPr txBox="1"/>
            <p:nvPr/>
          </p:nvSpPr>
          <p:spPr>
            <a:xfrm>
              <a:off x="1563650" y="1969872"/>
              <a:ext cx="332105" cy="398780"/>
            </a:xfrm>
            <a:prstGeom prst="rect">
              <a:avLst/>
            </a:prstGeom>
            <a:noFill/>
          </p:spPr>
          <p:txBody>
            <a:bodyPr wrap="none" rtlCol="0">
              <a:spAutoFit/>
            </a:bodyPr>
            <a:lstStyle/>
            <a:p>
              <a:pPr algn="ctr"/>
              <a:r>
                <a:rPr lang="en-US" altLang="zh-CN" sz="2000" dirty="0">
                  <a:solidFill>
                    <a:schemeClr val="bg1"/>
                  </a:solidFill>
                  <a:cs typeface="+mn-ea"/>
                  <a:sym typeface="+mn-lt"/>
                </a:rPr>
                <a:t>3</a:t>
              </a:r>
              <a:endParaRPr lang="en-US" altLang="zh-CN" sz="2000" dirty="0">
                <a:solidFill>
                  <a:schemeClr val="bg1"/>
                </a:solidFill>
                <a:cs typeface="+mn-ea"/>
                <a:sym typeface="+mn-lt"/>
              </a:endParaRPr>
            </a:p>
          </p:txBody>
        </p:sp>
      </p:grpSp>
      <p:grpSp>
        <p:nvGrpSpPr>
          <p:cNvPr id="157" name="组合 156"/>
          <p:cNvGrpSpPr/>
          <p:nvPr/>
        </p:nvGrpSpPr>
        <p:grpSpPr>
          <a:xfrm>
            <a:off x="2721376" y="4588553"/>
            <a:ext cx="3308851" cy="505838"/>
            <a:chOff x="1359704" y="1966230"/>
            <a:chExt cx="3308851" cy="505838"/>
          </a:xfrm>
        </p:grpSpPr>
        <p:sp>
          <p:nvSpPr>
            <p:cNvPr id="162" name="文本框 161"/>
            <p:cNvSpPr txBox="1"/>
            <p:nvPr/>
          </p:nvSpPr>
          <p:spPr>
            <a:xfrm>
              <a:off x="1493689" y="2057670"/>
              <a:ext cx="2541270" cy="398780"/>
            </a:xfrm>
            <a:prstGeom prst="rect">
              <a:avLst/>
            </a:prstGeom>
            <a:noFill/>
          </p:spPr>
          <p:txBody>
            <a:bodyPr wrap="square" rtlCol="0">
              <a:spAutoFit/>
            </a:bodyPr>
            <a:lstStyle/>
            <a:p>
              <a:r>
                <a:rPr lang="zh-CN" altLang="en-US" sz="2000" b="1" spc="300" dirty="0">
                  <a:solidFill>
                    <a:srgbClr val="2A3246"/>
                  </a:solidFill>
                  <a:cs typeface="+mn-ea"/>
                  <a:sym typeface="+mn-lt"/>
                </a:rPr>
                <a:t>第一题的内容</a:t>
              </a:r>
              <a:endParaRPr lang="zh-CN" altLang="en-US" sz="2000" b="1" spc="300" dirty="0">
                <a:solidFill>
                  <a:srgbClr val="2A3246"/>
                </a:solidFill>
                <a:cs typeface="+mn-ea"/>
                <a:sym typeface="+mn-lt"/>
              </a:endParaRPr>
            </a:p>
          </p:txBody>
        </p:sp>
        <p:sp>
          <p:nvSpPr>
            <p:cNvPr id="159" name="圆角矩形 158"/>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160" name="等腰三角形 159"/>
            <p:cNvSpPr/>
            <p:nvPr/>
          </p:nvSpPr>
          <p:spPr>
            <a:xfrm rot="10800000">
              <a:off x="3929630" y="1966230"/>
              <a:ext cx="564818" cy="397165"/>
            </a:xfrm>
            <a:prstGeom prst="triangle">
              <a:avLst/>
            </a:prstGeom>
            <a:solidFill>
              <a:srgbClr val="BA8F2D"/>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000" dirty="0">
                <a:cs typeface="+mn-ea"/>
                <a:sym typeface="+mn-lt"/>
              </a:endParaRPr>
            </a:p>
          </p:txBody>
        </p:sp>
        <p:sp>
          <p:nvSpPr>
            <p:cNvPr id="161" name="文本框 160"/>
            <p:cNvSpPr txBox="1"/>
            <p:nvPr/>
          </p:nvSpPr>
          <p:spPr>
            <a:xfrm>
              <a:off x="4035370" y="1969872"/>
              <a:ext cx="332105" cy="398780"/>
            </a:xfrm>
            <a:prstGeom prst="rect">
              <a:avLst/>
            </a:prstGeom>
            <a:noFill/>
          </p:spPr>
          <p:txBody>
            <a:bodyPr wrap="none" rtlCol="0">
              <a:spAutoFit/>
            </a:bodyPr>
            <a:lstStyle/>
            <a:p>
              <a:pPr algn="ctr"/>
              <a:r>
                <a:rPr lang="en-US" altLang="zh-CN" sz="2000" dirty="0" smtClean="0">
                  <a:solidFill>
                    <a:schemeClr val="bg1"/>
                  </a:solidFill>
                  <a:cs typeface="+mn-ea"/>
                  <a:sym typeface="+mn-lt"/>
                </a:rPr>
                <a:t>4</a:t>
              </a:r>
              <a:endParaRPr lang="en-US" altLang="zh-CN" sz="2000" dirty="0" smtClean="0">
                <a:solidFill>
                  <a:schemeClr val="bg1"/>
                </a:solidFill>
                <a:cs typeface="+mn-ea"/>
                <a:sym typeface="+mn-lt"/>
              </a:endParaRPr>
            </a:p>
          </p:txBody>
        </p:sp>
      </p:grpSp>
      <p:sp>
        <p:nvSpPr>
          <p:cNvPr id="171" name="等腰三角形 170"/>
          <p:cNvSpPr/>
          <p:nvPr/>
        </p:nvSpPr>
        <p:spPr>
          <a:xfrm>
            <a:off x="10352120" y="932425"/>
            <a:ext cx="550817" cy="55499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2" name="等腰三角形 171"/>
          <p:cNvSpPr/>
          <p:nvPr/>
        </p:nvSpPr>
        <p:spPr>
          <a:xfrm rot="10800000">
            <a:off x="11029026" y="1399251"/>
            <a:ext cx="312742" cy="315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75" name="直接连接符 174"/>
          <p:cNvCxnSpPr/>
          <p:nvPr/>
        </p:nvCxnSpPr>
        <p:spPr>
          <a:xfrm>
            <a:off x="-10495" y="-480552"/>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airplane"/>
      </p:transition>
    </mc:Choice>
    <mc:Fallback>
      <p:transition spd="slow"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1+#ppt_w/2"/>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1+#ppt_w/2"/>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1+#ppt_w/2"/>
                                              </p:val>
                                            </p:tav>
                                            <p:tav tm="100000">
                                              <p:val>
                                                <p:strVal val="#ppt_x"/>
                                              </p:val>
                                            </p:tav>
                                          </p:tavLst>
                                        </p:anim>
                                        <p:anim calcmode="lin" valueType="num">
                                          <p:cBhvr additive="base">
                                            <p:cTn id="16" dur="500" fill="hold"/>
                                            <p:tgtEl>
                                              <p:spTgt spid="4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1+#ppt_w/2"/>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1+#ppt_w/2"/>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par>
                                    <p:cTn id="25" presetID="2" presetClass="entr" presetSubtype="6"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1+#ppt_w/2"/>
                                              </p:val>
                                            </p:tav>
                                            <p:tav tm="100000">
                                              <p:val>
                                                <p:strVal val="#ppt_x"/>
                                              </p:val>
                                            </p:tav>
                                          </p:tavLst>
                                        </p:anim>
                                        <p:anim calcmode="lin" valueType="num">
                                          <p:cBhvr additive="base">
                                            <p:cTn id="28" dur="500" fill="hold"/>
                                            <p:tgtEl>
                                              <p:spTgt spid="49"/>
                                            </p:tgtEl>
                                            <p:attrNameLst>
                                              <p:attrName>ppt_y</p:attrName>
                                            </p:attrNameLst>
                                          </p:cBhvr>
                                          <p:tavLst>
                                            <p:tav tm="0">
                                              <p:val>
                                                <p:strVal val="1+#ppt_h/2"/>
                                              </p:val>
                                            </p:tav>
                                            <p:tav tm="100000">
                                              <p:val>
                                                <p:strVal val="#ppt_y"/>
                                              </p:val>
                                            </p:tav>
                                          </p:tavLst>
                                        </p:anim>
                                      </p:childTnLst>
                                    </p:cTn>
                                  </p:par>
                                  <p:par>
                                    <p:cTn id="29" presetID="2" presetClass="entr" presetSubtype="6"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1+#ppt_w/2"/>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6"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1+#ppt_w/2"/>
                                              </p:val>
                                            </p:tav>
                                            <p:tav tm="100000">
                                              <p:val>
                                                <p:strVal val="#ppt_x"/>
                                              </p:val>
                                            </p:tav>
                                          </p:tavLst>
                                        </p:anim>
                                        <p:anim calcmode="lin" valueType="num">
                                          <p:cBhvr additive="base">
                                            <p:cTn id="36" dur="500" fill="hold"/>
                                            <p:tgtEl>
                                              <p:spTgt spid="51"/>
                                            </p:tgtEl>
                                            <p:attrNameLst>
                                              <p:attrName>ppt_y</p:attrName>
                                            </p:attrNameLst>
                                          </p:cBhvr>
                                          <p:tavLst>
                                            <p:tav tm="0">
                                              <p:val>
                                                <p:strVal val="1+#ppt_h/2"/>
                                              </p:val>
                                            </p:tav>
                                            <p:tav tm="100000">
                                              <p:val>
                                                <p:strVal val="#ppt_y"/>
                                              </p:val>
                                            </p:tav>
                                          </p:tavLst>
                                        </p:anim>
                                      </p:childTnLst>
                                    </p:cTn>
                                  </p:par>
                                  <p:par>
                                    <p:cTn id="37" presetID="2" presetClass="entr" presetSubtype="6"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1+#ppt_w/2"/>
                                              </p:val>
                                            </p:tav>
                                            <p:tav tm="100000">
                                              <p:val>
                                                <p:strVal val="#ppt_x"/>
                                              </p:val>
                                            </p:tav>
                                          </p:tavLst>
                                        </p:anim>
                                        <p:anim calcmode="lin" valueType="num">
                                          <p:cBhvr additive="base">
                                            <p:cTn id="40" dur="5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6"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1+#ppt_w/2"/>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ppt_x"/>
                                              </p:val>
                                            </p:tav>
                                            <p:tav tm="100000">
                                              <p:val>
                                                <p:strVal val="#ppt_x"/>
                                              </p:val>
                                            </p:tav>
                                          </p:tavLst>
                                        </p:anim>
                                        <p:anim calcmode="lin" valueType="num">
                                          <p:cBhvr additive="base">
                                            <p:cTn id="48" dur="500" fill="hold"/>
                                            <p:tgtEl>
                                              <p:spTgt spid="46"/>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ppt_x"/>
                                              </p:val>
                                            </p:tav>
                                            <p:tav tm="100000">
                                              <p:val>
                                                <p:strVal val="#ppt_x"/>
                                              </p:val>
                                            </p:tav>
                                          </p:tavLst>
                                        </p:anim>
                                        <p:anim calcmode="lin" valueType="num">
                                          <p:cBhvr additive="base">
                                            <p:cTn id="52" dur="500" fill="hold"/>
                                            <p:tgtEl>
                                              <p:spTgt spid="41"/>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ppt_x"/>
                                              </p:val>
                                            </p:tav>
                                            <p:tav tm="100000">
                                              <p:val>
                                                <p:strVal val="#ppt_x"/>
                                              </p:val>
                                            </p:tav>
                                          </p:tavLst>
                                        </p:anim>
                                        <p:anim calcmode="lin" valueType="num">
                                          <p:cBhvr additive="base">
                                            <p:cTn id="56" dur="500" fill="hold"/>
                                            <p:tgtEl>
                                              <p:spTgt spid="48"/>
                                            </p:tgtEl>
                                            <p:attrNameLst>
                                              <p:attrName>ppt_y</p:attrName>
                                            </p:attrNameLst>
                                          </p:cBhvr>
                                          <p:tavLst>
                                            <p:tav tm="0">
                                              <p:val>
                                                <p:strVal val="0-#ppt_h/2"/>
                                              </p:val>
                                            </p:tav>
                                            <p:tav tm="100000">
                                              <p:val>
                                                <p:strVal val="#ppt_y"/>
                                              </p:val>
                                            </p:tav>
                                          </p:tavLst>
                                        </p:anim>
                                      </p:childTnLst>
                                    </p:cTn>
                                  </p:par>
                                  <p:par>
                                    <p:cTn id="57" presetID="2" presetClass="entr" presetSubtype="8" fill="hold" grpId="0" nodeType="withEffect">
                                      <p:stCondLst>
                                        <p:cond delay="75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500" fill="hold"/>
                                            <p:tgtEl>
                                              <p:spTgt spid="56"/>
                                            </p:tgtEl>
                                            <p:attrNameLst>
                                              <p:attrName>ppt_x</p:attrName>
                                            </p:attrNameLst>
                                          </p:cBhvr>
                                          <p:tavLst>
                                            <p:tav tm="0">
                                              <p:val>
                                                <p:strVal val="0-#ppt_w/2"/>
                                              </p:val>
                                            </p:tav>
                                            <p:tav tm="100000">
                                              <p:val>
                                                <p:strVal val="#ppt_x"/>
                                              </p:val>
                                            </p:tav>
                                          </p:tavLst>
                                        </p:anim>
                                        <p:anim calcmode="lin" valueType="num">
                                          <p:cBhvr additive="base">
                                            <p:cTn id="60" dur="500" fill="hold"/>
                                            <p:tgtEl>
                                              <p:spTgt spid="5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10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fill="hold"/>
                                            <p:tgtEl>
                                              <p:spTgt spid="57"/>
                                            </p:tgtEl>
                                            <p:attrNameLst>
                                              <p:attrName>ppt_x</p:attrName>
                                            </p:attrNameLst>
                                          </p:cBhvr>
                                          <p:tavLst>
                                            <p:tav tm="0">
                                              <p:val>
                                                <p:strVal val="0-#ppt_w/2"/>
                                              </p:val>
                                            </p:tav>
                                            <p:tav tm="100000">
                                              <p:val>
                                                <p:strVal val="#ppt_x"/>
                                              </p:val>
                                            </p:tav>
                                          </p:tavLst>
                                        </p:anim>
                                        <p:anim calcmode="lin" valueType="num">
                                          <p:cBhvr additive="base">
                                            <p:cTn id="64" dur="500" fill="hold"/>
                                            <p:tgtEl>
                                              <p:spTgt spid="57"/>
                                            </p:tgtEl>
                                            <p:attrNameLst>
                                              <p:attrName>ppt_y</p:attrName>
                                            </p:attrNameLst>
                                          </p:cBhvr>
                                          <p:tavLst>
                                            <p:tav tm="0">
                                              <p:val>
                                                <p:strVal val="#ppt_y"/>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171"/>
                                            </p:tgtEl>
                                            <p:attrNameLst>
                                              <p:attrName>style.visibility</p:attrName>
                                            </p:attrNameLst>
                                          </p:cBhvr>
                                          <p:to>
                                            <p:strVal val="visible"/>
                                          </p:to>
                                        </p:set>
                                        <p:anim calcmode="lin" valueType="num">
                                          <p:cBhvr additive="base">
                                            <p:cTn id="67" dur="500" fill="hold"/>
                                            <p:tgtEl>
                                              <p:spTgt spid="171"/>
                                            </p:tgtEl>
                                            <p:attrNameLst>
                                              <p:attrName>ppt_x</p:attrName>
                                            </p:attrNameLst>
                                          </p:cBhvr>
                                          <p:tavLst>
                                            <p:tav tm="0">
                                              <p:val>
                                                <p:strVal val="1+#ppt_w/2"/>
                                              </p:val>
                                            </p:tav>
                                            <p:tav tm="100000">
                                              <p:val>
                                                <p:strVal val="#ppt_x"/>
                                              </p:val>
                                            </p:tav>
                                          </p:tavLst>
                                        </p:anim>
                                        <p:anim calcmode="lin" valueType="num">
                                          <p:cBhvr additive="base">
                                            <p:cTn id="68" dur="500" fill="hold"/>
                                            <p:tgtEl>
                                              <p:spTgt spid="171"/>
                                            </p:tgtEl>
                                            <p:attrNameLst>
                                              <p:attrName>ppt_y</p:attrName>
                                            </p:attrNameLst>
                                          </p:cBhvr>
                                          <p:tavLst>
                                            <p:tav tm="0">
                                              <p:val>
                                                <p:strVal val="1+#ppt_h/2"/>
                                              </p:val>
                                            </p:tav>
                                            <p:tav tm="100000">
                                              <p:val>
                                                <p:strVal val="#ppt_y"/>
                                              </p:val>
                                            </p:tav>
                                          </p:tavLst>
                                        </p:anim>
                                      </p:childTnLst>
                                    </p:cTn>
                                  </p:par>
                                  <p:par>
                                    <p:cTn id="69" presetID="2" presetClass="entr" presetSubtype="6" fill="hold" grpId="0" nodeType="withEffect">
                                      <p:stCondLst>
                                        <p:cond delay="0"/>
                                      </p:stCondLst>
                                      <p:childTnLst>
                                        <p:set>
                                          <p:cBhvr>
                                            <p:cTn id="70" dur="1" fill="hold">
                                              <p:stCondLst>
                                                <p:cond delay="0"/>
                                              </p:stCondLst>
                                            </p:cTn>
                                            <p:tgtEl>
                                              <p:spTgt spid="172"/>
                                            </p:tgtEl>
                                            <p:attrNameLst>
                                              <p:attrName>style.visibility</p:attrName>
                                            </p:attrNameLst>
                                          </p:cBhvr>
                                          <p:to>
                                            <p:strVal val="visible"/>
                                          </p:to>
                                        </p:set>
                                        <p:anim calcmode="lin" valueType="num">
                                          <p:cBhvr additive="base">
                                            <p:cTn id="71" dur="500" fill="hold"/>
                                            <p:tgtEl>
                                              <p:spTgt spid="172"/>
                                            </p:tgtEl>
                                            <p:attrNameLst>
                                              <p:attrName>ppt_x</p:attrName>
                                            </p:attrNameLst>
                                          </p:cBhvr>
                                          <p:tavLst>
                                            <p:tav tm="0">
                                              <p:val>
                                                <p:strVal val="1+#ppt_w/2"/>
                                              </p:val>
                                            </p:tav>
                                            <p:tav tm="100000">
                                              <p:val>
                                                <p:strVal val="#ppt_x"/>
                                              </p:val>
                                            </p:tav>
                                          </p:tavLst>
                                        </p:anim>
                                        <p:anim calcmode="lin" valueType="num">
                                          <p:cBhvr additive="base">
                                            <p:cTn id="72" dur="500" fill="hold"/>
                                            <p:tgtEl>
                                              <p:spTgt spid="172"/>
                                            </p:tgtEl>
                                            <p:attrNameLst>
                                              <p:attrName>ppt_y</p:attrName>
                                            </p:attrNameLst>
                                          </p:cBhvr>
                                          <p:tavLst>
                                            <p:tav tm="0">
                                              <p:val>
                                                <p:strVal val="1+#ppt_h/2"/>
                                              </p:val>
                                            </p:tav>
                                            <p:tav tm="100000">
                                              <p:val>
                                                <p:strVal val="#ppt_y"/>
                                              </p:val>
                                            </p:tav>
                                          </p:tavLst>
                                        </p:anim>
                                      </p:childTnLst>
                                    </p:cTn>
                                  </p:par>
                                  <p:par>
                                    <p:cTn id="73" presetID="2" presetClass="entr" presetSubtype="9" fill="hold" nodeType="withEffect">
                                      <p:stCondLst>
                                        <p:cond delay="0"/>
                                      </p:stCondLst>
                                      <p:childTnLst>
                                        <p:set>
                                          <p:cBhvr>
                                            <p:cTn id="74" dur="1" fill="hold">
                                              <p:stCondLst>
                                                <p:cond delay="0"/>
                                              </p:stCondLst>
                                            </p:cTn>
                                            <p:tgtEl>
                                              <p:spTgt spid="175"/>
                                            </p:tgtEl>
                                            <p:attrNameLst>
                                              <p:attrName>style.visibility</p:attrName>
                                            </p:attrNameLst>
                                          </p:cBhvr>
                                          <p:to>
                                            <p:strVal val="visible"/>
                                          </p:to>
                                        </p:set>
                                        <p:anim calcmode="lin" valueType="num">
                                          <p:cBhvr additive="base">
                                            <p:cTn id="75" dur="500" fill="hold"/>
                                            <p:tgtEl>
                                              <p:spTgt spid="175"/>
                                            </p:tgtEl>
                                            <p:attrNameLst>
                                              <p:attrName>ppt_x</p:attrName>
                                            </p:attrNameLst>
                                          </p:cBhvr>
                                          <p:tavLst>
                                            <p:tav tm="0">
                                              <p:val>
                                                <p:strVal val="0-#ppt_w/2"/>
                                              </p:val>
                                            </p:tav>
                                            <p:tav tm="100000">
                                              <p:val>
                                                <p:strVal val="#ppt_x"/>
                                              </p:val>
                                            </p:tav>
                                          </p:tavLst>
                                        </p:anim>
                                        <p:anim calcmode="lin" valueType="num">
                                          <p:cBhvr additive="base">
                                            <p:cTn id="76" dur="500" fill="hold"/>
                                            <p:tgtEl>
                                              <p:spTgt spid="175"/>
                                            </p:tgtEl>
                                            <p:attrNameLst>
                                              <p:attrName>ppt_y</p:attrName>
                                            </p:attrNameLst>
                                          </p:cBhvr>
                                          <p:tavLst>
                                            <p:tav tm="0">
                                              <p:val>
                                                <p:strVal val="0-#ppt_h/2"/>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0-#ppt_w/2"/>
                                              </p:val>
                                            </p:tav>
                                            <p:tav tm="100000">
                                              <p:val>
                                                <p:strVal val="#ppt_x"/>
                                              </p:val>
                                            </p:tav>
                                          </p:tavLst>
                                        </p:anim>
                                        <p:anim calcmode="lin" valueType="num">
                                          <p:cBhvr additive="base">
                                            <p:cTn id="80" dur="500" fill="hold"/>
                                            <p:tgtEl>
                                              <p:spTgt spid="11"/>
                                            </p:tgtEl>
                                            <p:attrNameLst>
                                              <p:attrName>ppt_y</p:attrName>
                                            </p:attrNameLst>
                                          </p:cBhvr>
                                          <p:tavLst>
                                            <p:tav tm="0">
                                              <p:val>
                                                <p:strVal val="#ppt_y"/>
                                              </p:val>
                                            </p:tav>
                                            <p:tav tm="100000">
                                              <p:val>
                                                <p:strVal val="#ppt_y"/>
                                              </p:val>
                                            </p:tav>
                                          </p:tavLst>
                                        </p:anim>
                                      </p:childTnLst>
                                    </p:cTn>
                                  </p:par>
                                </p:childTnLst>
                              </p:cTn>
                            </p:par>
                            <p:par>
                              <p:cTn id="81" fill="hold">
                                <p:stCondLst>
                                  <p:cond delay="500"/>
                                </p:stCondLst>
                                <p:childTnLst>
                                  <p:par>
                                    <p:cTn id="82" presetID="2" presetClass="entr" presetSubtype="2" fill="hold" nodeType="afterEffect" p14:presetBounceEnd="40000">
                                      <p:stCondLst>
                                        <p:cond delay="0"/>
                                      </p:stCondLst>
                                      <p:childTnLst>
                                        <p:set>
                                          <p:cBhvr>
                                            <p:cTn id="83" dur="1" fill="hold">
                                              <p:stCondLst>
                                                <p:cond delay="0"/>
                                              </p:stCondLst>
                                            </p:cTn>
                                            <p:tgtEl>
                                              <p:spTgt spid="7"/>
                                            </p:tgtEl>
                                            <p:attrNameLst>
                                              <p:attrName>style.visibility</p:attrName>
                                            </p:attrNameLst>
                                          </p:cBhvr>
                                          <p:to>
                                            <p:strVal val="visible"/>
                                          </p:to>
                                        </p:set>
                                        <p:anim calcmode="lin" valueType="num" p14:bounceEnd="40000">
                                          <p:cBhvr additive="base">
                                            <p:cTn id="84" dur="75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85" dur="750" fill="hold"/>
                                            <p:tgtEl>
                                              <p:spTgt spid="7"/>
                                            </p:tgtEl>
                                            <p:attrNameLst>
                                              <p:attrName>ppt_y</p:attrName>
                                            </p:attrNameLst>
                                          </p:cBhvr>
                                          <p:tavLst>
                                            <p:tav tm="0">
                                              <p:val>
                                                <p:strVal val="#ppt_y"/>
                                              </p:val>
                                            </p:tav>
                                            <p:tav tm="100000">
                                              <p:val>
                                                <p:strVal val="#ppt_y"/>
                                              </p:val>
                                            </p:tav>
                                          </p:tavLst>
                                        </p:anim>
                                      </p:childTnLst>
                                    </p:cTn>
                                  </p:par>
                                </p:childTnLst>
                              </p:cTn>
                            </p:par>
                            <p:par>
                              <p:cTn id="86" fill="hold">
                                <p:stCondLst>
                                  <p:cond delay="1500"/>
                                </p:stCondLst>
                                <p:childTnLst>
                                  <p:par>
                                    <p:cTn id="87" presetID="2" presetClass="entr" presetSubtype="2" fill="hold" nodeType="afterEffect" p14:presetBounceEnd="40000">
                                      <p:stCondLst>
                                        <p:cond delay="0"/>
                                      </p:stCondLst>
                                      <p:childTnLst>
                                        <p:set>
                                          <p:cBhvr>
                                            <p:cTn id="88" dur="1" fill="hold">
                                              <p:stCondLst>
                                                <p:cond delay="0"/>
                                              </p:stCondLst>
                                            </p:cTn>
                                            <p:tgtEl>
                                              <p:spTgt spid="122"/>
                                            </p:tgtEl>
                                            <p:attrNameLst>
                                              <p:attrName>style.visibility</p:attrName>
                                            </p:attrNameLst>
                                          </p:cBhvr>
                                          <p:to>
                                            <p:strVal val="visible"/>
                                          </p:to>
                                        </p:set>
                                        <p:anim calcmode="lin" valueType="num" p14:bounceEnd="40000">
                                          <p:cBhvr additive="base">
                                            <p:cTn id="89" dur="750" fill="hold"/>
                                            <p:tgtEl>
                                              <p:spTgt spid="122"/>
                                            </p:tgtEl>
                                            <p:attrNameLst>
                                              <p:attrName>ppt_x</p:attrName>
                                            </p:attrNameLst>
                                          </p:cBhvr>
                                          <p:tavLst>
                                            <p:tav tm="0">
                                              <p:val>
                                                <p:strVal val="1+#ppt_w/2"/>
                                              </p:val>
                                            </p:tav>
                                            <p:tav tm="100000">
                                              <p:val>
                                                <p:strVal val="#ppt_x"/>
                                              </p:val>
                                            </p:tav>
                                          </p:tavLst>
                                        </p:anim>
                                        <p:anim calcmode="lin" valueType="num" p14:bounceEnd="40000">
                                          <p:cBhvr additive="base">
                                            <p:cTn id="90" dur="750" fill="hold"/>
                                            <p:tgtEl>
                                              <p:spTgt spid="122"/>
                                            </p:tgtEl>
                                            <p:attrNameLst>
                                              <p:attrName>ppt_y</p:attrName>
                                            </p:attrNameLst>
                                          </p:cBhvr>
                                          <p:tavLst>
                                            <p:tav tm="0">
                                              <p:val>
                                                <p:strVal val="#ppt_y"/>
                                              </p:val>
                                            </p:tav>
                                            <p:tav tm="100000">
                                              <p:val>
                                                <p:strVal val="#ppt_y"/>
                                              </p:val>
                                            </p:tav>
                                          </p:tavLst>
                                        </p:anim>
                                      </p:childTnLst>
                                    </p:cTn>
                                  </p:par>
                                </p:childTnLst>
                              </p:cTn>
                            </p:par>
                            <p:par>
                              <p:cTn id="91" fill="hold">
                                <p:stCondLst>
                                  <p:cond delay="2500"/>
                                </p:stCondLst>
                                <p:childTnLst>
                                  <p:par>
                                    <p:cTn id="92" presetID="2" presetClass="entr" presetSubtype="2" fill="hold" nodeType="afterEffect" p14:presetBounceEnd="40000">
                                      <p:stCondLst>
                                        <p:cond delay="0"/>
                                      </p:stCondLst>
                                      <p:childTnLst>
                                        <p:set>
                                          <p:cBhvr>
                                            <p:cTn id="93" dur="1" fill="hold">
                                              <p:stCondLst>
                                                <p:cond delay="0"/>
                                              </p:stCondLst>
                                            </p:cTn>
                                            <p:tgtEl>
                                              <p:spTgt spid="150"/>
                                            </p:tgtEl>
                                            <p:attrNameLst>
                                              <p:attrName>style.visibility</p:attrName>
                                            </p:attrNameLst>
                                          </p:cBhvr>
                                          <p:to>
                                            <p:strVal val="visible"/>
                                          </p:to>
                                        </p:set>
                                        <p:anim calcmode="lin" valueType="num" p14:bounceEnd="40000">
                                          <p:cBhvr additive="base">
                                            <p:cTn id="94" dur="750" fill="hold"/>
                                            <p:tgtEl>
                                              <p:spTgt spid="150"/>
                                            </p:tgtEl>
                                            <p:attrNameLst>
                                              <p:attrName>ppt_x</p:attrName>
                                            </p:attrNameLst>
                                          </p:cBhvr>
                                          <p:tavLst>
                                            <p:tav tm="0">
                                              <p:val>
                                                <p:strVal val="1+#ppt_w/2"/>
                                              </p:val>
                                            </p:tav>
                                            <p:tav tm="100000">
                                              <p:val>
                                                <p:strVal val="#ppt_x"/>
                                              </p:val>
                                            </p:tav>
                                          </p:tavLst>
                                        </p:anim>
                                        <p:anim calcmode="lin" valueType="num" p14:bounceEnd="40000">
                                          <p:cBhvr additive="base">
                                            <p:cTn id="95" dur="750" fill="hold"/>
                                            <p:tgtEl>
                                              <p:spTgt spid="150"/>
                                            </p:tgtEl>
                                            <p:attrNameLst>
                                              <p:attrName>ppt_y</p:attrName>
                                            </p:attrNameLst>
                                          </p:cBhvr>
                                          <p:tavLst>
                                            <p:tav tm="0">
                                              <p:val>
                                                <p:strVal val="#ppt_y"/>
                                              </p:val>
                                            </p:tav>
                                            <p:tav tm="100000">
                                              <p:val>
                                                <p:strVal val="#ppt_y"/>
                                              </p:val>
                                            </p:tav>
                                          </p:tavLst>
                                        </p:anim>
                                      </p:childTnLst>
                                    </p:cTn>
                                  </p:par>
                                </p:childTnLst>
                              </p:cTn>
                            </p:par>
                            <p:par>
                              <p:cTn id="96" fill="hold">
                                <p:stCondLst>
                                  <p:cond delay="3500"/>
                                </p:stCondLst>
                                <p:childTnLst>
                                  <p:par>
                                    <p:cTn id="97" presetID="2" presetClass="entr" presetSubtype="2" fill="hold" nodeType="afterEffect" p14:presetBounceEnd="40000">
                                      <p:stCondLst>
                                        <p:cond delay="0"/>
                                      </p:stCondLst>
                                      <p:childTnLst>
                                        <p:set>
                                          <p:cBhvr>
                                            <p:cTn id="98" dur="1" fill="hold">
                                              <p:stCondLst>
                                                <p:cond delay="0"/>
                                              </p:stCondLst>
                                            </p:cTn>
                                            <p:tgtEl>
                                              <p:spTgt spid="157"/>
                                            </p:tgtEl>
                                            <p:attrNameLst>
                                              <p:attrName>style.visibility</p:attrName>
                                            </p:attrNameLst>
                                          </p:cBhvr>
                                          <p:to>
                                            <p:strVal val="visible"/>
                                          </p:to>
                                        </p:set>
                                        <p:anim calcmode="lin" valueType="num" p14:bounceEnd="40000">
                                          <p:cBhvr additive="base">
                                            <p:cTn id="99" dur="750" fill="hold"/>
                                            <p:tgtEl>
                                              <p:spTgt spid="157"/>
                                            </p:tgtEl>
                                            <p:attrNameLst>
                                              <p:attrName>ppt_x</p:attrName>
                                            </p:attrNameLst>
                                          </p:cBhvr>
                                          <p:tavLst>
                                            <p:tav tm="0">
                                              <p:val>
                                                <p:strVal val="1+#ppt_w/2"/>
                                              </p:val>
                                            </p:tav>
                                            <p:tav tm="100000">
                                              <p:val>
                                                <p:strVal val="#ppt_x"/>
                                              </p:val>
                                            </p:tav>
                                          </p:tavLst>
                                        </p:anim>
                                        <p:anim calcmode="lin" valueType="num" p14:bounceEnd="40000">
                                          <p:cBhvr additive="base">
                                            <p:cTn id="100" dur="750" fill="hold"/>
                                            <p:tgtEl>
                                              <p:spTgt spid="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1" grpId="0" animBg="1"/>
          <p:bldP spid="42" grpId="0" animBg="1"/>
          <p:bldP spid="43" grpId="0" animBg="1"/>
          <p:bldP spid="44" grpId="0" animBg="1"/>
          <p:bldP spid="45" grpId="0" animBg="1"/>
          <p:bldP spid="46" grpId="0" animBg="1"/>
          <p:bldP spid="47" grpId="0" animBg="1"/>
          <p:bldP spid="56" grpId="0"/>
          <p:bldP spid="57" grpId="0"/>
          <p:bldP spid="171" grpId="0" animBg="1"/>
          <p:bldP spid="17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1+#ppt_w/2"/>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1+#ppt_w/2"/>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1+#ppt_w/2"/>
                                              </p:val>
                                            </p:tav>
                                            <p:tav tm="100000">
                                              <p:val>
                                                <p:strVal val="#ppt_x"/>
                                              </p:val>
                                            </p:tav>
                                          </p:tavLst>
                                        </p:anim>
                                        <p:anim calcmode="lin" valueType="num">
                                          <p:cBhvr additive="base">
                                            <p:cTn id="16" dur="500" fill="hold"/>
                                            <p:tgtEl>
                                              <p:spTgt spid="4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1+#ppt_w/2"/>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1+#ppt_w/2"/>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par>
                                    <p:cTn id="25" presetID="2" presetClass="entr" presetSubtype="6"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1+#ppt_w/2"/>
                                              </p:val>
                                            </p:tav>
                                            <p:tav tm="100000">
                                              <p:val>
                                                <p:strVal val="#ppt_x"/>
                                              </p:val>
                                            </p:tav>
                                          </p:tavLst>
                                        </p:anim>
                                        <p:anim calcmode="lin" valueType="num">
                                          <p:cBhvr additive="base">
                                            <p:cTn id="28" dur="500" fill="hold"/>
                                            <p:tgtEl>
                                              <p:spTgt spid="49"/>
                                            </p:tgtEl>
                                            <p:attrNameLst>
                                              <p:attrName>ppt_y</p:attrName>
                                            </p:attrNameLst>
                                          </p:cBhvr>
                                          <p:tavLst>
                                            <p:tav tm="0">
                                              <p:val>
                                                <p:strVal val="1+#ppt_h/2"/>
                                              </p:val>
                                            </p:tav>
                                            <p:tav tm="100000">
                                              <p:val>
                                                <p:strVal val="#ppt_y"/>
                                              </p:val>
                                            </p:tav>
                                          </p:tavLst>
                                        </p:anim>
                                      </p:childTnLst>
                                    </p:cTn>
                                  </p:par>
                                  <p:par>
                                    <p:cTn id="29" presetID="2" presetClass="entr" presetSubtype="6"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1+#ppt_w/2"/>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6"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1+#ppt_w/2"/>
                                              </p:val>
                                            </p:tav>
                                            <p:tav tm="100000">
                                              <p:val>
                                                <p:strVal val="#ppt_x"/>
                                              </p:val>
                                            </p:tav>
                                          </p:tavLst>
                                        </p:anim>
                                        <p:anim calcmode="lin" valueType="num">
                                          <p:cBhvr additive="base">
                                            <p:cTn id="36" dur="500" fill="hold"/>
                                            <p:tgtEl>
                                              <p:spTgt spid="51"/>
                                            </p:tgtEl>
                                            <p:attrNameLst>
                                              <p:attrName>ppt_y</p:attrName>
                                            </p:attrNameLst>
                                          </p:cBhvr>
                                          <p:tavLst>
                                            <p:tav tm="0">
                                              <p:val>
                                                <p:strVal val="1+#ppt_h/2"/>
                                              </p:val>
                                            </p:tav>
                                            <p:tav tm="100000">
                                              <p:val>
                                                <p:strVal val="#ppt_y"/>
                                              </p:val>
                                            </p:tav>
                                          </p:tavLst>
                                        </p:anim>
                                      </p:childTnLst>
                                    </p:cTn>
                                  </p:par>
                                  <p:par>
                                    <p:cTn id="37" presetID="2" presetClass="entr" presetSubtype="6"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1+#ppt_w/2"/>
                                              </p:val>
                                            </p:tav>
                                            <p:tav tm="100000">
                                              <p:val>
                                                <p:strVal val="#ppt_x"/>
                                              </p:val>
                                            </p:tav>
                                          </p:tavLst>
                                        </p:anim>
                                        <p:anim calcmode="lin" valueType="num">
                                          <p:cBhvr additive="base">
                                            <p:cTn id="40" dur="5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6"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1+#ppt_w/2"/>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ppt_x"/>
                                              </p:val>
                                            </p:tav>
                                            <p:tav tm="100000">
                                              <p:val>
                                                <p:strVal val="#ppt_x"/>
                                              </p:val>
                                            </p:tav>
                                          </p:tavLst>
                                        </p:anim>
                                        <p:anim calcmode="lin" valueType="num">
                                          <p:cBhvr additive="base">
                                            <p:cTn id="48" dur="500" fill="hold"/>
                                            <p:tgtEl>
                                              <p:spTgt spid="46"/>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ppt_x"/>
                                              </p:val>
                                            </p:tav>
                                            <p:tav tm="100000">
                                              <p:val>
                                                <p:strVal val="#ppt_x"/>
                                              </p:val>
                                            </p:tav>
                                          </p:tavLst>
                                        </p:anim>
                                        <p:anim calcmode="lin" valueType="num">
                                          <p:cBhvr additive="base">
                                            <p:cTn id="52" dur="500" fill="hold"/>
                                            <p:tgtEl>
                                              <p:spTgt spid="41"/>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ppt_x"/>
                                              </p:val>
                                            </p:tav>
                                            <p:tav tm="100000">
                                              <p:val>
                                                <p:strVal val="#ppt_x"/>
                                              </p:val>
                                            </p:tav>
                                          </p:tavLst>
                                        </p:anim>
                                        <p:anim calcmode="lin" valueType="num">
                                          <p:cBhvr additive="base">
                                            <p:cTn id="56" dur="500" fill="hold"/>
                                            <p:tgtEl>
                                              <p:spTgt spid="48"/>
                                            </p:tgtEl>
                                            <p:attrNameLst>
                                              <p:attrName>ppt_y</p:attrName>
                                            </p:attrNameLst>
                                          </p:cBhvr>
                                          <p:tavLst>
                                            <p:tav tm="0">
                                              <p:val>
                                                <p:strVal val="0-#ppt_h/2"/>
                                              </p:val>
                                            </p:tav>
                                            <p:tav tm="100000">
                                              <p:val>
                                                <p:strVal val="#ppt_y"/>
                                              </p:val>
                                            </p:tav>
                                          </p:tavLst>
                                        </p:anim>
                                      </p:childTnLst>
                                    </p:cTn>
                                  </p:par>
                                  <p:par>
                                    <p:cTn id="57" presetID="2" presetClass="entr" presetSubtype="8" fill="hold" grpId="0" nodeType="withEffect">
                                      <p:stCondLst>
                                        <p:cond delay="75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500" fill="hold"/>
                                            <p:tgtEl>
                                              <p:spTgt spid="56"/>
                                            </p:tgtEl>
                                            <p:attrNameLst>
                                              <p:attrName>ppt_x</p:attrName>
                                            </p:attrNameLst>
                                          </p:cBhvr>
                                          <p:tavLst>
                                            <p:tav tm="0">
                                              <p:val>
                                                <p:strVal val="0-#ppt_w/2"/>
                                              </p:val>
                                            </p:tav>
                                            <p:tav tm="100000">
                                              <p:val>
                                                <p:strVal val="#ppt_x"/>
                                              </p:val>
                                            </p:tav>
                                          </p:tavLst>
                                        </p:anim>
                                        <p:anim calcmode="lin" valueType="num">
                                          <p:cBhvr additive="base">
                                            <p:cTn id="60" dur="500" fill="hold"/>
                                            <p:tgtEl>
                                              <p:spTgt spid="5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10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fill="hold"/>
                                            <p:tgtEl>
                                              <p:spTgt spid="57"/>
                                            </p:tgtEl>
                                            <p:attrNameLst>
                                              <p:attrName>ppt_x</p:attrName>
                                            </p:attrNameLst>
                                          </p:cBhvr>
                                          <p:tavLst>
                                            <p:tav tm="0">
                                              <p:val>
                                                <p:strVal val="0-#ppt_w/2"/>
                                              </p:val>
                                            </p:tav>
                                            <p:tav tm="100000">
                                              <p:val>
                                                <p:strVal val="#ppt_x"/>
                                              </p:val>
                                            </p:tav>
                                          </p:tavLst>
                                        </p:anim>
                                        <p:anim calcmode="lin" valueType="num">
                                          <p:cBhvr additive="base">
                                            <p:cTn id="64" dur="500" fill="hold"/>
                                            <p:tgtEl>
                                              <p:spTgt spid="57"/>
                                            </p:tgtEl>
                                            <p:attrNameLst>
                                              <p:attrName>ppt_y</p:attrName>
                                            </p:attrNameLst>
                                          </p:cBhvr>
                                          <p:tavLst>
                                            <p:tav tm="0">
                                              <p:val>
                                                <p:strVal val="#ppt_y"/>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171"/>
                                            </p:tgtEl>
                                            <p:attrNameLst>
                                              <p:attrName>style.visibility</p:attrName>
                                            </p:attrNameLst>
                                          </p:cBhvr>
                                          <p:to>
                                            <p:strVal val="visible"/>
                                          </p:to>
                                        </p:set>
                                        <p:anim calcmode="lin" valueType="num">
                                          <p:cBhvr additive="base">
                                            <p:cTn id="67" dur="500" fill="hold"/>
                                            <p:tgtEl>
                                              <p:spTgt spid="171"/>
                                            </p:tgtEl>
                                            <p:attrNameLst>
                                              <p:attrName>ppt_x</p:attrName>
                                            </p:attrNameLst>
                                          </p:cBhvr>
                                          <p:tavLst>
                                            <p:tav tm="0">
                                              <p:val>
                                                <p:strVal val="1+#ppt_w/2"/>
                                              </p:val>
                                            </p:tav>
                                            <p:tav tm="100000">
                                              <p:val>
                                                <p:strVal val="#ppt_x"/>
                                              </p:val>
                                            </p:tav>
                                          </p:tavLst>
                                        </p:anim>
                                        <p:anim calcmode="lin" valueType="num">
                                          <p:cBhvr additive="base">
                                            <p:cTn id="68" dur="500" fill="hold"/>
                                            <p:tgtEl>
                                              <p:spTgt spid="171"/>
                                            </p:tgtEl>
                                            <p:attrNameLst>
                                              <p:attrName>ppt_y</p:attrName>
                                            </p:attrNameLst>
                                          </p:cBhvr>
                                          <p:tavLst>
                                            <p:tav tm="0">
                                              <p:val>
                                                <p:strVal val="1+#ppt_h/2"/>
                                              </p:val>
                                            </p:tav>
                                            <p:tav tm="100000">
                                              <p:val>
                                                <p:strVal val="#ppt_y"/>
                                              </p:val>
                                            </p:tav>
                                          </p:tavLst>
                                        </p:anim>
                                      </p:childTnLst>
                                    </p:cTn>
                                  </p:par>
                                  <p:par>
                                    <p:cTn id="69" presetID="2" presetClass="entr" presetSubtype="6" fill="hold" grpId="0" nodeType="withEffect">
                                      <p:stCondLst>
                                        <p:cond delay="0"/>
                                      </p:stCondLst>
                                      <p:childTnLst>
                                        <p:set>
                                          <p:cBhvr>
                                            <p:cTn id="70" dur="1" fill="hold">
                                              <p:stCondLst>
                                                <p:cond delay="0"/>
                                              </p:stCondLst>
                                            </p:cTn>
                                            <p:tgtEl>
                                              <p:spTgt spid="172"/>
                                            </p:tgtEl>
                                            <p:attrNameLst>
                                              <p:attrName>style.visibility</p:attrName>
                                            </p:attrNameLst>
                                          </p:cBhvr>
                                          <p:to>
                                            <p:strVal val="visible"/>
                                          </p:to>
                                        </p:set>
                                        <p:anim calcmode="lin" valueType="num">
                                          <p:cBhvr additive="base">
                                            <p:cTn id="71" dur="500" fill="hold"/>
                                            <p:tgtEl>
                                              <p:spTgt spid="172"/>
                                            </p:tgtEl>
                                            <p:attrNameLst>
                                              <p:attrName>ppt_x</p:attrName>
                                            </p:attrNameLst>
                                          </p:cBhvr>
                                          <p:tavLst>
                                            <p:tav tm="0">
                                              <p:val>
                                                <p:strVal val="1+#ppt_w/2"/>
                                              </p:val>
                                            </p:tav>
                                            <p:tav tm="100000">
                                              <p:val>
                                                <p:strVal val="#ppt_x"/>
                                              </p:val>
                                            </p:tav>
                                          </p:tavLst>
                                        </p:anim>
                                        <p:anim calcmode="lin" valueType="num">
                                          <p:cBhvr additive="base">
                                            <p:cTn id="72" dur="500" fill="hold"/>
                                            <p:tgtEl>
                                              <p:spTgt spid="172"/>
                                            </p:tgtEl>
                                            <p:attrNameLst>
                                              <p:attrName>ppt_y</p:attrName>
                                            </p:attrNameLst>
                                          </p:cBhvr>
                                          <p:tavLst>
                                            <p:tav tm="0">
                                              <p:val>
                                                <p:strVal val="1+#ppt_h/2"/>
                                              </p:val>
                                            </p:tav>
                                            <p:tav tm="100000">
                                              <p:val>
                                                <p:strVal val="#ppt_y"/>
                                              </p:val>
                                            </p:tav>
                                          </p:tavLst>
                                        </p:anim>
                                      </p:childTnLst>
                                    </p:cTn>
                                  </p:par>
                                  <p:par>
                                    <p:cTn id="73" presetID="2" presetClass="entr" presetSubtype="9" fill="hold" nodeType="withEffect">
                                      <p:stCondLst>
                                        <p:cond delay="0"/>
                                      </p:stCondLst>
                                      <p:childTnLst>
                                        <p:set>
                                          <p:cBhvr>
                                            <p:cTn id="74" dur="1" fill="hold">
                                              <p:stCondLst>
                                                <p:cond delay="0"/>
                                              </p:stCondLst>
                                            </p:cTn>
                                            <p:tgtEl>
                                              <p:spTgt spid="175"/>
                                            </p:tgtEl>
                                            <p:attrNameLst>
                                              <p:attrName>style.visibility</p:attrName>
                                            </p:attrNameLst>
                                          </p:cBhvr>
                                          <p:to>
                                            <p:strVal val="visible"/>
                                          </p:to>
                                        </p:set>
                                        <p:anim calcmode="lin" valueType="num">
                                          <p:cBhvr additive="base">
                                            <p:cTn id="75" dur="500" fill="hold"/>
                                            <p:tgtEl>
                                              <p:spTgt spid="175"/>
                                            </p:tgtEl>
                                            <p:attrNameLst>
                                              <p:attrName>ppt_x</p:attrName>
                                            </p:attrNameLst>
                                          </p:cBhvr>
                                          <p:tavLst>
                                            <p:tav tm="0">
                                              <p:val>
                                                <p:strVal val="0-#ppt_w/2"/>
                                              </p:val>
                                            </p:tav>
                                            <p:tav tm="100000">
                                              <p:val>
                                                <p:strVal val="#ppt_x"/>
                                              </p:val>
                                            </p:tav>
                                          </p:tavLst>
                                        </p:anim>
                                        <p:anim calcmode="lin" valueType="num">
                                          <p:cBhvr additive="base">
                                            <p:cTn id="76" dur="500" fill="hold"/>
                                            <p:tgtEl>
                                              <p:spTgt spid="175"/>
                                            </p:tgtEl>
                                            <p:attrNameLst>
                                              <p:attrName>ppt_y</p:attrName>
                                            </p:attrNameLst>
                                          </p:cBhvr>
                                          <p:tavLst>
                                            <p:tav tm="0">
                                              <p:val>
                                                <p:strVal val="0-#ppt_h/2"/>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0-#ppt_w/2"/>
                                              </p:val>
                                            </p:tav>
                                            <p:tav tm="100000">
                                              <p:val>
                                                <p:strVal val="#ppt_x"/>
                                              </p:val>
                                            </p:tav>
                                          </p:tavLst>
                                        </p:anim>
                                        <p:anim calcmode="lin" valueType="num">
                                          <p:cBhvr additive="base">
                                            <p:cTn id="80" dur="500" fill="hold"/>
                                            <p:tgtEl>
                                              <p:spTgt spid="11"/>
                                            </p:tgtEl>
                                            <p:attrNameLst>
                                              <p:attrName>ppt_y</p:attrName>
                                            </p:attrNameLst>
                                          </p:cBhvr>
                                          <p:tavLst>
                                            <p:tav tm="0">
                                              <p:val>
                                                <p:strVal val="#ppt_y"/>
                                              </p:val>
                                            </p:tav>
                                            <p:tav tm="100000">
                                              <p:val>
                                                <p:strVal val="#ppt_y"/>
                                              </p:val>
                                            </p:tav>
                                          </p:tavLst>
                                        </p:anim>
                                      </p:childTnLst>
                                    </p:cTn>
                                  </p:par>
                                </p:childTnLst>
                              </p:cTn>
                            </p:par>
                            <p:par>
                              <p:cTn id="81" fill="hold">
                                <p:stCondLst>
                                  <p:cond delay="500"/>
                                </p:stCondLst>
                                <p:childTnLst>
                                  <p:par>
                                    <p:cTn id="82" presetID="2" presetClass="entr" presetSubtype="2" fill="hold" nodeType="afterEffect">
                                      <p:stCondLst>
                                        <p:cond delay="0"/>
                                      </p:stCondLst>
                                      <p:childTnLst>
                                        <p:set>
                                          <p:cBhvr>
                                            <p:cTn id="83" dur="1" fill="hold">
                                              <p:stCondLst>
                                                <p:cond delay="0"/>
                                              </p:stCondLst>
                                            </p:cTn>
                                            <p:tgtEl>
                                              <p:spTgt spid="7"/>
                                            </p:tgtEl>
                                            <p:attrNameLst>
                                              <p:attrName>style.visibility</p:attrName>
                                            </p:attrNameLst>
                                          </p:cBhvr>
                                          <p:to>
                                            <p:strVal val="visible"/>
                                          </p:to>
                                        </p:set>
                                        <p:anim calcmode="lin" valueType="num">
                                          <p:cBhvr additive="base">
                                            <p:cTn id="84" dur="750" fill="hold"/>
                                            <p:tgtEl>
                                              <p:spTgt spid="7"/>
                                            </p:tgtEl>
                                            <p:attrNameLst>
                                              <p:attrName>ppt_x</p:attrName>
                                            </p:attrNameLst>
                                          </p:cBhvr>
                                          <p:tavLst>
                                            <p:tav tm="0">
                                              <p:val>
                                                <p:strVal val="1+#ppt_w/2"/>
                                              </p:val>
                                            </p:tav>
                                            <p:tav tm="100000">
                                              <p:val>
                                                <p:strVal val="#ppt_x"/>
                                              </p:val>
                                            </p:tav>
                                          </p:tavLst>
                                        </p:anim>
                                        <p:anim calcmode="lin" valueType="num">
                                          <p:cBhvr additive="base">
                                            <p:cTn id="85" dur="750" fill="hold"/>
                                            <p:tgtEl>
                                              <p:spTgt spid="7"/>
                                            </p:tgtEl>
                                            <p:attrNameLst>
                                              <p:attrName>ppt_y</p:attrName>
                                            </p:attrNameLst>
                                          </p:cBhvr>
                                          <p:tavLst>
                                            <p:tav tm="0">
                                              <p:val>
                                                <p:strVal val="#ppt_y"/>
                                              </p:val>
                                            </p:tav>
                                            <p:tav tm="100000">
                                              <p:val>
                                                <p:strVal val="#ppt_y"/>
                                              </p:val>
                                            </p:tav>
                                          </p:tavLst>
                                        </p:anim>
                                      </p:childTnLst>
                                    </p:cTn>
                                  </p:par>
                                </p:childTnLst>
                              </p:cTn>
                            </p:par>
                            <p:par>
                              <p:cTn id="86" fill="hold">
                                <p:stCondLst>
                                  <p:cond delay="1500"/>
                                </p:stCondLst>
                                <p:childTnLst>
                                  <p:par>
                                    <p:cTn id="87" presetID="2" presetClass="entr" presetSubtype="2" fill="hold" nodeType="afterEffect">
                                      <p:stCondLst>
                                        <p:cond delay="0"/>
                                      </p:stCondLst>
                                      <p:childTnLst>
                                        <p:set>
                                          <p:cBhvr>
                                            <p:cTn id="88" dur="1" fill="hold">
                                              <p:stCondLst>
                                                <p:cond delay="0"/>
                                              </p:stCondLst>
                                            </p:cTn>
                                            <p:tgtEl>
                                              <p:spTgt spid="122"/>
                                            </p:tgtEl>
                                            <p:attrNameLst>
                                              <p:attrName>style.visibility</p:attrName>
                                            </p:attrNameLst>
                                          </p:cBhvr>
                                          <p:to>
                                            <p:strVal val="visible"/>
                                          </p:to>
                                        </p:set>
                                        <p:anim calcmode="lin" valueType="num">
                                          <p:cBhvr additive="base">
                                            <p:cTn id="89" dur="750" fill="hold"/>
                                            <p:tgtEl>
                                              <p:spTgt spid="122"/>
                                            </p:tgtEl>
                                            <p:attrNameLst>
                                              <p:attrName>ppt_x</p:attrName>
                                            </p:attrNameLst>
                                          </p:cBhvr>
                                          <p:tavLst>
                                            <p:tav tm="0">
                                              <p:val>
                                                <p:strVal val="1+#ppt_w/2"/>
                                              </p:val>
                                            </p:tav>
                                            <p:tav tm="100000">
                                              <p:val>
                                                <p:strVal val="#ppt_x"/>
                                              </p:val>
                                            </p:tav>
                                          </p:tavLst>
                                        </p:anim>
                                        <p:anim calcmode="lin" valueType="num">
                                          <p:cBhvr additive="base">
                                            <p:cTn id="90" dur="750" fill="hold"/>
                                            <p:tgtEl>
                                              <p:spTgt spid="122"/>
                                            </p:tgtEl>
                                            <p:attrNameLst>
                                              <p:attrName>ppt_y</p:attrName>
                                            </p:attrNameLst>
                                          </p:cBhvr>
                                          <p:tavLst>
                                            <p:tav tm="0">
                                              <p:val>
                                                <p:strVal val="#ppt_y"/>
                                              </p:val>
                                            </p:tav>
                                            <p:tav tm="100000">
                                              <p:val>
                                                <p:strVal val="#ppt_y"/>
                                              </p:val>
                                            </p:tav>
                                          </p:tavLst>
                                        </p:anim>
                                      </p:childTnLst>
                                    </p:cTn>
                                  </p:par>
                                </p:childTnLst>
                              </p:cTn>
                            </p:par>
                            <p:par>
                              <p:cTn id="91" fill="hold">
                                <p:stCondLst>
                                  <p:cond delay="2500"/>
                                </p:stCondLst>
                                <p:childTnLst>
                                  <p:par>
                                    <p:cTn id="92" presetID="2" presetClass="entr" presetSubtype="2" fill="hold" nodeType="afterEffect">
                                      <p:stCondLst>
                                        <p:cond delay="0"/>
                                      </p:stCondLst>
                                      <p:childTnLst>
                                        <p:set>
                                          <p:cBhvr>
                                            <p:cTn id="93" dur="1" fill="hold">
                                              <p:stCondLst>
                                                <p:cond delay="0"/>
                                              </p:stCondLst>
                                            </p:cTn>
                                            <p:tgtEl>
                                              <p:spTgt spid="150"/>
                                            </p:tgtEl>
                                            <p:attrNameLst>
                                              <p:attrName>style.visibility</p:attrName>
                                            </p:attrNameLst>
                                          </p:cBhvr>
                                          <p:to>
                                            <p:strVal val="visible"/>
                                          </p:to>
                                        </p:set>
                                        <p:anim calcmode="lin" valueType="num">
                                          <p:cBhvr additive="base">
                                            <p:cTn id="94" dur="750" fill="hold"/>
                                            <p:tgtEl>
                                              <p:spTgt spid="150"/>
                                            </p:tgtEl>
                                            <p:attrNameLst>
                                              <p:attrName>ppt_x</p:attrName>
                                            </p:attrNameLst>
                                          </p:cBhvr>
                                          <p:tavLst>
                                            <p:tav tm="0">
                                              <p:val>
                                                <p:strVal val="1+#ppt_w/2"/>
                                              </p:val>
                                            </p:tav>
                                            <p:tav tm="100000">
                                              <p:val>
                                                <p:strVal val="#ppt_x"/>
                                              </p:val>
                                            </p:tav>
                                          </p:tavLst>
                                        </p:anim>
                                        <p:anim calcmode="lin" valueType="num">
                                          <p:cBhvr additive="base">
                                            <p:cTn id="95" dur="750" fill="hold"/>
                                            <p:tgtEl>
                                              <p:spTgt spid="150"/>
                                            </p:tgtEl>
                                            <p:attrNameLst>
                                              <p:attrName>ppt_y</p:attrName>
                                            </p:attrNameLst>
                                          </p:cBhvr>
                                          <p:tavLst>
                                            <p:tav tm="0">
                                              <p:val>
                                                <p:strVal val="#ppt_y"/>
                                              </p:val>
                                            </p:tav>
                                            <p:tav tm="100000">
                                              <p:val>
                                                <p:strVal val="#ppt_y"/>
                                              </p:val>
                                            </p:tav>
                                          </p:tavLst>
                                        </p:anim>
                                      </p:childTnLst>
                                    </p:cTn>
                                  </p:par>
                                </p:childTnLst>
                              </p:cTn>
                            </p:par>
                            <p:par>
                              <p:cTn id="96" fill="hold">
                                <p:stCondLst>
                                  <p:cond delay="3500"/>
                                </p:stCondLst>
                                <p:childTnLst>
                                  <p:par>
                                    <p:cTn id="97" presetID="2" presetClass="entr" presetSubtype="2" fill="hold" nodeType="afterEffect">
                                      <p:stCondLst>
                                        <p:cond delay="0"/>
                                      </p:stCondLst>
                                      <p:childTnLst>
                                        <p:set>
                                          <p:cBhvr>
                                            <p:cTn id="98" dur="1" fill="hold">
                                              <p:stCondLst>
                                                <p:cond delay="0"/>
                                              </p:stCondLst>
                                            </p:cTn>
                                            <p:tgtEl>
                                              <p:spTgt spid="157"/>
                                            </p:tgtEl>
                                            <p:attrNameLst>
                                              <p:attrName>style.visibility</p:attrName>
                                            </p:attrNameLst>
                                          </p:cBhvr>
                                          <p:to>
                                            <p:strVal val="visible"/>
                                          </p:to>
                                        </p:set>
                                        <p:anim calcmode="lin" valueType="num">
                                          <p:cBhvr additive="base">
                                            <p:cTn id="99" dur="750" fill="hold"/>
                                            <p:tgtEl>
                                              <p:spTgt spid="157"/>
                                            </p:tgtEl>
                                            <p:attrNameLst>
                                              <p:attrName>ppt_x</p:attrName>
                                            </p:attrNameLst>
                                          </p:cBhvr>
                                          <p:tavLst>
                                            <p:tav tm="0">
                                              <p:val>
                                                <p:strVal val="1+#ppt_w/2"/>
                                              </p:val>
                                            </p:tav>
                                            <p:tav tm="100000">
                                              <p:val>
                                                <p:strVal val="#ppt_x"/>
                                              </p:val>
                                            </p:tav>
                                          </p:tavLst>
                                        </p:anim>
                                        <p:anim calcmode="lin" valueType="num">
                                          <p:cBhvr additive="base">
                                            <p:cTn id="100" dur="750" fill="hold"/>
                                            <p:tgtEl>
                                              <p:spTgt spid="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1" grpId="0" animBg="1"/>
          <p:bldP spid="42" grpId="0" animBg="1"/>
          <p:bldP spid="43" grpId="0" animBg="1"/>
          <p:bldP spid="44" grpId="0" animBg="1"/>
          <p:bldP spid="45" grpId="0" animBg="1"/>
          <p:bldP spid="46" grpId="0" animBg="1"/>
          <p:bldP spid="47" grpId="0" animBg="1"/>
          <p:bldP spid="56" grpId="0"/>
          <p:bldP spid="57" grpId="0"/>
          <p:bldP spid="171" grpId="0" animBg="1"/>
          <p:bldP spid="172"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3738245" y="483870"/>
            <a:ext cx="4625975"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具体如何实现索引有序？</a:t>
            </a:r>
            <a:endParaRPr lang="zh-CN" altLang="en-US" sz="2800" dirty="0">
              <a:solidFill>
                <a:srgbClr val="2A3246"/>
              </a:solidFill>
              <a:cs typeface="+mn-ea"/>
              <a:sym typeface="+mn-lt"/>
            </a:endParaRPr>
          </a:p>
        </p:txBody>
      </p:sp>
      <p:sp>
        <p:nvSpPr>
          <p:cNvPr id="2" name="文本框 1"/>
          <p:cNvSpPr txBox="1"/>
          <p:nvPr/>
        </p:nvSpPr>
        <p:spPr>
          <a:xfrm>
            <a:off x="4636135" y="1597025"/>
            <a:ext cx="2919730" cy="2014855"/>
          </a:xfrm>
          <a:prstGeom prst="rect">
            <a:avLst/>
          </a:prstGeom>
          <a:noFill/>
        </p:spPr>
        <p:txBody>
          <a:bodyPr wrap="none" rtlCol="0">
            <a:spAutoFit/>
          </a:bodyPr>
          <a:p>
            <a:pPr algn="ctr"/>
            <a:r>
              <a:rPr lang="zh-CN" altLang="en-US" sz="2500"/>
              <a:t>有很多种方式</a:t>
            </a:r>
            <a:endParaRPr lang="zh-CN" altLang="en-US" sz="2500"/>
          </a:p>
          <a:p>
            <a:pPr algn="ctr"/>
            <a:endParaRPr lang="zh-CN" altLang="en-US" sz="2500"/>
          </a:p>
          <a:p>
            <a:pPr algn="ctr"/>
            <a:r>
              <a:rPr lang="en-US" altLang="zh-CN" sz="2500"/>
              <a:t>B</a:t>
            </a:r>
            <a:r>
              <a:rPr lang="zh-CN" altLang="en-US" sz="2500"/>
              <a:t>树 </a:t>
            </a:r>
            <a:r>
              <a:rPr lang="en-US" altLang="zh-CN" sz="2500"/>
              <a:t>B+</a:t>
            </a:r>
            <a:r>
              <a:rPr lang="zh-CN" altLang="en-US" sz="2500"/>
              <a:t>树 </a:t>
            </a:r>
            <a:r>
              <a:rPr lang="en-US" altLang="zh-CN" sz="2500"/>
              <a:t>LSM</a:t>
            </a:r>
            <a:r>
              <a:rPr lang="zh-CN" altLang="en-US" sz="2500"/>
              <a:t>树</a:t>
            </a:r>
            <a:r>
              <a:rPr lang="en-US" altLang="zh-CN" sz="2500"/>
              <a:t>....</a:t>
            </a:r>
            <a:endParaRPr lang="zh-CN" altLang="en-US" sz="2500"/>
          </a:p>
          <a:p>
            <a:pPr algn="ctr"/>
            <a:endParaRPr lang="zh-CN" altLang="en-US" sz="2500"/>
          </a:p>
          <a:p>
            <a:pPr algn="ctr"/>
            <a:endParaRPr lang="zh-CN" altLang="en-US" sz="2500"/>
          </a:p>
        </p:txBody>
      </p:sp>
      <p:pic>
        <p:nvPicPr>
          <p:cNvPr id="3" name="图片 2"/>
          <p:cNvPicPr>
            <a:picLocks noChangeAspect="1"/>
          </p:cNvPicPr>
          <p:nvPr/>
        </p:nvPicPr>
        <p:blipFill>
          <a:blip r:embed="rId1"/>
          <a:stretch>
            <a:fillRect/>
          </a:stretch>
        </p:blipFill>
        <p:spPr>
          <a:xfrm>
            <a:off x="-209550" y="3423920"/>
            <a:ext cx="5669915" cy="1684655"/>
          </a:xfrm>
          <a:prstGeom prst="rect">
            <a:avLst/>
          </a:prstGeom>
        </p:spPr>
      </p:pic>
    </p:spTree>
  </p:cSld>
  <p:clrMapOvr>
    <a:masterClrMapping/>
  </p:clrMapOvr>
  <p:transition spd="slow" advClick="0"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3738245" y="483870"/>
            <a:ext cx="4625975" cy="607695"/>
          </a:xfrm>
          <a:prstGeom prst="rect">
            <a:avLst/>
          </a:prstGeom>
        </p:spPr>
        <p:txBody>
          <a:bodyPr wrap="square">
            <a:spAutoFit/>
          </a:bodyPr>
          <a:lstStyle/>
          <a:p>
            <a:pPr algn="ctr">
              <a:lnSpc>
                <a:spcPct val="120000"/>
              </a:lnSpc>
            </a:pPr>
            <a:r>
              <a:rPr lang="en-US" altLang="zh-CN" sz="2800" dirty="0">
                <a:solidFill>
                  <a:srgbClr val="2A3246"/>
                </a:solidFill>
                <a:cs typeface="+mn-ea"/>
                <a:sym typeface="+mn-lt"/>
              </a:rPr>
              <a:t>MySQL</a:t>
            </a:r>
            <a:r>
              <a:rPr lang="zh-CN" altLang="en-US" sz="2800" dirty="0">
                <a:solidFill>
                  <a:srgbClr val="2A3246"/>
                </a:solidFill>
                <a:cs typeface="+mn-ea"/>
                <a:sym typeface="+mn-lt"/>
              </a:rPr>
              <a:t>的</a:t>
            </a:r>
            <a:r>
              <a:rPr lang="en-US" altLang="zh-CN" sz="2800" dirty="0">
                <a:solidFill>
                  <a:srgbClr val="2A3246"/>
                </a:solidFill>
                <a:cs typeface="+mn-ea"/>
                <a:sym typeface="+mn-lt"/>
              </a:rPr>
              <a:t>InnoDB</a:t>
            </a:r>
            <a:r>
              <a:rPr lang="zh-CN" altLang="en-US" sz="2800" dirty="0">
                <a:solidFill>
                  <a:srgbClr val="2A3246"/>
                </a:solidFill>
                <a:cs typeface="+mn-ea"/>
                <a:sym typeface="+mn-lt"/>
              </a:rPr>
              <a:t>存储引擎</a:t>
            </a:r>
            <a:endParaRPr lang="zh-CN" altLang="en-US" sz="2800" dirty="0">
              <a:solidFill>
                <a:srgbClr val="2A3246"/>
              </a:solidFill>
              <a:cs typeface="+mn-ea"/>
              <a:sym typeface="+mn-lt"/>
            </a:endParaRPr>
          </a:p>
        </p:txBody>
      </p:sp>
      <p:sp>
        <p:nvSpPr>
          <p:cNvPr id="2" name="文本框 1"/>
          <p:cNvSpPr txBox="1"/>
          <p:nvPr/>
        </p:nvSpPr>
        <p:spPr>
          <a:xfrm>
            <a:off x="5941060" y="1597025"/>
            <a:ext cx="309880" cy="1245235"/>
          </a:xfrm>
          <a:prstGeom prst="rect">
            <a:avLst/>
          </a:prstGeom>
          <a:noFill/>
        </p:spPr>
        <p:txBody>
          <a:bodyPr wrap="none" rtlCol="0">
            <a:spAutoFit/>
          </a:bodyPr>
          <a:p>
            <a:pPr algn="ctr"/>
            <a:endParaRPr lang="zh-CN" altLang="en-US" sz="2500"/>
          </a:p>
          <a:p>
            <a:pPr algn="ctr"/>
            <a:endParaRPr lang="zh-CN" altLang="en-US" sz="2500"/>
          </a:p>
          <a:p>
            <a:pPr algn="ctr"/>
            <a:endParaRPr lang="zh-CN" altLang="en-US" sz="2500"/>
          </a:p>
        </p:txBody>
      </p:sp>
      <p:sp>
        <p:nvSpPr>
          <p:cNvPr id="3" name="文本框 2"/>
          <p:cNvSpPr txBox="1"/>
          <p:nvPr/>
        </p:nvSpPr>
        <p:spPr>
          <a:xfrm>
            <a:off x="2414905" y="1597025"/>
            <a:ext cx="7366000" cy="475615"/>
          </a:xfrm>
          <a:prstGeom prst="rect">
            <a:avLst/>
          </a:prstGeom>
          <a:noFill/>
        </p:spPr>
        <p:txBody>
          <a:bodyPr wrap="none" rtlCol="0">
            <a:spAutoFit/>
          </a:bodyPr>
          <a:p>
            <a:pPr algn="l"/>
            <a:r>
              <a:rPr lang="zh-CN" altLang="en-US" sz="2500"/>
              <a:t> MySQL的Innodb存储引擎使用</a:t>
            </a:r>
            <a:r>
              <a:rPr lang="zh-CN" altLang="en-US" sz="2500" b="1"/>
              <a:t>B+Tree</a:t>
            </a:r>
            <a:r>
              <a:rPr lang="zh-CN" altLang="en-US" sz="2500"/>
              <a:t>来建立索引</a:t>
            </a:r>
            <a:endParaRPr lang="zh-CN" altLang="en-US" sz="2500"/>
          </a:p>
        </p:txBody>
      </p:sp>
      <p:pic>
        <p:nvPicPr>
          <p:cNvPr id="4" name="图片 3"/>
          <p:cNvPicPr>
            <a:picLocks noChangeAspect="1"/>
          </p:cNvPicPr>
          <p:nvPr/>
        </p:nvPicPr>
        <p:blipFill>
          <a:blip r:embed="rId1"/>
          <a:stretch>
            <a:fillRect/>
          </a:stretch>
        </p:blipFill>
        <p:spPr>
          <a:xfrm>
            <a:off x="1718945" y="2346960"/>
            <a:ext cx="8754110" cy="3188335"/>
          </a:xfrm>
          <a:prstGeom prst="rect">
            <a:avLst/>
          </a:prstGeom>
        </p:spPr>
      </p:pic>
      <p:sp>
        <p:nvSpPr>
          <p:cNvPr id="5" name="文本框 4"/>
          <p:cNvSpPr txBox="1"/>
          <p:nvPr/>
        </p:nvSpPr>
        <p:spPr>
          <a:xfrm>
            <a:off x="2031365" y="5698490"/>
            <a:ext cx="8966835" cy="860425"/>
          </a:xfrm>
          <a:prstGeom prst="rect">
            <a:avLst/>
          </a:prstGeom>
          <a:noFill/>
        </p:spPr>
        <p:txBody>
          <a:bodyPr wrap="none" rtlCol="0">
            <a:spAutoFit/>
          </a:bodyPr>
          <a:p>
            <a:pPr algn="l"/>
            <a:r>
              <a:rPr lang="zh-CN" altLang="en-US" sz="2500"/>
              <a:t>B+ 树是平衡树，它查找任意节点所耗费的时间都是完全相同的</a:t>
            </a:r>
            <a:endParaRPr lang="zh-CN" altLang="en-US" sz="2500"/>
          </a:p>
          <a:p>
            <a:pPr algn="l"/>
            <a:r>
              <a:rPr lang="zh-CN" altLang="en-US" sz="2500"/>
              <a:t>比较的次数就是 B+ 树的高度</a:t>
            </a:r>
            <a:endParaRPr lang="zh-CN" altLang="en-US" sz="2500"/>
          </a:p>
        </p:txBody>
      </p:sp>
      <p:pic>
        <p:nvPicPr>
          <p:cNvPr id="6" name="图片 5"/>
          <p:cNvPicPr>
            <a:picLocks noChangeAspect="1"/>
          </p:cNvPicPr>
          <p:nvPr/>
        </p:nvPicPr>
        <p:blipFill>
          <a:blip r:embed="rId2"/>
          <a:stretch>
            <a:fillRect/>
          </a:stretch>
        </p:blipFill>
        <p:spPr>
          <a:xfrm>
            <a:off x="1887855" y="3071495"/>
            <a:ext cx="8420735" cy="1739900"/>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3738245" y="483870"/>
            <a:ext cx="4625975"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看一个真实的例子</a:t>
            </a:r>
            <a:endParaRPr lang="zh-CN" altLang="en-US" sz="2800" dirty="0">
              <a:solidFill>
                <a:srgbClr val="2A3246"/>
              </a:solidFill>
              <a:cs typeface="+mn-ea"/>
              <a:sym typeface="+mn-lt"/>
            </a:endParaRPr>
          </a:p>
        </p:txBody>
      </p:sp>
      <p:sp>
        <p:nvSpPr>
          <p:cNvPr id="2" name="文本框 1"/>
          <p:cNvSpPr txBox="1"/>
          <p:nvPr/>
        </p:nvSpPr>
        <p:spPr>
          <a:xfrm>
            <a:off x="487045" y="1619250"/>
            <a:ext cx="4636770" cy="4861560"/>
          </a:xfrm>
          <a:prstGeom prst="rect">
            <a:avLst/>
          </a:prstGeom>
          <a:noFill/>
        </p:spPr>
        <p:txBody>
          <a:bodyPr wrap="none" rtlCol="0">
            <a:spAutoFit/>
          </a:bodyPr>
          <a:p>
            <a:pPr algn="l" fontAlgn="auto">
              <a:lnSpc>
                <a:spcPct val="150000"/>
              </a:lnSpc>
            </a:pPr>
            <a:r>
              <a:rPr lang="zh-CN" altLang="en-US" sz="2000"/>
              <a:t>CREATE TABLE users(</a:t>
            </a:r>
            <a:endParaRPr lang="zh-CN" altLang="en-US" sz="2000"/>
          </a:p>
          <a:p>
            <a:pPr algn="l" fontAlgn="auto">
              <a:lnSpc>
                <a:spcPct val="150000"/>
              </a:lnSpc>
            </a:pPr>
            <a:r>
              <a:rPr lang="zh-CN" altLang="en-US" sz="2000"/>
              <a:t>id INT NOT NULL,</a:t>
            </a:r>
            <a:endParaRPr lang="zh-CN" altLang="en-US" sz="2000"/>
          </a:p>
          <a:p>
            <a:pPr algn="l" fontAlgn="auto">
              <a:lnSpc>
                <a:spcPct val="150000"/>
              </a:lnSpc>
            </a:pPr>
            <a:r>
              <a:rPr lang="zh-CN" altLang="en-US" sz="2000"/>
              <a:t>first_name VARCHAR(20) NOT NULL,</a:t>
            </a:r>
            <a:endParaRPr lang="zh-CN" altLang="en-US" sz="2000"/>
          </a:p>
          <a:p>
            <a:pPr algn="l" fontAlgn="auto">
              <a:lnSpc>
                <a:spcPct val="150000"/>
              </a:lnSpc>
            </a:pPr>
            <a:r>
              <a:rPr lang="zh-CN" altLang="en-US" sz="2000"/>
              <a:t>last_name VARCHAR(20) NOT NULL,</a:t>
            </a:r>
            <a:endParaRPr lang="zh-CN" altLang="en-US" sz="2000"/>
          </a:p>
          <a:p>
            <a:pPr algn="l" fontAlgn="auto">
              <a:lnSpc>
                <a:spcPct val="150000"/>
              </a:lnSpc>
            </a:pPr>
            <a:r>
              <a:rPr lang="zh-CN" altLang="en-US" sz="2000"/>
              <a:t>age INT NOT NULL,</a:t>
            </a:r>
            <a:endParaRPr lang="zh-CN" altLang="en-US" sz="2000"/>
          </a:p>
          <a:p>
            <a:pPr algn="l" fontAlgn="auto">
              <a:lnSpc>
                <a:spcPct val="150000"/>
              </a:lnSpc>
            </a:pPr>
            <a:r>
              <a:rPr lang="zh-CN" altLang="en-US" sz="2000"/>
              <a:t>PRIMARY KEY(id),</a:t>
            </a:r>
            <a:endParaRPr lang="zh-CN" altLang="en-US" sz="2000"/>
          </a:p>
          <a:p>
            <a:pPr algn="l" fontAlgn="auto">
              <a:lnSpc>
                <a:spcPct val="150000"/>
              </a:lnSpc>
            </a:pPr>
            <a:r>
              <a:rPr lang="zh-CN" altLang="en-US" sz="2000"/>
              <a:t>KEY(last_name, first_name, age)</a:t>
            </a:r>
            <a:endParaRPr lang="zh-CN" altLang="en-US" sz="2000"/>
          </a:p>
          <a:p>
            <a:pPr algn="l" fontAlgn="auto">
              <a:lnSpc>
                <a:spcPct val="150000"/>
              </a:lnSpc>
            </a:pPr>
            <a:r>
              <a:rPr lang="zh-CN" altLang="en-US" sz="2000"/>
              <a:t>KEY(first_name)</a:t>
            </a:r>
            <a:endParaRPr lang="zh-CN" altLang="en-US" sz="2000"/>
          </a:p>
          <a:p>
            <a:pPr algn="l" fontAlgn="auto">
              <a:lnSpc>
                <a:spcPct val="150000"/>
              </a:lnSpc>
            </a:pPr>
            <a:r>
              <a:rPr lang="zh-CN" altLang="en-US" sz="2000"/>
              <a:t>);</a:t>
            </a:r>
            <a:r>
              <a:rPr lang="en-US" altLang="zh-CN" sz="2000"/>
              <a:t>.</a:t>
            </a:r>
            <a:endParaRPr lang="zh-CN" altLang="en-US" sz="2000"/>
          </a:p>
          <a:p>
            <a:pPr algn="ctr"/>
            <a:endParaRPr lang="zh-CN" altLang="en-US" sz="2000"/>
          </a:p>
          <a:p>
            <a:pPr algn="ctr"/>
            <a:endParaRPr lang="zh-CN" altLang="en-US" sz="2000"/>
          </a:p>
        </p:txBody>
      </p:sp>
      <p:sp>
        <p:nvSpPr>
          <p:cNvPr id="3" name="文本框 2"/>
          <p:cNvSpPr txBox="1"/>
          <p:nvPr/>
        </p:nvSpPr>
        <p:spPr>
          <a:xfrm>
            <a:off x="6490335" y="2521585"/>
            <a:ext cx="3608070" cy="398780"/>
          </a:xfrm>
          <a:prstGeom prst="rect">
            <a:avLst/>
          </a:prstGeom>
          <a:noFill/>
        </p:spPr>
        <p:txBody>
          <a:bodyPr wrap="none" rtlCol="0">
            <a:spAutoFit/>
          </a:bodyPr>
          <a:p>
            <a:r>
              <a:rPr lang="zh-CN" altLang="en-US" sz="2000"/>
              <a:t>在</a:t>
            </a:r>
            <a:r>
              <a:rPr lang="en-US" altLang="zh-CN" sz="2000"/>
              <a:t>MYSQL</a:t>
            </a:r>
            <a:r>
              <a:rPr lang="zh-CN" altLang="en-US" sz="2000"/>
              <a:t>当中建一个这样的表</a:t>
            </a:r>
            <a:endParaRPr lang="zh-CN" altLang="en-US" sz="2000"/>
          </a:p>
        </p:txBody>
      </p:sp>
    </p:spTree>
  </p:cSld>
  <p:clrMapOvr>
    <a:masterClrMapping/>
  </p:clrMapOvr>
  <p:transition spd="slow" advClick="0"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3738245" y="483870"/>
            <a:ext cx="4625975" cy="607695"/>
          </a:xfrm>
          <a:prstGeom prst="rect">
            <a:avLst/>
          </a:prstGeom>
        </p:spPr>
        <p:txBody>
          <a:bodyPr wrap="square">
            <a:spAutoFit/>
          </a:bodyPr>
          <a:lstStyle/>
          <a:p>
            <a:pPr algn="ctr">
              <a:lnSpc>
                <a:spcPct val="120000"/>
              </a:lnSpc>
            </a:pPr>
            <a:r>
              <a:rPr lang="en-US" altLang="zh-CN" sz="2800" dirty="0">
                <a:solidFill>
                  <a:srgbClr val="2A3246"/>
                </a:solidFill>
                <a:cs typeface="+mn-ea"/>
                <a:sym typeface="+mn-lt"/>
              </a:rPr>
              <a:t>InnoDB</a:t>
            </a:r>
            <a:r>
              <a:rPr lang="zh-CN" altLang="en-US" sz="2800" dirty="0">
                <a:solidFill>
                  <a:srgbClr val="2A3246"/>
                </a:solidFill>
                <a:cs typeface="+mn-ea"/>
                <a:sym typeface="+mn-lt"/>
              </a:rPr>
              <a:t>存储引擎 聚簇索引</a:t>
            </a:r>
            <a:endParaRPr lang="zh-CN" altLang="en-US" sz="2800" dirty="0">
              <a:solidFill>
                <a:srgbClr val="2A3246"/>
              </a:solidFill>
              <a:cs typeface="+mn-ea"/>
              <a:sym typeface="+mn-lt"/>
            </a:endParaRPr>
          </a:p>
        </p:txBody>
      </p:sp>
      <p:sp>
        <p:nvSpPr>
          <p:cNvPr id="2" name="文本框 1"/>
          <p:cNvSpPr txBox="1"/>
          <p:nvPr/>
        </p:nvSpPr>
        <p:spPr>
          <a:xfrm>
            <a:off x="5941060" y="1597025"/>
            <a:ext cx="309880" cy="1245235"/>
          </a:xfrm>
          <a:prstGeom prst="rect">
            <a:avLst/>
          </a:prstGeom>
          <a:noFill/>
        </p:spPr>
        <p:txBody>
          <a:bodyPr wrap="none" rtlCol="0">
            <a:spAutoFit/>
          </a:bodyPr>
          <a:p>
            <a:pPr algn="ctr"/>
            <a:endParaRPr lang="zh-CN" altLang="en-US" sz="2500"/>
          </a:p>
          <a:p>
            <a:pPr algn="ctr"/>
            <a:endParaRPr lang="zh-CN" altLang="en-US" sz="2500"/>
          </a:p>
          <a:p>
            <a:pPr algn="ctr"/>
            <a:endParaRPr lang="zh-CN" altLang="en-US" sz="2500"/>
          </a:p>
        </p:txBody>
      </p:sp>
      <p:pic>
        <p:nvPicPr>
          <p:cNvPr id="6" name="图片 5"/>
          <p:cNvPicPr>
            <a:picLocks noChangeAspect="1"/>
          </p:cNvPicPr>
          <p:nvPr/>
        </p:nvPicPr>
        <p:blipFill>
          <a:blip r:embed="rId1"/>
          <a:stretch>
            <a:fillRect/>
          </a:stretch>
        </p:blipFill>
        <p:spPr>
          <a:xfrm>
            <a:off x="572135" y="1154430"/>
            <a:ext cx="11048365" cy="5703570"/>
          </a:xfrm>
          <a:prstGeom prst="rect">
            <a:avLst/>
          </a:prstGeom>
        </p:spPr>
      </p:pic>
    </p:spTree>
  </p:cSld>
  <p:clrMapOvr>
    <a:masterClrMapping/>
  </p:clrMapOvr>
  <p:transition spd="slow" advClick="0" advTm="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3738245" y="483870"/>
            <a:ext cx="4828540" cy="607695"/>
          </a:xfrm>
          <a:prstGeom prst="rect">
            <a:avLst/>
          </a:prstGeom>
        </p:spPr>
        <p:txBody>
          <a:bodyPr wrap="square">
            <a:spAutoFit/>
          </a:bodyPr>
          <a:lstStyle/>
          <a:p>
            <a:pPr algn="ctr">
              <a:lnSpc>
                <a:spcPct val="120000"/>
              </a:lnSpc>
            </a:pPr>
            <a:r>
              <a:rPr lang="en-US" altLang="zh-CN" sz="2800" dirty="0">
                <a:solidFill>
                  <a:srgbClr val="2A3246"/>
                </a:solidFill>
                <a:cs typeface="+mn-ea"/>
                <a:sym typeface="+mn-lt"/>
              </a:rPr>
              <a:t>InnoDB</a:t>
            </a:r>
            <a:r>
              <a:rPr lang="zh-CN" altLang="en-US" sz="2800" dirty="0">
                <a:solidFill>
                  <a:srgbClr val="2A3246"/>
                </a:solidFill>
                <a:cs typeface="+mn-ea"/>
                <a:sym typeface="+mn-lt"/>
              </a:rPr>
              <a:t>存储引擎 非聚簇索引</a:t>
            </a:r>
            <a:endParaRPr lang="zh-CN" altLang="en-US" sz="2800" dirty="0">
              <a:solidFill>
                <a:srgbClr val="2A3246"/>
              </a:solidFill>
              <a:cs typeface="+mn-ea"/>
              <a:sym typeface="+mn-lt"/>
            </a:endParaRPr>
          </a:p>
        </p:txBody>
      </p:sp>
      <p:sp>
        <p:nvSpPr>
          <p:cNvPr id="2" name="文本框 1"/>
          <p:cNvSpPr txBox="1"/>
          <p:nvPr/>
        </p:nvSpPr>
        <p:spPr>
          <a:xfrm>
            <a:off x="5941060" y="1597025"/>
            <a:ext cx="309880" cy="1245235"/>
          </a:xfrm>
          <a:prstGeom prst="rect">
            <a:avLst/>
          </a:prstGeom>
          <a:noFill/>
        </p:spPr>
        <p:txBody>
          <a:bodyPr wrap="none" rtlCol="0">
            <a:spAutoFit/>
          </a:bodyPr>
          <a:p>
            <a:pPr algn="ctr"/>
            <a:endParaRPr lang="zh-CN" altLang="en-US" sz="2500"/>
          </a:p>
          <a:p>
            <a:pPr algn="ctr"/>
            <a:endParaRPr lang="zh-CN" altLang="en-US" sz="2500"/>
          </a:p>
          <a:p>
            <a:pPr algn="ctr"/>
            <a:endParaRPr lang="zh-CN" altLang="en-US" sz="2500"/>
          </a:p>
        </p:txBody>
      </p:sp>
      <p:pic>
        <p:nvPicPr>
          <p:cNvPr id="4" name="图片 3"/>
          <p:cNvPicPr>
            <a:picLocks noChangeAspect="1"/>
          </p:cNvPicPr>
          <p:nvPr/>
        </p:nvPicPr>
        <p:blipFill>
          <a:blip r:embed="rId1"/>
          <a:stretch>
            <a:fillRect/>
          </a:stretch>
        </p:blipFill>
        <p:spPr>
          <a:xfrm>
            <a:off x="279400" y="1091565"/>
            <a:ext cx="11632565" cy="5489575"/>
          </a:xfrm>
          <a:prstGeom prst="rect">
            <a:avLst/>
          </a:prstGeom>
        </p:spPr>
      </p:pic>
    </p:spTree>
  </p:cSld>
  <p:clrMapOvr>
    <a:masterClrMapping/>
  </p:clrMapOvr>
  <p:transition spd="slow" advClick="0"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3738245" y="483870"/>
            <a:ext cx="4828540"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非聚簇索引查找过程</a:t>
            </a:r>
            <a:endParaRPr lang="zh-CN" altLang="en-US" sz="2800" dirty="0">
              <a:solidFill>
                <a:srgbClr val="2A3246"/>
              </a:solidFill>
              <a:cs typeface="+mn-ea"/>
              <a:sym typeface="+mn-lt"/>
            </a:endParaRPr>
          </a:p>
        </p:txBody>
      </p:sp>
      <p:sp>
        <p:nvSpPr>
          <p:cNvPr id="2" name="文本框 1"/>
          <p:cNvSpPr txBox="1"/>
          <p:nvPr/>
        </p:nvSpPr>
        <p:spPr>
          <a:xfrm>
            <a:off x="5941060" y="1597025"/>
            <a:ext cx="309880" cy="1245235"/>
          </a:xfrm>
          <a:prstGeom prst="rect">
            <a:avLst/>
          </a:prstGeom>
          <a:noFill/>
        </p:spPr>
        <p:txBody>
          <a:bodyPr wrap="none" rtlCol="0">
            <a:spAutoFit/>
          </a:bodyPr>
          <a:p>
            <a:pPr algn="ctr"/>
            <a:endParaRPr lang="zh-CN" altLang="en-US" sz="2500"/>
          </a:p>
          <a:p>
            <a:pPr algn="ctr"/>
            <a:endParaRPr lang="zh-CN" altLang="en-US" sz="2500"/>
          </a:p>
          <a:p>
            <a:pPr algn="ctr"/>
            <a:endParaRPr lang="zh-CN" altLang="en-US" sz="2500"/>
          </a:p>
        </p:txBody>
      </p:sp>
      <p:pic>
        <p:nvPicPr>
          <p:cNvPr id="3" name="图片 2"/>
          <p:cNvPicPr>
            <a:picLocks noChangeAspect="1"/>
          </p:cNvPicPr>
          <p:nvPr/>
        </p:nvPicPr>
        <p:blipFill>
          <a:blip r:embed="rId1"/>
          <a:stretch>
            <a:fillRect/>
          </a:stretch>
        </p:blipFill>
        <p:spPr>
          <a:xfrm>
            <a:off x="0" y="1597025"/>
            <a:ext cx="12225020" cy="4036060"/>
          </a:xfrm>
          <a:prstGeom prst="rect">
            <a:avLst/>
          </a:prstGeom>
        </p:spPr>
      </p:pic>
      <p:pic>
        <p:nvPicPr>
          <p:cNvPr id="5" name="图片 4"/>
          <p:cNvPicPr>
            <a:picLocks noChangeAspect="1"/>
          </p:cNvPicPr>
          <p:nvPr/>
        </p:nvPicPr>
        <p:blipFill>
          <a:blip r:embed="rId2"/>
          <a:stretch>
            <a:fillRect/>
          </a:stretch>
        </p:blipFill>
        <p:spPr>
          <a:xfrm>
            <a:off x="2261870" y="1597025"/>
            <a:ext cx="7938135" cy="4338955"/>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3738245" y="483870"/>
            <a:ext cx="4828540"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非聚簇索引查找过程</a:t>
            </a:r>
            <a:endParaRPr lang="zh-CN" altLang="en-US" sz="2800" dirty="0">
              <a:solidFill>
                <a:srgbClr val="2A3246"/>
              </a:solidFill>
              <a:cs typeface="+mn-ea"/>
              <a:sym typeface="+mn-lt"/>
            </a:endParaRPr>
          </a:p>
        </p:txBody>
      </p:sp>
      <p:sp>
        <p:nvSpPr>
          <p:cNvPr id="2" name="文本框 1"/>
          <p:cNvSpPr txBox="1"/>
          <p:nvPr/>
        </p:nvSpPr>
        <p:spPr>
          <a:xfrm>
            <a:off x="5941060" y="1597025"/>
            <a:ext cx="309880" cy="1245235"/>
          </a:xfrm>
          <a:prstGeom prst="rect">
            <a:avLst/>
          </a:prstGeom>
          <a:noFill/>
        </p:spPr>
        <p:txBody>
          <a:bodyPr wrap="none" rtlCol="0">
            <a:spAutoFit/>
          </a:bodyPr>
          <a:p>
            <a:pPr algn="ctr"/>
            <a:endParaRPr lang="zh-CN" altLang="en-US" sz="2500"/>
          </a:p>
          <a:p>
            <a:pPr algn="ctr"/>
            <a:endParaRPr lang="zh-CN" altLang="en-US" sz="2500"/>
          </a:p>
          <a:p>
            <a:pPr algn="ctr"/>
            <a:endParaRPr lang="zh-CN" altLang="en-US" sz="2500"/>
          </a:p>
        </p:txBody>
      </p:sp>
      <p:sp>
        <p:nvSpPr>
          <p:cNvPr id="4" name="文本框 3"/>
          <p:cNvSpPr txBox="1"/>
          <p:nvPr/>
        </p:nvSpPr>
        <p:spPr>
          <a:xfrm>
            <a:off x="694690" y="1304290"/>
            <a:ext cx="10915650" cy="6439535"/>
          </a:xfrm>
          <a:prstGeom prst="rect">
            <a:avLst/>
          </a:prstGeom>
          <a:noFill/>
        </p:spPr>
        <p:txBody>
          <a:bodyPr wrap="square" rtlCol="0">
            <a:spAutoFit/>
          </a:bodyPr>
          <a:p>
            <a:pPr algn="l" fontAlgn="auto">
              <a:lnSpc>
                <a:spcPct val="150000"/>
              </a:lnSpc>
            </a:pPr>
            <a:r>
              <a:rPr lang="zh-CN" altLang="en-US" sz="2500"/>
              <a:t>假设，现在我们要查询出 id 为 2 的数据。</a:t>
            </a:r>
            <a:endParaRPr lang="zh-CN" altLang="en-US" sz="2500"/>
          </a:p>
          <a:p>
            <a:pPr algn="l" fontAlgn="auto">
              <a:lnSpc>
                <a:spcPct val="150000"/>
              </a:lnSpc>
            </a:pPr>
            <a:r>
              <a:rPr lang="zh-CN" altLang="en-US" sz="2500"/>
              <a:t>那么执行 select * from </a:t>
            </a:r>
            <a:r>
              <a:rPr lang="en-US" altLang="zh-CN" sz="2500"/>
              <a:t>..</a:t>
            </a:r>
            <a:r>
              <a:rPr lang="zh-CN" altLang="en-US" sz="2500"/>
              <a:t> where </a:t>
            </a:r>
            <a:r>
              <a:rPr lang="en-US" altLang="zh-CN" sz="2500"/>
              <a:t>id</a:t>
            </a:r>
            <a:r>
              <a:rPr lang="zh-CN" altLang="en-US" sz="2500"/>
              <a:t> = 2; 这条 SQL 语句就不需要回表。</a:t>
            </a:r>
            <a:endParaRPr lang="zh-CN" altLang="en-US" sz="2500"/>
          </a:p>
          <a:p>
            <a:pPr algn="l" fontAlgn="auto">
              <a:lnSpc>
                <a:spcPct val="150000"/>
              </a:lnSpc>
            </a:pPr>
            <a:r>
              <a:rPr lang="zh-CN" altLang="en-US" sz="2500"/>
              <a:t>原因是根据主键的查询方式，则只需要搜索 ID 这棵 B+ 树。主键是唯一的，根据这个唯一的索引，MySQL 就能确定搜索的记录。</a:t>
            </a:r>
            <a:endParaRPr lang="zh-CN" altLang="en-US" sz="2500"/>
          </a:p>
          <a:p>
            <a:pPr algn="l" fontAlgn="auto">
              <a:lnSpc>
                <a:spcPct val="150000"/>
              </a:lnSpc>
            </a:pPr>
            <a:endParaRPr lang="zh-CN" altLang="en-US" sz="2500"/>
          </a:p>
          <a:p>
            <a:pPr algn="l" fontAlgn="auto">
              <a:lnSpc>
                <a:spcPct val="150000"/>
              </a:lnSpc>
            </a:pPr>
            <a:r>
              <a:rPr lang="zh-CN" altLang="en-US" sz="2500"/>
              <a:t>但当我们使用 k 这个索引来查询 k = 2 的记录时就要用到回表。</a:t>
            </a:r>
            <a:endParaRPr lang="zh-CN" altLang="en-US" sz="2500"/>
          </a:p>
          <a:p>
            <a:pPr algn="l" fontAlgn="auto">
              <a:lnSpc>
                <a:spcPct val="150000"/>
              </a:lnSpc>
            </a:pPr>
            <a:r>
              <a:rPr lang="zh-CN" altLang="en-US" sz="2500"/>
              <a:t>原因是通过 k 这个普通索引查询方式，则需要先搜索 k 索引树，然后得到主键 ID 的值为 1，再到 ID 索引树搜索一次。这个过程虽然用了索引，但实际上底层进行了两次索引查询，这个过程就称为回表。</a:t>
            </a:r>
            <a:endParaRPr lang="zh-CN" altLang="en-US" sz="2500"/>
          </a:p>
          <a:p>
            <a:pPr algn="l" fontAlgn="auto">
              <a:lnSpc>
                <a:spcPct val="150000"/>
              </a:lnSpc>
            </a:pPr>
            <a:endParaRPr lang="zh-CN" altLang="en-US" sz="2500"/>
          </a:p>
          <a:p>
            <a:pPr algn="l" fontAlgn="auto">
              <a:lnSpc>
                <a:spcPct val="150000"/>
              </a:lnSpc>
            </a:pPr>
            <a:endParaRPr lang="zh-CN" altLang="en-US" sz="2500"/>
          </a:p>
        </p:txBody>
      </p:sp>
    </p:spTree>
  </p:cSld>
  <p:clrMapOvr>
    <a:masterClrMapping/>
  </p:clrMapOvr>
  <p:transition spd="slow" advClick="0"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3738245" y="483870"/>
            <a:ext cx="4828540"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非聚簇索引查找过程</a:t>
            </a:r>
            <a:endParaRPr lang="zh-CN" altLang="en-US" sz="2800" dirty="0">
              <a:solidFill>
                <a:srgbClr val="2A3246"/>
              </a:solidFill>
              <a:cs typeface="+mn-ea"/>
              <a:sym typeface="+mn-lt"/>
            </a:endParaRPr>
          </a:p>
        </p:txBody>
      </p:sp>
      <p:sp>
        <p:nvSpPr>
          <p:cNvPr id="2" name="文本框 1"/>
          <p:cNvSpPr txBox="1"/>
          <p:nvPr/>
        </p:nvSpPr>
        <p:spPr>
          <a:xfrm>
            <a:off x="5941060" y="1597025"/>
            <a:ext cx="309880" cy="1245235"/>
          </a:xfrm>
          <a:prstGeom prst="rect">
            <a:avLst/>
          </a:prstGeom>
          <a:noFill/>
        </p:spPr>
        <p:txBody>
          <a:bodyPr wrap="none" rtlCol="0">
            <a:spAutoFit/>
          </a:bodyPr>
          <a:p>
            <a:pPr algn="ctr"/>
            <a:endParaRPr lang="zh-CN" altLang="en-US" sz="2500"/>
          </a:p>
          <a:p>
            <a:pPr algn="ctr"/>
            <a:endParaRPr lang="zh-CN" altLang="en-US" sz="2500"/>
          </a:p>
          <a:p>
            <a:pPr algn="ctr"/>
            <a:endParaRPr lang="zh-CN" altLang="en-US" sz="2500"/>
          </a:p>
        </p:txBody>
      </p:sp>
      <p:sp>
        <p:nvSpPr>
          <p:cNvPr id="4" name="文本框 3"/>
          <p:cNvSpPr txBox="1"/>
          <p:nvPr/>
        </p:nvSpPr>
        <p:spPr>
          <a:xfrm>
            <a:off x="694690" y="1439545"/>
            <a:ext cx="10915650" cy="2399665"/>
          </a:xfrm>
          <a:prstGeom prst="rect">
            <a:avLst/>
          </a:prstGeom>
          <a:noFill/>
        </p:spPr>
        <p:txBody>
          <a:bodyPr wrap="square" rtlCol="0">
            <a:spAutoFit/>
          </a:bodyPr>
          <a:p>
            <a:pPr algn="l" fontAlgn="auto">
              <a:lnSpc>
                <a:spcPct val="150000"/>
              </a:lnSpc>
            </a:pPr>
            <a:r>
              <a:rPr lang="zh-CN" altLang="en-US" sz="2500">
                <a:sym typeface="+mn-ea"/>
              </a:rPr>
              <a:t>也就是说，基于非主键索引的查询需要多扫描一棵索引树。因此，我们在应用中应该尽量使用主键查询</a:t>
            </a:r>
            <a:endParaRPr lang="zh-CN" altLang="en-US" sz="2500"/>
          </a:p>
          <a:p>
            <a:pPr algn="l" fontAlgn="auto">
              <a:lnSpc>
                <a:spcPct val="150000"/>
              </a:lnSpc>
            </a:pPr>
            <a:endParaRPr lang="zh-CN" altLang="en-US" sz="2500"/>
          </a:p>
          <a:p>
            <a:pPr algn="l" fontAlgn="auto">
              <a:lnSpc>
                <a:spcPct val="150000"/>
              </a:lnSpc>
            </a:pPr>
            <a:endParaRPr lang="zh-CN" altLang="en-US" sz="2500"/>
          </a:p>
        </p:txBody>
      </p:sp>
    </p:spTree>
  </p:cSld>
  <p:clrMapOvr>
    <a:masterClrMapping/>
  </p:clrMapOvr>
  <p:transition spd="slow" advClick="0"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4662170" y="483870"/>
            <a:ext cx="2867660"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索引的代价</a:t>
            </a:r>
            <a:endParaRPr lang="zh-CN" altLang="en-US" sz="2800" dirty="0">
              <a:solidFill>
                <a:srgbClr val="2A3246"/>
              </a:solidFill>
              <a:cs typeface="+mn-ea"/>
              <a:sym typeface="+mn-lt"/>
            </a:endParaRPr>
          </a:p>
        </p:txBody>
      </p:sp>
      <p:sp>
        <p:nvSpPr>
          <p:cNvPr id="5" name="文本框 4"/>
          <p:cNvSpPr txBox="1"/>
          <p:nvPr/>
        </p:nvSpPr>
        <p:spPr>
          <a:xfrm>
            <a:off x="1548130" y="1844040"/>
            <a:ext cx="9096375" cy="4707890"/>
          </a:xfrm>
          <a:prstGeom prst="rect">
            <a:avLst/>
          </a:prstGeom>
          <a:noFill/>
        </p:spPr>
        <p:txBody>
          <a:bodyPr wrap="square" rtlCol="0">
            <a:spAutoFit/>
          </a:bodyPr>
          <a:p>
            <a:r>
              <a:rPr lang="zh-CN" altLang="en-US" sz="2500"/>
              <a:t>创建索引和维护索引需要耗费空间</a:t>
            </a:r>
            <a:endParaRPr lang="zh-CN" altLang="en-US" sz="2500"/>
          </a:p>
          <a:p>
            <a:endParaRPr lang="zh-CN" altLang="en-US" sz="2500"/>
          </a:p>
          <a:p>
            <a:r>
              <a:rPr lang="zh-CN" altLang="en-US" sz="2500"/>
              <a:t>索引需要占据物理空间。</a:t>
            </a:r>
            <a:endParaRPr lang="zh-CN" altLang="en-US" sz="2500"/>
          </a:p>
          <a:p>
            <a:endParaRPr lang="zh-CN" altLang="en-US" sz="2500"/>
          </a:p>
          <a:p>
            <a:r>
              <a:rPr lang="zh-CN" altLang="en-US" sz="2500"/>
              <a:t>对于数据表中数据进行增删改查的时候，索引也需要动态维护，降低了数据的维护速度。</a:t>
            </a:r>
            <a:endParaRPr lang="zh-CN" altLang="en-US" sz="2500"/>
          </a:p>
          <a:p>
            <a:endParaRPr lang="zh-CN" altLang="en-US" sz="2500"/>
          </a:p>
          <a:p>
            <a:r>
              <a:rPr lang="zh-CN" altLang="en-US" sz="2500"/>
              <a:t>不同的结构的查询和存储速度可能有不同</a:t>
            </a:r>
            <a:endParaRPr lang="zh-CN" altLang="en-US" sz="2500"/>
          </a:p>
          <a:p>
            <a:endParaRPr lang="zh-CN" altLang="en-US" sz="2500"/>
          </a:p>
          <a:p>
            <a:r>
              <a:rPr lang="zh-CN" altLang="en-US" sz="2500" b="1"/>
              <a:t>比如说</a:t>
            </a:r>
            <a:r>
              <a:rPr lang="en-US" altLang="zh-CN" sz="2500" b="1"/>
              <a:t>LSM</a:t>
            </a:r>
            <a:r>
              <a:rPr lang="zh-CN" altLang="en-US" sz="2500" b="1"/>
              <a:t>树插入很快 但是查询就比</a:t>
            </a:r>
            <a:r>
              <a:rPr lang="en-US" altLang="zh-CN" sz="2500" b="1"/>
              <a:t>B</a:t>
            </a:r>
            <a:r>
              <a:rPr lang="zh-CN" altLang="en-US" sz="2500" b="1"/>
              <a:t>树慢</a:t>
            </a:r>
            <a:endParaRPr lang="zh-CN" altLang="en-US" sz="2500"/>
          </a:p>
          <a:p>
            <a:endParaRPr lang="zh-CN" altLang="en-US" sz="2500"/>
          </a:p>
          <a:p>
            <a:endParaRPr lang="zh-CN" altLang="en-US" sz="2500"/>
          </a:p>
        </p:txBody>
      </p:sp>
    </p:spTree>
  </p:cSld>
  <p:clrMapOvr>
    <a:masterClrMapping/>
  </p:clrMapOvr>
  <p:transition spd="slow" advClick="0" advTm="0">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userDrawn="1"/>
        </p:nvSpPr>
        <p:spPr>
          <a:xfrm>
            <a:off x="3738245" y="483870"/>
            <a:ext cx="4625975"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索引和主键</a:t>
            </a:r>
            <a:endParaRPr lang="zh-CN" altLang="en-US" sz="2800" dirty="0">
              <a:solidFill>
                <a:srgbClr val="2A3246"/>
              </a:solidFill>
              <a:cs typeface="+mn-ea"/>
              <a:sym typeface="+mn-lt"/>
            </a:endParaRPr>
          </a:p>
        </p:txBody>
      </p:sp>
    </p:spTree>
  </p:cSld>
  <p:clrMapOvr>
    <a:masterClrMapping/>
  </p:clrMapOvr>
  <p:transition spd="slow" advClick="0"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089910" y="456565"/>
            <a:ext cx="6012180" cy="6336030"/>
          </a:xfrm>
          <a:prstGeom prst="rect">
            <a:avLst/>
          </a:prstGeom>
        </p:spPr>
      </p:pic>
    </p:spTree>
  </p:cSld>
  <p:clrMapOvr>
    <a:masterClrMapping/>
  </p:clrMapOvr>
  <p:transition spd="slow" advClick="0" advTm="0">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420160" y="2929505"/>
            <a:ext cx="32308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cs typeface="+mn-ea"/>
                <a:sym typeface="+mn-lt"/>
              </a:rPr>
              <a:t>验证第一题</a:t>
            </a:r>
            <a:endParaRPr lang="zh-CN" altLang="en-US" sz="4800" dirty="0">
              <a:solidFill>
                <a:srgbClr val="2A3246"/>
              </a:solidFill>
              <a:effectLst>
                <a:outerShdw blurRad="38100" dist="38100" dir="2700000" algn="tl">
                  <a:srgbClr val="000000">
                    <a:alpha val="20000"/>
                  </a:srgbClr>
                </a:outerShdw>
              </a:effectLst>
              <a:cs typeface="+mn-ea"/>
              <a:sym typeface="+mn-lt"/>
            </a:endParaRPr>
          </a:p>
        </p:txBody>
      </p:sp>
      <p:sp>
        <p:nvSpPr>
          <p:cNvPr id="18" name="等腰三角形 17"/>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4" name="直接连接符 33"/>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34714" y="2898264"/>
            <a:ext cx="1085555" cy="1015663"/>
          </a:xfrm>
          <a:prstGeom prst="rect">
            <a:avLst/>
          </a:prstGeom>
          <a:noFill/>
        </p:spPr>
        <p:txBody>
          <a:bodyPr wrap="none" rtlCol="0">
            <a:spAutoFit/>
          </a:bodyPr>
          <a:lstStyle/>
          <a:p>
            <a:pPr algn="ctr"/>
            <a:r>
              <a:rPr lang="en-US" altLang="zh-CN" sz="6000" dirty="0" smtClean="0">
                <a:solidFill>
                  <a:schemeClr val="bg1"/>
                </a:solidFill>
                <a:effectLst>
                  <a:outerShdw blurRad="25400" dist="25400" dir="2700000" algn="tl">
                    <a:srgbClr val="000000">
                      <a:alpha val="20000"/>
                    </a:srgbClr>
                  </a:outerShdw>
                </a:effectLst>
                <a:cs typeface="+mn-ea"/>
                <a:sym typeface="+mn-lt"/>
              </a:rPr>
              <a:t>04</a:t>
            </a:r>
            <a:endParaRPr lang="zh-CN" altLang="en-US" sz="6000" dirty="0">
              <a:solidFill>
                <a:schemeClr val="bg1"/>
              </a:solidFill>
              <a:effectLst>
                <a:outerShdw blurRad="25400" dist="25400" dir="2700000" algn="tl">
                  <a:srgbClr val="000000">
                    <a:alpha val="20000"/>
                  </a:srgbClr>
                </a:outerShdw>
              </a:effectLst>
              <a:cs typeface="+mn-ea"/>
              <a:sym typeface="+mn-lt"/>
            </a:endParaRPr>
          </a:p>
        </p:txBody>
      </p:sp>
      <p:sp>
        <p:nvSpPr>
          <p:cNvPr id="37" name="文本框 36"/>
          <p:cNvSpPr txBox="1"/>
          <p:nvPr/>
        </p:nvSpPr>
        <p:spPr>
          <a:xfrm>
            <a:off x="2618312" y="2618826"/>
            <a:ext cx="914240" cy="369332"/>
          </a:xfrm>
          <a:prstGeom prst="rect">
            <a:avLst/>
          </a:prstGeom>
          <a:noFill/>
        </p:spPr>
        <p:txBody>
          <a:bodyPr wrap="square" rtlCol="0">
            <a:spAutoFit/>
          </a:bodyPr>
          <a:lstStyle/>
          <a:p>
            <a:pPr algn="dist"/>
            <a:r>
              <a:rPr lang="en-US" altLang="zh-CN" dirty="0" smtClean="0">
                <a:solidFill>
                  <a:schemeClr val="bg1"/>
                </a:solidFill>
                <a:effectLst>
                  <a:outerShdw blurRad="25400" dist="25400" dir="2700000" algn="tl">
                    <a:srgbClr val="000000">
                      <a:alpha val="20000"/>
                    </a:srgbClr>
                  </a:outerShdw>
                </a:effectLst>
                <a:cs typeface="+mn-ea"/>
                <a:sym typeface="+mn-lt"/>
              </a:rPr>
              <a:t>PART</a:t>
            </a:r>
            <a:endParaRPr lang="zh-CN" altLang="en-US" dirty="0">
              <a:solidFill>
                <a:schemeClr val="bg1"/>
              </a:solidFill>
              <a:effectLst>
                <a:outerShdw blurRad="25400" dist="25400" dir="2700000" algn="tl">
                  <a:srgbClr val="000000">
                    <a:alpha val="20000"/>
                  </a:srgbClr>
                </a:outerShdw>
              </a:effectLst>
              <a:cs typeface="+mn-ea"/>
              <a:sym typeface="+mn-lt"/>
            </a:endParaRPr>
          </a:p>
        </p:txBody>
      </p:sp>
      <p:sp>
        <p:nvSpPr>
          <p:cNvPr id="38" name="等腰三角形 37"/>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9" name="直接连接符 3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 presetClass="entr" presetSubtype="12"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par>
                                <p:cTn id="14" presetID="2" presetClass="entr" presetSubtype="9"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0-#ppt_w/2"/>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500" fill="hold"/>
                                        <p:tgtEl>
                                          <p:spTgt spid="35"/>
                                        </p:tgtEl>
                                        <p:attrNameLst>
                                          <p:attrName>ppt_x</p:attrName>
                                        </p:attrNameLst>
                                      </p:cBhvr>
                                      <p:tavLst>
                                        <p:tav tm="0">
                                          <p:val>
                                            <p:strVal val="1+#ppt_w/2"/>
                                          </p:val>
                                        </p:tav>
                                        <p:tav tm="100000">
                                          <p:val>
                                            <p:strVal val="#ppt_x"/>
                                          </p:val>
                                        </p:tav>
                                      </p:tavLst>
                                    </p:anim>
                                    <p:anim calcmode="lin" valueType="num">
                                      <p:cBhvr additive="base">
                                        <p:cTn id="21" dur="500" fill="hold"/>
                                        <p:tgtEl>
                                          <p:spTgt spid="35"/>
                                        </p:tgtEl>
                                        <p:attrNameLst>
                                          <p:attrName>ppt_y</p:attrName>
                                        </p:attrNameLst>
                                      </p:cBhvr>
                                      <p:tavLst>
                                        <p:tav tm="0">
                                          <p:val>
                                            <p:strVal val="1+#ppt_h/2"/>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1000" fill="hold"/>
                                        <p:tgtEl>
                                          <p:spTgt spid="37"/>
                                        </p:tgtEl>
                                        <p:attrNameLst>
                                          <p:attrName>ppt_x</p:attrName>
                                        </p:attrNameLst>
                                      </p:cBhvr>
                                      <p:tavLst>
                                        <p:tav tm="0">
                                          <p:val>
                                            <p:strVal val="0-#ppt_w/2"/>
                                          </p:val>
                                        </p:tav>
                                        <p:tav tm="100000">
                                          <p:val>
                                            <p:strVal val="#ppt_x"/>
                                          </p:val>
                                        </p:tav>
                                      </p:tavLst>
                                    </p:anim>
                                    <p:anim calcmode="lin" valueType="num">
                                      <p:cBhvr additive="base">
                                        <p:cTn id="25" dur="1000" fill="hold"/>
                                        <p:tgtEl>
                                          <p:spTgt spid="37"/>
                                        </p:tgtEl>
                                        <p:attrNameLst>
                                          <p:attrName>ppt_y</p:attrName>
                                        </p:attrNameLst>
                                      </p:cBhvr>
                                      <p:tavLst>
                                        <p:tav tm="0">
                                          <p:val>
                                            <p:strVal val="#ppt_y"/>
                                          </p:val>
                                        </p:tav>
                                        <p:tav tm="100000">
                                          <p:val>
                                            <p:strVal val="#ppt_y"/>
                                          </p:val>
                                        </p:tav>
                                      </p:tavLst>
                                    </p:anim>
                                  </p:childTnLst>
                                </p:cTn>
                              </p:par>
                              <p:par>
                                <p:cTn id="26" presetID="2" presetClass="entr" presetSubtype="3" fill="hold" grpId="0" nodeType="withEffect">
                                  <p:stCondLst>
                                    <p:cond delay="25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1+#ppt_w/2"/>
                                          </p:val>
                                        </p:tav>
                                        <p:tav tm="100000">
                                          <p:val>
                                            <p:strVal val="#ppt_x"/>
                                          </p:val>
                                        </p:tav>
                                      </p:tavLst>
                                    </p:anim>
                                    <p:anim calcmode="lin" valueType="num">
                                      <p:cBhvr additive="base">
                                        <p:cTn id="29" dur="5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6" fill="hold" nodeType="withEffect">
                                  <p:stCondLst>
                                    <p:cond delay="25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1+#ppt_w/2"/>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1+#ppt_w/2"/>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1000" fill="hold"/>
                                        <p:tgtEl>
                                          <p:spTgt spid="36"/>
                                        </p:tgtEl>
                                        <p:attrNameLst>
                                          <p:attrName>ppt_x</p:attrName>
                                        </p:attrNameLst>
                                      </p:cBhvr>
                                      <p:tavLst>
                                        <p:tav tm="0">
                                          <p:val>
                                            <p:strVal val="1+#ppt_w/2"/>
                                          </p:val>
                                        </p:tav>
                                        <p:tav tm="100000">
                                          <p:val>
                                            <p:strVal val="#ppt_x"/>
                                          </p:val>
                                        </p:tav>
                                      </p:tavLst>
                                    </p:anim>
                                    <p:anim calcmode="lin" valueType="num">
                                      <p:cBhvr additive="base">
                                        <p:cTn id="41" dur="1000" fill="hold"/>
                                        <p:tgtEl>
                                          <p:spTgt spid="36"/>
                                        </p:tgtEl>
                                        <p:attrNameLst>
                                          <p:attrName>ppt_y</p:attrName>
                                        </p:attrNameLst>
                                      </p:cBhvr>
                                      <p:tavLst>
                                        <p:tav tm="0">
                                          <p:val>
                                            <p:strVal val="#ppt_y"/>
                                          </p:val>
                                        </p:tav>
                                        <p:tav tm="100000">
                                          <p:val>
                                            <p:strVal val="#ppt_y"/>
                                          </p:val>
                                        </p:tav>
                                      </p:tavLst>
                                    </p:anim>
                                  </p:childTnLst>
                                </p:cTn>
                              </p:par>
                              <p:par>
                                <p:cTn id="42" presetID="41" presetClass="entr" presetSubtype="0" fill="hold" grpId="0" nodeType="withEffect">
                                  <p:stCondLst>
                                    <p:cond delay="1000"/>
                                  </p:stCondLst>
                                  <p:iterate type="lt">
                                    <p:tmPct val="10000"/>
                                  </p:iterate>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6"/>
                                        </p:tgtEl>
                                        <p:attrNameLst>
                                          <p:attrName>ppt_y</p:attrName>
                                        </p:attrNameLst>
                                      </p:cBhvr>
                                      <p:tavLst>
                                        <p:tav tm="0">
                                          <p:val>
                                            <p:strVal val="#ppt_y"/>
                                          </p:val>
                                        </p:tav>
                                        <p:tav tm="100000">
                                          <p:val>
                                            <p:strVal val="#ppt_y"/>
                                          </p:val>
                                        </p:tav>
                                      </p:tavLst>
                                    </p:anim>
                                    <p:anim calcmode="lin" valueType="num">
                                      <p:cBhvr>
                                        <p:cTn id="4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6"/>
                                        </p:tgtEl>
                                      </p:cBhvr>
                                    </p:animEffect>
                                  </p:childTnLst>
                                </p:cTn>
                              </p:par>
                              <p:par>
                                <p:cTn id="49" presetID="16" presetClass="entr" presetSubtype="21" fill="hold" nodeType="withEffect">
                                  <p:stCondLst>
                                    <p:cond delay="2250"/>
                                  </p:stCondLst>
                                  <p:childTnLst>
                                    <p:set>
                                      <p:cBhvr>
                                        <p:cTn id="50" dur="1" fill="hold">
                                          <p:stCondLst>
                                            <p:cond delay="0"/>
                                          </p:stCondLst>
                                        </p:cTn>
                                        <p:tgtEl>
                                          <p:spTgt spid="41"/>
                                        </p:tgtEl>
                                        <p:attrNameLst>
                                          <p:attrName>style.visibility</p:attrName>
                                        </p:attrNameLst>
                                      </p:cBhvr>
                                      <p:to>
                                        <p:strVal val="visible"/>
                                      </p:to>
                                    </p:set>
                                    <p:animEffect transition="in" filter="barn(inVertical)">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9" grpId="0" animBg="1"/>
      <p:bldP spid="36" grpId="0"/>
      <p:bldP spid="37" grpId="0"/>
      <p:bldP spid="38" grpId="0"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211781" y="3780499"/>
            <a:ext cx="7429524" cy="830997"/>
          </a:xfrm>
          <a:prstGeom prst="rect">
            <a:avLst/>
          </a:prstGeom>
          <a:noFill/>
        </p:spPr>
        <p:txBody>
          <a:bodyPr wrap="square" rtlCol="0">
            <a:spAutoFit/>
          </a:bodyPr>
          <a:lstStyle/>
          <a:p>
            <a:pPr algn="ctr"/>
            <a:r>
              <a:rPr lang="zh-CN" altLang="en-US" sz="4800" dirty="0" smtClean="0">
                <a:solidFill>
                  <a:srgbClr val="2A3246"/>
                </a:solidFill>
                <a:effectLst>
                  <a:outerShdw blurRad="127000" dist="38100" dir="2700000" algn="tl">
                    <a:srgbClr val="000000">
                      <a:alpha val="20000"/>
                    </a:srgbClr>
                  </a:outerShdw>
                </a:effectLst>
                <a:cs typeface="+mn-ea"/>
                <a:sym typeface="+mn-lt"/>
              </a:rPr>
              <a:t>谢谢您的观看</a:t>
            </a:r>
            <a:endParaRPr lang="zh-CN" altLang="en-US" sz="4800" dirty="0">
              <a:solidFill>
                <a:srgbClr val="2A3246"/>
              </a:solidFill>
              <a:effectLst>
                <a:outerShdw blurRad="127000" dist="38100" dir="2700000" algn="tl">
                  <a:srgbClr val="000000">
                    <a:alpha val="20000"/>
                  </a:srgbClr>
                </a:outerShdw>
              </a:effectLst>
              <a:cs typeface="+mn-ea"/>
              <a:sym typeface="+mn-lt"/>
            </a:endParaRPr>
          </a:p>
        </p:txBody>
      </p:sp>
      <p:sp>
        <p:nvSpPr>
          <p:cNvPr id="37" name="文本框 36"/>
          <p:cNvSpPr txBox="1"/>
          <p:nvPr/>
        </p:nvSpPr>
        <p:spPr>
          <a:xfrm>
            <a:off x="2981804" y="2739718"/>
            <a:ext cx="5889480" cy="1200329"/>
          </a:xfrm>
          <a:prstGeom prst="rect">
            <a:avLst/>
          </a:prstGeom>
          <a:noFill/>
        </p:spPr>
        <p:txBody>
          <a:bodyPr wrap="square" rtlCol="0">
            <a:spAutoFit/>
          </a:bodyPr>
          <a:lstStyle/>
          <a:p>
            <a:pPr algn="ctr"/>
            <a:r>
              <a:rPr lang="en-US" altLang="zh-CN" sz="7200" dirty="0" smtClean="0">
                <a:solidFill>
                  <a:srgbClr val="BA8F2D"/>
                </a:solidFill>
                <a:effectLst>
                  <a:outerShdw blurRad="127000" dist="38100" dir="2700000" algn="tl">
                    <a:srgbClr val="000000">
                      <a:alpha val="20000"/>
                    </a:srgbClr>
                  </a:outerShdw>
                </a:effectLst>
                <a:cs typeface="+mn-ea"/>
                <a:sym typeface="+mn-lt"/>
              </a:rPr>
              <a:t>THANK YOU</a:t>
            </a:r>
            <a:endParaRPr lang="zh-CN" altLang="en-US" sz="7200" dirty="0">
              <a:solidFill>
                <a:srgbClr val="BA8F2D"/>
              </a:solidFill>
              <a:effectLst>
                <a:outerShdw blurRad="127000" dist="38100" dir="2700000" algn="tl">
                  <a:srgbClr val="000000">
                    <a:alpha val="20000"/>
                  </a:srgbClr>
                </a:outerShdw>
              </a:effectLst>
              <a:cs typeface="+mn-ea"/>
              <a:sym typeface="+mn-lt"/>
            </a:endParaRPr>
          </a:p>
        </p:txBody>
      </p:sp>
      <p:sp>
        <p:nvSpPr>
          <p:cNvPr id="27" name="等腰三角形 26"/>
          <p:cNvSpPr/>
          <p:nvPr/>
        </p:nvSpPr>
        <p:spPr>
          <a:xfrm rot="10800000">
            <a:off x="9365673" y="0"/>
            <a:ext cx="1079724" cy="1006120"/>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31"/>
          <p:cNvSpPr/>
          <p:nvPr/>
        </p:nvSpPr>
        <p:spPr>
          <a:xfrm>
            <a:off x="9680476" y="4290466"/>
            <a:ext cx="2755364" cy="2567534"/>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等腰三角形 32"/>
          <p:cNvSpPr/>
          <p:nvPr/>
        </p:nvSpPr>
        <p:spPr>
          <a:xfrm rot="10800000">
            <a:off x="-169817" y="-2"/>
            <a:ext cx="2760617" cy="2572428"/>
          </a:xfrm>
          <a:prstGeom prst="triangle">
            <a:avLst/>
          </a:prstGeom>
          <a:solidFill>
            <a:srgbClr val="DD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等腰三角形 35"/>
          <p:cNvSpPr/>
          <p:nvPr/>
        </p:nvSpPr>
        <p:spPr>
          <a:xfrm rot="10800000">
            <a:off x="-674915" y="-16329"/>
            <a:ext cx="2018940" cy="1881310"/>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等腰三角形 37"/>
          <p:cNvSpPr/>
          <p:nvPr/>
        </p:nvSpPr>
        <p:spPr>
          <a:xfrm>
            <a:off x="10909183" y="4965217"/>
            <a:ext cx="2048774" cy="1909111"/>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等腰三角形 38"/>
          <p:cNvSpPr/>
          <p:nvPr/>
        </p:nvSpPr>
        <p:spPr>
          <a:xfrm>
            <a:off x="1783930" y="-352697"/>
            <a:ext cx="1547123" cy="1441657"/>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等腰三角形 39"/>
          <p:cNvSpPr/>
          <p:nvPr/>
        </p:nvSpPr>
        <p:spPr>
          <a:xfrm>
            <a:off x="9753832" y="4397068"/>
            <a:ext cx="748469" cy="69744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等腰三角形 40"/>
          <p:cNvSpPr/>
          <p:nvPr/>
        </p:nvSpPr>
        <p:spPr>
          <a:xfrm>
            <a:off x="10550403" y="6018276"/>
            <a:ext cx="760970" cy="709095"/>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等腰三角形 41"/>
          <p:cNvSpPr/>
          <p:nvPr/>
        </p:nvSpPr>
        <p:spPr>
          <a:xfrm rot="10800000">
            <a:off x="1071898" y="101847"/>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等腰三角形 42"/>
          <p:cNvSpPr/>
          <p:nvPr/>
        </p:nvSpPr>
        <p:spPr>
          <a:xfrm rot="10800000">
            <a:off x="1858695" y="1577568"/>
            <a:ext cx="792251" cy="738244"/>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等腰三角形 43"/>
          <p:cNvSpPr/>
          <p:nvPr/>
        </p:nvSpPr>
        <p:spPr>
          <a:xfrm rot="10800000">
            <a:off x="10193719" y="431758"/>
            <a:ext cx="634768" cy="591496"/>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等腰三角形 44"/>
          <p:cNvSpPr/>
          <p:nvPr/>
        </p:nvSpPr>
        <p:spPr>
          <a:xfrm rot="10800000">
            <a:off x="8954215" y="5760400"/>
            <a:ext cx="1542375" cy="1437232"/>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6" name="直接连接符 45"/>
          <p:cNvCxnSpPr/>
          <p:nvPr/>
        </p:nvCxnSpPr>
        <p:spPr>
          <a:xfrm>
            <a:off x="5285065" y="15599"/>
            <a:ext cx="462593" cy="860810"/>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796482" y="-49558"/>
            <a:ext cx="427655" cy="79579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095898" y="-610951"/>
            <a:ext cx="632219" cy="1176456"/>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210217" y="1441655"/>
            <a:ext cx="646054" cy="1202200"/>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77029" y="4042998"/>
            <a:ext cx="642900" cy="1196331"/>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26371" y="2594146"/>
            <a:ext cx="370003" cy="688515"/>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2092408" y="4290466"/>
            <a:ext cx="501126" cy="932513"/>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580861" y="6307359"/>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433992" y="6190978"/>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50810" y="3649515"/>
            <a:ext cx="388492" cy="722920"/>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85428" y="1716983"/>
            <a:ext cx="459407" cy="854881"/>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000" advClick="0" advTm="0">
        <p14:vortex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0-#ppt_w/2"/>
                                          </p:val>
                                        </p:tav>
                                        <p:tav tm="100000">
                                          <p:val>
                                            <p:strVal val="#ppt_x"/>
                                          </p:val>
                                        </p:tav>
                                      </p:tavLst>
                                    </p:anim>
                                    <p:anim calcmode="lin" valueType="num">
                                      <p:cBhvr additive="base">
                                        <p:cTn id="24" dur="500" fill="hold"/>
                                        <p:tgtEl>
                                          <p:spTgt spid="43"/>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0-#ppt_w/2"/>
                                          </p:val>
                                        </p:tav>
                                        <p:tav tm="100000">
                                          <p:val>
                                            <p:strVal val="#ppt_x"/>
                                          </p:val>
                                        </p:tav>
                                      </p:tavLst>
                                    </p:anim>
                                    <p:anim calcmode="lin" valueType="num">
                                      <p:cBhvr additive="base">
                                        <p:cTn id="28" dur="500" fill="hold"/>
                                        <p:tgtEl>
                                          <p:spTgt spid="48"/>
                                        </p:tgtEl>
                                        <p:attrNameLst>
                                          <p:attrName>ppt_y</p:attrName>
                                        </p:attrNameLst>
                                      </p:cBhvr>
                                      <p:tavLst>
                                        <p:tav tm="0">
                                          <p:val>
                                            <p:strVal val="0-#ppt_h/2"/>
                                          </p:val>
                                        </p:tav>
                                        <p:tav tm="100000">
                                          <p:val>
                                            <p:strVal val="#ppt_y"/>
                                          </p:val>
                                        </p:tav>
                                      </p:tavLst>
                                    </p:anim>
                                  </p:childTnLst>
                                </p:cTn>
                              </p:par>
                              <p:par>
                                <p:cTn id="29" presetID="2" presetClass="entr" presetSubtype="9"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0-#ppt_w/2"/>
                                          </p:val>
                                        </p:tav>
                                        <p:tav tm="100000">
                                          <p:val>
                                            <p:strVal val="#ppt_x"/>
                                          </p:val>
                                        </p:tav>
                                      </p:tavLst>
                                    </p:anim>
                                    <p:anim calcmode="lin" valueType="num">
                                      <p:cBhvr additive="base">
                                        <p:cTn id="32" dur="500" fill="hold"/>
                                        <p:tgtEl>
                                          <p:spTgt spid="49"/>
                                        </p:tgtEl>
                                        <p:attrNameLst>
                                          <p:attrName>ppt_y</p:attrName>
                                        </p:attrNameLst>
                                      </p:cBhvr>
                                      <p:tavLst>
                                        <p:tav tm="0">
                                          <p:val>
                                            <p:strVal val="0-#ppt_h/2"/>
                                          </p:val>
                                        </p:tav>
                                        <p:tav tm="100000">
                                          <p:val>
                                            <p:strVal val="#ppt_y"/>
                                          </p:val>
                                        </p:tav>
                                      </p:tavLst>
                                    </p:anim>
                                  </p:childTnLst>
                                </p:cTn>
                              </p:par>
                              <p:par>
                                <p:cTn id="33" presetID="2" presetClass="entr" presetSubtype="9"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0-#ppt_w/2"/>
                                          </p:val>
                                        </p:tav>
                                        <p:tav tm="100000">
                                          <p:val>
                                            <p:strVal val="#ppt_x"/>
                                          </p:val>
                                        </p:tav>
                                      </p:tavLst>
                                    </p:anim>
                                    <p:anim calcmode="lin" valueType="num">
                                      <p:cBhvr additive="base">
                                        <p:cTn id="36" dur="500" fill="hold"/>
                                        <p:tgtEl>
                                          <p:spTgt spid="55"/>
                                        </p:tgtEl>
                                        <p:attrNameLst>
                                          <p:attrName>ppt_y</p:attrName>
                                        </p:attrNameLst>
                                      </p:cBhvr>
                                      <p:tavLst>
                                        <p:tav tm="0">
                                          <p:val>
                                            <p:strVal val="0-#ppt_h/2"/>
                                          </p:val>
                                        </p:tav>
                                        <p:tav tm="100000">
                                          <p:val>
                                            <p:strVal val="#ppt_y"/>
                                          </p:val>
                                        </p:tav>
                                      </p:tavLst>
                                    </p:anim>
                                  </p:childTnLst>
                                </p:cTn>
                              </p:par>
                              <p:par>
                                <p:cTn id="37" presetID="2" presetClass="entr" presetSubtype="9"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500" fill="hold"/>
                                        <p:tgtEl>
                                          <p:spTgt spid="56"/>
                                        </p:tgtEl>
                                        <p:attrNameLst>
                                          <p:attrName>ppt_x</p:attrName>
                                        </p:attrNameLst>
                                      </p:cBhvr>
                                      <p:tavLst>
                                        <p:tav tm="0">
                                          <p:val>
                                            <p:strVal val="0-#ppt_w/2"/>
                                          </p:val>
                                        </p:tav>
                                        <p:tav tm="100000">
                                          <p:val>
                                            <p:strVal val="#ppt_x"/>
                                          </p:val>
                                        </p:tav>
                                      </p:tavLst>
                                    </p:anim>
                                    <p:anim calcmode="lin" valueType="num">
                                      <p:cBhvr additive="base">
                                        <p:cTn id="40" dur="500" fill="hold"/>
                                        <p:tgtEl>
                                          <p:spTgt spid="56"/>
                                        </p:tgtEl>
                                        <p:attrNameLst>
                                          <p:attrName>ppt_y</p:attrName>
                                        </p:attrNameLst>
                                      </p:cBhvr>
                                      <p:tavLst>
                                        <p:tav tm="0">
                                          <p:val>
                                            <p:strVal val="0-#ppt_h/2"/>
                                          </p:val>
                                        </p:tav>
                                        <p:tav tm="100000">
                                          <p:val>
                                            <p:strVal val="#ppt_y"/>
                                          </p:val>
                                        </p:tav>
                                      </p:tavLst>
                                    </p:anim>
                                  </p:childTnLst>
                                </p:cTn>
                              </p:par>
                              <p:par>
                                <p:cTn id="41" presetID="2" presetClass="entr" presetSubtype="9"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0-#ppt_w/2"/>
                                          </p:val>
                                        </p:tav>
                                        <p:tav tm="100000">
                                          <p:val>
                                            <p:strVal val="#ppt_x"/>
                                          </p:val>
                                        </p:tav>
                                      </p:tavLst>
                                    </p:anim>
                                    <p:anim calcmode="lin" valueType="num">
                                      <p:cBhvr additive="base">
                                        <p:cTn id="44" dur="500" fill="hold"/>
                                        <p:tgtEl>
                                          <p:spTgt spid="46"/>
                                        </p:tgtEl>
                                        <p:attrNameLst>
                                          <p:attrName>ppt_y</p:attrName>
                                        </p:attrNameLst>
                                      </p:cBhvr>
                                      <p:tavLst>
                                        <p:tav tm="0">
                                          <p:val>
                                            <p:strVal val="0-#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1+#ppt_w/2"/>
                                          </p:val>
                                        </p:tav>
                                        <p:tav tm="100000">
                                          <p:val>
                                            <p:strVal val="#ppt_x"/>
                                          </p:val>
                                        </p:tav>
                                      </p:tavLst>
                                    </p:anim>
                                    <p:anim calcmode="lin" valueType="num">
                                      <p:cBhvr additive="base">
                                        <p:cTn id="48" dur="500" fill="hold"/>
                                        <p:tgtEl>
                                          <p:spTgt spid="32"/>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1+#ppt_w/2"/>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1+#ppt_w/2"/>
                                          </p:val>
                                        </p:tav>
                                        <p:tav tm="100000">
                                          <p:val>
                                            <p:strVal val="#ppt_x"/>
                                          </p:val>
                                        </p:tav>
                                      </p:tavLst>
                                    </p:anim>
                                    <p:anim calcmode="lin" valueType="num">
                                      <p:cBhvr additive="base">
                                        <p:cTn id="56" dur="500" fill="hold"/>
                                        <p:tgtEl>
                                          <p:spTgt spid="40"/>
                                        </p:tgtEl>
                                        <p:attrNameLst>
                                          <p:attrName>ppt_y</p:attrName>
                                        </p:attrNameLst>
                                      </p:cBhvr>
                                      <p:tavLst>
                                        <p:tav tm="0">
                                          <p:val>
                                            <p:strVal val="1+#ppt_h/2"/>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1+#ppt_w/2"/>
                                          </p:val>
                                        </p:tav>
                                        <p:tav tm="100000">
                                          <p:val>
                                            <p:strVal val="#ppt_x"/>
                                          </p:val>
                                        </p:tav>
                                      </p:tavLst>
                                    </p:anim>
                                    <p:anim calcmode="lin" valueType="num">
                                      <p:cBhvr additive="base">
                                        <p:cTn id="60" dur="500" fill="hold"/>
                                        <p:tgtEl>
                                          <p:spTgt spid="41"/>
                                        </p:tgtEl>
                                        <p:attrNameLst>
                                          <p:attrName>ppt_y</p:attrName>
                                        </p:attrNameLst>
                                      </p:cBhvr>
                                      <p:tavLst>
                                        <p:tav tm="0">
                                          <p:val>
                                            <p:strVal val="1+#ppt_h/2"/>
                                          </p:val>
                                        </p:tav>
                                        <p:tav tm="100000">
                                          <p:val>
                                            <p:strVal val="#ppt_y"/>
                                          </p:val>
                                        </p:tav>
                                      </p:tavLst>
                                    </p:anim>
                                  </p:childTnLst>
                                </p:cTn>
                              </p:par>
                              <p:par>
                                <p:cTn id="61" presetID="2" presetClass="entr" presetSubtype="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1+#ppt_w/2"/>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par>
                                <p:cTn id="65" presetID="2" presetClass="entr" presetSubtype="6"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1+#ppt_w/2"/>
                                          </p:val>
                                        </p:tav>
                                        <p:tav tm="100000">
                                          <p:val>
                                            <p:strVal val="#ppt_x"/>
                                          </p:val>
                                        </p:tav>
                                      </p:tavLst>
                                    </p:anim>
                                    <p:anim calcmode="lin" valueType="num">
                                      <p:cBhvr additive="base">
                                        <p:cTn id="68" dur="50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additive="base">
                                        <p:cTn id="71" dur="500" fill="hold"/>
                                        <p:tgtEl>
                                          <p:spTgt spid="51"/>
                                        </p:tgtEl>
                                        <p:attrNameLst>
                                          <p:attrName>ppt_x</p:attrName>
                                        </p:attrNameLst>
                                      </p:cBhvr>
                                      <p:tavLst>
                                        <p:tav tm="0">
                                          <p:val>
                                            <p:strVal val="1+#ppt_w/2"/>
                                          </p:val>
                                        </p:tav>
                                        <p:tav tm="100000">
                                          <p:val>
                                            <p:strVal val="#ppt_x"/>
                                          </p:val>
                                        </p:tav>
                                      </p:tavLst>
                                    </p:anim>
                                    <p:anim calcmode="lin" valueType="num">
                                      <p:cBhvr additive="base">
                                        <p:cTn id="72" dur="500" fill="hold"/>
                                        <p:tgtEl>
                                          <p:spTgt spid="51"/>
                                        </p:tgtEl>
                                        <p:attrNameLst>
                                          <p:attrName>ppt_y</p:attrName>
                                        </p:attrNameLst>
                                      </p:cBhvr>
                                      <p:tavLst>
                                        <p:tav tm="0">
                                          <p:val>
                                            <p:strVal val="1+#ppt_h/2"/>
                                          </p:val>
                                        </p:tav>
                                        <p:tav tm="100000">
                                          <p:val>
                                            <p:strVal val="#ppt_y"/>
                                          </p:val>
                                        </p:tav>
                                      </p:tavLst>
                                    </p:anim>
                                  </p:childTnLst>
                                </p:cTn>
                              </p:par>
                              <p:par>
                                <p:cTn id="73" presetID="2" presetClass="entr" presetSubtype="6"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additive="base">
                                        <p:cTn id="75" dur="500" fill="hold"/>
                                        <p:tgtEl>
                                          <p:spTgt spid="52"/>
                                        </p:tgtEl>
                                        <p:attrNameLst>
                                          <p:attrName>ppt_x</p:attrName>
                                        </p:attrNameLst>
                                      </p:cBhvr>
                                      <p:tavLst>
                                        <p:tav tm="0">
                                          <p:val>
                                            <p:strVal val="1+#ppt_w/2"/>
                                          </p:val>
                                        </p:tav>
                                        <p:tav tm="100000">
                                          <p:val>
                                            <p:strVal val="#ppt_x"/>
                                          </p:val>
                                        </p:tav>
                                      </p:tavLst>
                                    </p:anim>
                                    <p:anim calcmode="lin" valueType="num">
                                      <p:cBhvr additive="base">
                                        <p:cTn id="76" dur="500" fill="hold"/>
                                        <p:tgtEl>
                                          <p:spTgt spid="52"/>
                                        </p:tgtEl>
                                        <p:attrNameLst>
                                          <p:attrName>ppt_y</p:attrName>
                                        </p:attrNameLst>
                                      </p:cBhvr>
                                      <p:tavLst>
                                        <p:tav tm="0">
                                          <p:val>
                                            <p:strVal val="1+#ppt_h/2"/>
                                          </p:val>
                                        </p:tav>
                                        <p:tav tm="100000">
                                          <p:val>
                                            <p:strVal val="#ppt_y"/>
                                          </p:val>
                                        </p:tav>
                                      </p:tavLst>
                                    </p:anim>
                                  </p:childTnLst>
                                </p:cTn>
                              </p:par>
                              <p:par>
                                <p:cTn id="77" presetID="2" presetClass="entr" presetSubtype="6"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1+#ppt_w/2"/>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6" fill="hold" nodeType="withEffect">
                                  <p:stCondLst>
                                    <p:cond delay="0"/>
                                  </p:stCondLst>
                                  <p:childTnLst>
                                    <p:set>
                                      <p:cBhvr>
                                        <p:cTn id="82" dur="1" fill="hold">
                                          <p:stCondLst>
                                            <p:cond delay="0"/>
                                          </p:stCondLst>
                                        </p:cTn>
                                        <p:tgtEl>
                                          <p:spTgt spid="54"/>
                                        </p:tgtEl>
                                        <p:attrNameLst>
                                          <p:attrName>style.visibility</p:attrName>
                                        </p:attrNameLst>
                                      </p:cBhvr>
                                      <p:to>
                                        <p:strVal val="visible"/>
                                      </p:to>
                                    </p:set>
                                    <p:anim calcmode="lin" valueType="num">
                                      <p:cBhvr additive="base">
                                        <p:cTn id="83" dur="500" fill="hold"/>
                                        <p:tgtEl>
                                          <p:spTgt spid="54"/>
                                        </p:tgtEl>
                                        <p:attrNameLst>
                                          <p:attrName>ppt_x</p:attrName>
                                        </p:attrNameLst>
                                      </p:cBhvr>
                                      <p:tavLst>
                                        <p:tav tm="0">
                                          <p:val>
                                            <p:strVal val="1+#ppt_w/2"/>
                                          </p:val>
                                        </p:tav>
                                        <p:tav tm="100000">
                                          <p:val>
                                            <p:strVal val="#ppt_x"/>
                                          </p:val>
                                        </p:tav>
                                      </p:tavLst>
                                    </p:anim>
                                    <p:anim calcmode="lin" valueType="num">
                                      <p:cBhvr additive="base">
                                        <p:cTn id="84" dur="500" fill="hold"/>
                                        <p:tgtEl>
                                          <p:spTgt spid="54"/>
                                        </p:tgtEl>
                                        <p:attrNameLst>
                                          <p:attrName>ppt_y</p:attrName>
                                        </p:attrNameLst>
                                      </p:cBhvr>
                                      <p:tavLst>
                                        <p:tav tm="0">
                                          <p:val>
                                            <p:strVal val="1+#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0-#ppt_h/2"/>
                                          </p:val>
                                        </p:tav>
                                        <p:tav tm="100000">
                                          <p:val>
                                            <p:strVal val="#ppt_y"/>
                                          </p:val>
                                        </p:tav>
                                      </p:tavLst>
                                    </p:anim>
                                  </p:childTnLst>
                                </p:cTn>
                              </p:par>
                              <p:par>
                                <p:cTn id="93" presetID="2" presetClass="entr" presetSubtype="1" fill="hold"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additive="base">
                                        <p:cTn id="95" dur="500" fill="hold"/>
                                        <p:tgtEl>
                                          <p:spTgt spid="47"/>
                                        </p:tgtEl>
                                        <p:attrNameLst>
                                          <p:attrName>ppt_x</p:attrName>
                                        </p:attrNameLst>
                                      </p:cBhvr>
                                      <p:tavLst>
                                        <p:tav tm="0">
                                          <p:val>
                                            <p:strVal val="#ppt_x"/>
                                          </p:val>
                                        </p:tav>
                                        <p:tav tm="100000">
                                          <p:val>
                                            <p:strVal val="#ppt_x"/>
                                          </p:val>
                                        </p:tav>
                                      </p:tavLst>
                                    </p:anim>
                                    <p:anim calcmode="lin" valueType="num">
                                      <p:cBhvr additive="base">
                                        <p:cTn id="96" dur="500" fill="hold"/>
                                        <p:tgtEl>
                                          <p:spTgt spid="47"/>
                                        </p:tgtEl>
                                        <p:attrNameLst>
                                          <p:attrName>ppt_y</p:attrName>
                                        </p:attrNameLst>
                                      </p:cBhvr>
                                      <p:tavLst>
                                        <p:tav tm="0">
                                          <p:val>
                                            <p:strVal val="0-#ppt_h/2"/>
                                          </p:val>
                                        </p:tav>
                                        <p:tav tm="100000">
                                          <p:val>
                                            <p:strVal val="#ppt_y"/>
                                          </p:val>
                                        </p:tav>
                                      </p:tavLst>
                                    </p:anim>
                                  </p:childTnLst>
                                </p:cTn>
                              </p:par>
                              <p:par>
                                <p:cTn id="97" presetID="41" presetClass="entr" presetSubtype="0" fill="hold" grpId="0" nodeType="withEffect">
                                  <p:stCondLst>
                                    <p:cond delay="0"/>
                                  </p:stCondLst>
                                  <p:iterate type="lt">
                                    <p:tmPct val="10000"/>
                                  </p:iterate>
                                  <p:childTnLst>
                                    <p:set>
                                      <p:cBhvr>
                                        <p:cTn id="98" dur="1" fill="hold">
                                          <p:stCondLst>
                                            <p:cond delay="0"/>
                                          </p:stCondLst>
                                        </p:cTn>
                                        <p:tgtEl>
                                          <p:spTgt spid="35"/>
                                        </p:tgtEl>
                                        <p:attrNameLst>
                                          <p:attrName>style.visibility</p:attrName>
                                        </p:attrNameLst>
                                      </p:cBhvr>
                                      <p:to>
                                        <p:strVal val="visible"/>
                                      </p:to>
                                    </p:set>
                                    <p:anim calcmode="lin" valueType="num">
                                      <p:cBhvr>
                                        <p:cTn id="99"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00" dur="500" fill="hold"/>
                                        <p:tgtEl>
                                          <p:spTgt spid="35"/>
                                        </p:tgtEl>
                                        <p:attrNameLst>
                                          <p:attrName>ppt_y</p:attrName>
                                        </p:attrNameLst>
                                      </p:cBhvr>
                                      <p:tavLst>
                                        <p:tav tm="0">
                                          <p:val>
                                            <p:strVal val="#ppt_y"/>
                                          </p:val>
                                        </p:tav>
                                        <p:tav tm="100000">
                                          <p:val>
                                            <p:strVal val="#ppt_y"/>
                                          </p:val>
                                        </p:tav>
                                      </p:tavLst>
                                    </p:anim>
                                    <p:anim calcmode="lin" valueType="num">
                                      <p:cBhvr>
                                        <p:cTn id="101"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2"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03" dur="500" tmFilter="0,0; .5, 1; 1, 1"/>
                                        <p:tgtEl>
                                          <p:spTgt spid="35"/>
                                        </p:tgtEl>
                                      </p:cBhvr>
                                    </p:animEffect>
                                  </p:childTnLst>
                                </p:cTn>
                              </p:par>
                              <p:par>
                                <p:cTn id="104" presetID="42" presetClass="entr" presetSubtype="0" fill="hold" grpId="0" nodeType="withEffect">
                                  <p:stCondLst>
                                    <p:cond delay="75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1000"/>
                                        <p:tgtEl>
                                          <p:spTgt spid="37"/>
                                        </p:tgtEl>
                                      </p:cBhvr>
                                    </p:animEffect>
                                    <p:anim calcmode="lin" valueType="num">
                                      <p:cBhvr>
                                        <p:cTn id="107" dur="1000" fill="hold"/>
                                        <p:tgtEl>
                                          <p:spTgt spid="37"/>
                                        </p:tgtEl>
                                        <p:attrNameLst>
                                          <p:attrName>ppt_x</p:attrName>
                                        </p:attrNameLst>
                                      </p:cBhvr>
                                      <p:tavLst>
                                        <p:tav tm="0">
                                          <p:val>
                                            <p:strVal val="#ppt_x"/>
                                          </p:val>
                                        </p:tav>
                                        <p:tav tm="100000">
                                          <p:val>
                                            <p:strVal val="#ppt_x"/>
                                          </p:val>
                                        </p:tav>
                                      </p:tavLst>
                                    </p:anim>
                                    <p:anim calcmode="lin" valueType="num">
                                      <p:cBhvr>
                                        <p:cTn id="10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27" grpId="0" animBg="1"/>
      <p:bldP spid="32" grpId="0" animBg="1"/>
      <p:bldP spid="33" grpId="0" animBg="1"/>
      <p:bldP spid="36"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724960" y="2929505"/>
            <a:ext cx="2621280" cy="829945"/>
          </a:xfrm>
          <a:prstGeom prst="rect">
            <a:avLst/>
          </a:prstGeom>
          <a:noFill/>
        </p:spPr>
        <p:txBody>
          <a:bodyPr wrap="none" rtlCol="0">
            <a:spAutoFit/>
          </a:bodyPr>
          <a:lstStyle/>
          <a:p>
            <a:pPr algn="ctr"/>
            <a:r>
              <a:rPr lang="zh-CN" altLang="en-US" sz="4800" dirty="0">
                <a:solidFill>
                  <a:srgbClr val="2A3246"/>
                </a:solidFill>
                <a:effectLst>
                  <a:outerShdw blurRad="38100" dist="38100" dir="2700000" algn="tl">
                    <a:srgbClr val="000000">
                      <a:alpha val="20000"/>
                    </a:srgbClr>
                  </a:outerShdw>
                </a:effectLst>
                <a:cs typeface="+mn-ea"/>
                <a:sym typeface="+mn-lt"/>
              </a:rPr>
              <a:t>聚集索引</a:t>
            </a:r>
            <a:endParaRPr lang="zh-CN" altLang="en-US" sz="4800" dirty="0">
              <a:solidFill>
                <a:srgbClr val="2A3246"/>
              </a:solidFill>
              <a:effectLst>
                <a:outerShdw blurRad="38100" dist="38100" dir="2700000" algn="tl">
                  <a:srgbClr val="000000">
                    <a:alpha val="20000"/>
                  </a:srgbClr>
                </a:outerShdw>
              </a:effectLst>
              <a:cs typeface="+mn-ea"/>
              <a:sym typeface="+mn-lt"/>
            </a:endParaRPr>
          </a:p>
        </p:txBody>
      </p:sp>
      <p:sp>
        <p:nvSpPr>
          <p:cNvPr id="17" name="等腰三角形 16"/>
          <p:cNvSpPr/>
          <p:nvPr/>
        </p:nvSpPr>
        <p:spPr>
          <a:xfrm rot="10800000">
            <a:off x="1775848" y="2449866"/>
            <a:ext cx="2609342" cy="2431466"/>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2091766" y="3712376"/>
            <a:ext cx="1053605" cy="981782"/>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1353073" y="1066800"/>
            <a:ext cx="921127" cy="1714066"/>
          </a:xfrm>
          <a:prstGeom prst="line">
            <a:avLst/>
          </a:prstGeom>
          <a:ln w="19050">
            <a:solidFill>
              <a:srgbClr val="BA8F2D">
                <a:alpha val="7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94633" y="3761645"/>
            <a:ext cx="501126" cy="932513"/>
          </a:xfrm>
          <a:prstGeom prst="line">
            <a:avLst/>
          </a:prstGeom>
          <a:ln w="19050">
            <a:solidFill>
              <a:srgbClr val="2A3246">
                <a:alpha val="8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4715" y="2898264"/>
            <a:ext cx="1085554" cy="1015663"/>
          </a:xfrm>
          <a:prstGeom prst="rect">
            <a:avLst/>
          </a:prstGeom>
          <a:noFill/>
        </p:spPr>
        <p:txBody>
          <a:bodyPr wrap="none" rtlCol="0">
            <a:spAutoFit/>
          </a:bodyPr>
          <a:lstStyle/>
          <a:p>
            <a:pPr algn="ctr"/>
            <a:r>
              <a:rPr lang="en-US" altLang="zh-CN" sz="6000" dirty="0" smtClean="0">
                <a:solidFill>
                  <a:schemeClr val="bg1"/>
                </a:solidFill>
                <a:effectLst>
                  <a:outerShdw blurRad="25400" dist="25400" dir="2700000" algn="tl">
                    <a:srgbClr val="000000">
                      <a:alpha val="20000"/>
                    </a:srgbClr>
                  </a:outerShdw>
                </a:effectLst>
                <a:cs typeface="+mn-ea"/>
                <a:sym typeface="+mn-lt"/>
              </a:rPr>
              <a:t>01</a:t>
            </a:r>
            <a:endParaRPr lang="zh-CN" altLang="en-US" sz="6000" dirty="0">
              <a:solidFill>
                <a:schemeClr val="bg1"/>
              </a:solidFill>
              <a:effectLst>
                <a:outerShdw blurRad="25400" dist="25400" dir="2700000" algn="tl">
                  <a:srgbClr val="000000">
                    <a:alpha val="20000"/>
                  </a:srgbClr>
                </a:outerShdw>
              </a:effectLst>
              <a:cs typeface="+mn-ea"/>
              <a:sym typeface="+mn-lt"/>
            </a:endParaRPr>
          </a:p>
        </p:txBody>
      </p:sp>
      <p:sp>
        <p:nvSpPr>
          <p:cNvPr id="21" name="文本框 20"/>
          <p:cNvSpPr txBox="1"/>
          <p:nvPr/>
        </p:nvSpPr>
        <p:spPr>
          <a:xfrm>
            <a:off x="2618312" y="2618826"/>
            <a:ext cx="914240" cy="369332"/>
          </a:xfrm>
          <a:prstGeom prst="rect">
            <a:avLst/>
          </a:prstGeom>
          <a:noFill/>
        </p:spPr>
        <p:txBody>
          <a:bodyPr wrap="square" rtlCol="0">
            <a:spAutoFit/>
          </a:bodyPr>
          <a:lstStyle/>
          <a:p>
            <a:pPr algn="dist"/>
            <a:r>
              <a:rPr lang="en-US" altLang="zh-CN" dirty="0" smtClean="0">
                <a:solidFill>
                  <a:schemeClr val="bg1"/>
                </a:solidFill>
                <a:effectLst>
                  <a:outerShdw blurRad="25400" dist="25400" dir="2700000" algn="tl">
                    <a:srgbClr val="000000">
                      <a:alpha val="20000"/>
                    </a:srgbClr>
                  </a:outerShdw>
                </a:effectLst>
                <a:cs typeface="+mn-ea"/>
                <a:sym typeface="+mn-lt"/>
              </a:rPr>
              <a:t>PART</a:t>
            </a:r>
            <a:endParaRPr lang="zh-CN" altLang="en-US" dirty="0">
              <a:solidFill>
                <a:schemeClr val="bg1"/>
              </a:solidFill>
              <a:effectLst>
                <a:outerShdw blurRad="25400" dist="25400" dir="2700000" algn="tl">
                  <a:srgbClr val="000000">
                    <a:alpha val="20000"/>
                  </a:srgbClr>
                </a:outerShdw>
              </a:effectLst>
              <a:cs typeface="+mn-ea"/>
              <a:sym typeface="+mn-lt"/>
            </a:endParaRPr>
          </a:p>
        </p:txBody>
      </p:sp>
      <p:sp>
        <p:nvSpPr>
          <p:cNvPr id="24" name="等腰三角形 23"/>
          <p:cNvSpPr/>
          <p:nvPr/>
        </p:nvSpPr>
        <p:spPr>
          <a:xfrm>
            <a:off x="3649416" y="2165938"/>
            <a:ext cx="552596" cy="514927"/>
          </a:xfrm>
          <a:prstGeom prst="triangle">
            <a:avLst/>
          </a:prstGeom>
          <a:solidFill>
            <a:srgbClr val="BA8F2D"/>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9" name="直接连接符 28"/>
          <p:cNvCxnSpPr/>
          <p:nvPr/>
        </p:nvCxnSpPr>
        <p:spPr>
          <a:xfrm>
            <a:off x="3110009" y="5844670"/>
            <a:ext cx="250563" cy="466257"/>
          </a:xfrm>
          <a:prstGeom prst="line">
            <a:avLst/>
          </a:prstGeom>
          <a:ln w="19050">
            <a:solidFill>
              <a:srgbClr val="BA8F2D">
                <a:alpha val="80000"/>
              </a:srgb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0800000">
            <a:off x="3607662" y="4878194"/>
            <a:ext cx="308065" cy="287065"/>
          </a:xfrm>
          <a:prstGeom prst="triangle">
            <a:avLst/>
          </a:prstGeom>
          <a:solidFill>
            <a:srgbClr val="2A3246"/>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 name="直接连接符 5"/>
          <p:cNvCxnSpPr/>
          <p:nvPr/>
        </p:nvCxnSpPr>
        <p:spPr>
          <a:xfrm>
            <a:off x="7851116" y="4646032"/>
            <a:ext cx="368968" cy="0"/>
          </a:xfrm>
          <a:prstGeom prst="line">
            <a:avLst/>
          </a:prstGeom>
          <a:ln w="38100">
            <a:solidFill>
              <a:srgbClr val="BA8F2D"/>
            </a:solidFill>
          </a:ln>
          <a:effectLst>
            <a:outerShdw blurRad="254000" dist="635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2" presetClass="entr" presetSubtype="12"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par>
                                <p:cTn id="14" presetID="2" presetClass="entr" presetSubtype="9"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0-#ppt_w/2"/>
                                          </p:val>
                                        </p:tav>
                                        <p:tav tm="100000">
                                          <p:val>
                                            <p:strVal val="#ppt_x"/>
                                          </p:val>
                                        </p:tav>
                                      </p:tavLst>
                                    </p:anim>
                                    <p:anim calcmode="lin" valueType="num">
                                      <p:cBhvr additive="base">
                                        <p:cTn id="17" dur="500" fill="hold"/>
                                        <p:tgtEl>
                                          <p:spTgt spid="19"/>
                                        </p:tgtEl>
                                        <p:attrNameLst>
                                          <p:attrName>ppt_y</p:attrName>
                                        </p:attrNameLst>
                                      </p:cBhvr>
                                      <p:tavLst>
                                        <p:tav tm="0">
                                          <p:val>
                                            <p:strVal val="0-#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1+#ppt_w/2"/>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1000" fill="hold"/>
                                        <p:tgtEl>
                                          <p:spTgt spid="21"/>
                                        </p:tgtEl>
                                        <p:attrNameLst>
                                          <p:attrName>ppt_x</p:attrName>
                                        </p:attrNameLst>
                                      </p:cBhvr>
                                      <p:tavLst>
                                        <p:tav tm="0">
                                          <p:val>
                                            <p:strVal val="0-#ppt_w/2"/>
                                          </p:val>
                                        </p:tav>
                                        <p:tav tm="100000">
                                          <p:val>
                                            <p:strVal val="#ppt_x"/>
                                          </p:val>
                                        </p:tav>
                                      </p:tavLst>
                                    </p:anim>
                                    <p:anim calcmode="lin" valueType="num">
                                      <p:cBhvr additive="base">
                                        <p:cTn id="25" dur="1000" fill="hold"/>
                                        <p:tgtEl>
                                          <p:spTgt spid="21"/>
                                        </p:tgtEl>
                                        <p:attrNameLst>
                                          <p:attrName>ppt_y</p:attrName>
                                        </p:attrNameLst>
                                      </p:cBhvr>
                                      <p:tavLst>
                                        <p:tav tm="0">
                                          <p:val>
                                            <p:strVal val="#ppt_y"/>
                                          </p:val>
                                        </p:tav>
                                        <p:tav tm="100000">
                                          <p:val>
                                            <p:strVal val="#ppt_y"/>
                                          </p:val>
                                        </p:tav>
                                      </p:tavLst>
                                    </p:anim>
                                  </p:childTnLst>
                                </p:cTn>
                              </p:par>
                              <p:par>
                                <p:cTn id="26" presetID="2" presetClass="entr" presetSubtype="3" fill="hold" grpId="0" nodeType="withEffect">
                                  <p:stCondLst>
                                    <p:cond delay="25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1+#ppt_w/2"/>
                                          </p:val>
                                        </p:tav>
                                        <p:tav tm="100000">
                                          <p:val>
                                            <p:strVal val="#ppt_x"/>
                                          </p:val>
                                        </p:tav>
                                      </p:tavLst>
                                    </p:anim>
                                    <p:anim calcmode="lin" valueType="num">
                                      <p:cBhvr additive="base">
                                        <p:cTn id="29" dur="500" fill="hold"/>
                                        <p:tgtEl>
                                          <p:spTgt spid="24"/>
                                        </p:tgtEl>
                                        <p:attrNameLst>
                                          <p:attrName>ppt_y</p:attrName>
                                        </p:attrNameLst>
                                      </p:cBhvr>
                                      <p:tavLst>
                                        <p:tav tm="0">
                                          <p:val>
                                            <p:strVal val="0-#ppt_h/2"/>
                                          </p:val>
                                        </p:tav>
                                        <p:tav tm="100000">
                                          <p:val>
                                            <p:strVal val="#ppt_y"/>
                                          </p:val>
                                        </p:tav>
                                      </p:tavLst>
                                    </p:anim>
                                  </p:childTnLst>
                                </p:cTn>
                              </p:par>
                              <p:par>
                                <p:cTn id="30" presetID="2" presetClass="entr" presetSubtype="6" fill="hold" nodeType="withEffect">
                                  <p:stCondLst>
                                    <p:cond delay="25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1+#ppt_w/2"/>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1+#ppt_w/2"/>
                                          </p:val>
                                        </p:tav>
                                        <p:tav tm="100000">
                                          <p:val>
                                            <p:strVal val="#ppt_x"/>
                                          </p:val>
                                        </p:tav>
                                      </p:tavLst>
                                    </p:anim>
                                    <p:anim calcmode="lin" valueType="num">
                                      <p:cBhvr additive="base">
                                        <p:cTn id="37" dur="500" fill="hold"/>
                                        <p:tgtEl>
                                          <p:spTgt spid="30"/>
                                        </p:tgtEl>
                                        <p:attrNameLst>
                                          <p:attrName>ppt_y</p:attrName>
                                        </p:attrNameLst>
                                      </p:cBhvr>
                                      <p:tavLst>
                                        <p:tav tm="0">
                                          <p:val>
                                            <p:strVal val="1+#ppt_h/2"/>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1000" fill="hold"/>
                                        <p:tgtEl>
                                          <p:spTgt spid="11"/>
                                        </p:tgtEl>
                                        <p:attrNameLst>
                                          <p:attrName>ppt_x</p:attrName>
                                        </p:attrNameLst>
                                      </p:cBhvr>
                                      <p:tavLst>
                                        <p:tav tm="0">
                                          <p:val>
                                            <p:strVal val="1+#ppt_w/2"/>
                                          </p:val>
                                        </p:tav>
                                        <p:tav tm="100000">
                                          <p:val>
                                            <p:strVal val="#ppt_x"/>
                                          </p:val>
                                        </p:tav>
                                      </p:tavLst>
                                    </p:anim>
                                    <p:anim calcmode="lin" valueType="num">
                                      <p:cBhvr additive="base">
                                        <p:cTn id="41" dur="1000" fill="hold"/>
                                        <p:tgtEl>
                                          <p:spTgt spid="11"/>
                                        </p:tgtEl>
                                        <p:attrNameLst>
                                          <p:attrName>ppt_y</p:attrName>
                                        </p:attrNameLst>
                                      </p:cBhvr>
                                      <p:tavLst>
                                        <p:tav tm="0">
                                          <p:val>
                                            <p:strVal val="#ppt_y"/>
                                          </p:val>
                                        </p:tav>
                                        <p:tav tm="100000">
                                          <p:val>
                                            <p:strVal val="#ppt_y"/>
                                          </p:val>
                                        </p:tav>
                                      </p:tavLst>
                                    </p:anim>
                                  </p:childTnLst>
                                </p:cTn>
                              </p:par>
                              <p:par>
                                <p:cTn id="42" presetID="41" presetClass="entr" presetSubtype="0" fill="hold" grpId="0" nodeType="withEffect">
                                  <p:stCondLst>
                                    <p:cond delay="1000"/>
                                  </p:stCondLst>
                                  <p:iterate type="lt">
                                    <p:tmPct val="10000"/>
                                  </p:iterate>
                                  <p:childTnLst>
                                    <p:set>
                                      <p:cBhvr>
                                        <p:cTn id="43" dur="1" fill="hold">
                                          <p:stCondLst>
                                            <p:cond delay="0"/>
                                          </p:stCondLst>
                                        </p:cTn>
                                        <p:tgtEl>
                                          <p:spTgt spid="12"/>
                                        </p:tgtEl>
                                        <p:attrNameLst>
                                          <p:attrName>style.visibility</p:attrName>
                                        </p:attrNameLst>
                                      </p:cBhvr>
                                      <p:to>
                                        <p:strVal val="visible"/>
                                      </p:to>
                                    </p:set>
                                    <p:anim calcmode="lin" valueType="num">
                                      <p:cBhvr>
                                        <p:cTn id="4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2"/>
                                        </p:tgtEl>
                                        <p:attrNameLst>
                                          <p:attrName>ppt_y</p:attrName>
                                        </p:attrNameLst>
                                      </p:cBhvr>
                                      <p:tavLst>
                                        <p:tav tm="0">
                                          <p:val>
                                            <p:strVal val="#ppt_y"/>
                                          </p:val>
                                        </p:tav>
                                        <p:tav tm="100000">
                                          <p:val>
                                            <p:strVal val="#ppt_y"/>
                                          </p:val>
                                        </p:tav>
                                      </p:tavLst>
                                    </p:anim>
                                    <p:anim calcmode="lin" valueType="num">
                                      <p:cBhvr>
                                        <p:cTn id="4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2"/>
                                        </p:tgtEl>
                                      </p:cBhvr>
                                    </p:animEffect>
                                  </p:childTnLst>
                                </p:cTn>
                              </p:par>
                              <p:par>
                                <p:cTn id="49" presetID="16" presetClass="entr" presetSubtype="21" fill="hold" nodeType="withEffect">
                                  <p:stCondLst>
                                    <p:cond delay="2250"/>
                                  </p:stCondLst>
                                  <p:childTnLst>
                                    <p:set>
                                      <p:cBhvr>
                                        <p:cTn id="50" dur="1" fill="hold">
                                          <p:stCondLst>
                                            <p:cond delay="0"/>
                                          </p:stCondLst>
                                        </p:cTn>
                                        <p:tgtEl>
                                          <p:spTgt spid="6"/>
                                        </p:tgtEl>
                                        <p:attrNameLst>
                                          <p:attrName>style.visibility</p:attrName>
                                        </p:attrNameLst>
                                      </p:cBhvr>
                                      <p:to>
                                        <p:strVal val="visible"/>
                                      </p:to>
                                    </p:set>
                                    <p:animEffect transition="in" filter="barn(inVertical)">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bldLvl="0" animBg="1"/>
      <p:bldP spid="18" grpId="0" bldLvl="0" animBg="1"/>
      <p:bldP spid="11" grpId="0"/>
      <p:bldP spid="21" grpId="0"/>
      <p:bldP spid="24" grpId="0" bldLvl="0" animBg="1"/>
      <p:bldP spid="3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7"/>
          <p:cNvSpPr txBox="1"/>
          <p:nvPr/>
        </p:nvSpPr>
        <p:spPr>
          <a:xfrm>
            <a:off x="946785" y="2672715"/>
            <a:ext cx="9906635" cy="1491615"/>
          </a:xfrm>
          <a:prstGeom prst="rect">
            <a:avLst/>
          </a:prstGeom>
          <a:noFill/>
        </p:spPr>
        <p:txBody>
          <a:bodyPr wrap="square" rtlCol="0">
            <a:spAutoFit/>
          </a:bodyPr>
          <a:lstStyle/>
          <a:p>
            <a:pPr algn="ctr">
              <a:lnSpc>
                <a:spcPct val="130000"/>
              </a:lnSpc>
            </a:pPr>
            <a:r>
              <a:rPr lang="zh-CN" altLang="en-US" sz="3500" b="1" dirty="0">
                <a:solidFill>
                  <a:schemeClr val="tx1">
                    <a:lumMod val="85000"/>
                    <a:lumOff val="15000"/>
                  </a:schemeClr>
                </a:solidFill>
                <a:cs typeface="+mn-ea"/>
                <a:sym typeface="+mn-lt"/>
              </a:rPr>
              <a:t>索引是一个存储为了更快查询的键值的数据结构</a:t>
            </a:r>
            <a:endParaRPr lang="zh-CN" altLang="en-US" sz="3500" b="1" dirty="0">
              <a:solidFill>
                <a:schemeClr val="tx1">
                  <a:lumMod val="85000"/>
                  <a:lumOff val="15000"/>
                </a:schemeClr>
              </a:solidFill>
              <a:cs typeface="+mn-ea"/>
              <a:sym typeface="+mn-lt"/>
            </a:endParaRPr>
          </a:p>
          <a:p>
            <a:pPr algn="ctr">
              <a:lnSpc>
                <a:spcPct val="130000"/>
              </a:lnSpc>
            </a:pPr>
            <a:r>
              <a:rPr lang="zh-CN" altLang="en-US" sz="3500" b="1" dirty="0">
                <a:solidFill>
                  <a:schemeClr val="tx1">
                    <a:lumMod val="85000"/>
                    <a:lumOff val="15000"/>
                  </a:schemeClr>
                </a:solidFill>
                <a:cs typeface="+mn-ea"/>
                <a:sym typeface="+mn-lt"/>
              </a:rPr>
              <a:t>（比如说</a:t>
            </a:r>
            <a:r>
              <a:rPr lang="en-US" altLang="zh-CN" sz="3500" b="1" dirty="0">
                <a:solidFill>
                  <a:schemeClr val="tx1">
                    <a:lumMod val="85000"/>
                    <a:lumOff val="15000"/>
                  </a:schemeClr>
                </a:solidFill>
                <a:cs typeface="+mn-ea"/>
                <a:sym typeface="+mn-lt"/>
              </a:rPr>
              <a:t>B</a:t>
            </a:r>
            <a:r>
              <a:rPr lang="zh-CN" altLang="en-US" sz="3500" b="1" dirty="0">
                <a:solidFill>
                  <a:schemeClr val="tx1">
                    <a:lumMod val="85000"/>
                    <a:lumOff val="15000"/>
                  </a:schemeClr>
                </a:solidFill>
                <a:cs typeface="+mn-ea"/>
                <a:sym typeface="+mn-lt"/>
              </a:rPr>
              <a:t>树）</a:t>
            </a:r>
            <a:endParaRPr lang="zh-CN" altLang="en-US" sz="3500" b="1" dirty="0">
              <a:solidFill>
                <a:schemeClr val="tx1">
                  <a:lumMod val="85000"/>
                  <a:lumOff val="15000"/>
                </a:schemeClr>
              </a:solidFill>
              <a:cs typeface="+mn-ea"/>
              <a:sym typeface="+mn-lt"/>
            </a:endParaRPr>
          </a:p>
        </p:txBody>
      </p:sp>
      <p:grpSp>
        <p:nvGrpSpPr>
          <p:cNvPr id="29" name="组合 28"/>
          <p:cNvGrpSpPr/>
          <p:nvPr/>
        </p:nvGrpSpPr>
        <p:grpSpPr>
          <a:xfrm>
            <a:off x="9857136" y="416434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10853492" y="-575963"/>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圆角矩形 35"/>
          <p:cNvSpPr/>
          <p:nvPr/>
        </p:nvSpPr>
        <p:spPr>
          <a:xfrm>
            <a:off x="9009380" y="5642610"/>
            <a:ext cx="3806190" cy="5734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userDrawn="1"/>
        </p:nvSpPr>
        <p:spPr>
          <a:xfrm>
            <a:off x="4662170" y="461010"/>
            <a:ext cx="2867660" cy="737235"/>
          </a:xfrm>
          <a:prstGeom prst="rect">
            <a:avLst/>
          </a:prstGeom>
        </p:spPr>
        <p:txBody>
          <a:bodyPr wrap="square">
            <a:spAutoFit/>
          </a:bodyPr>
          <a:lstStyle/>
          <a:p>
            <a:pPr algn="ctr">
              <a:lnSpc>
                <a:spcPct val="120000"/>
              </a:lnSpc>
            </a:pPr>
            <a:r>
              <a:rPr lang="zh-CN" altLang="en-US" sz="3500" dirty="0">
                <a:solidFill>
                  <a:srgbClr val="2A3246"/>
                </a:solidFill>
                <a:cs typeface="+mn-ea"/>
                <a:sym typeface="+mn-lt"/>
              </a:rPr>
              <a:t>什么是索引</a:t>
            </a:r>
            <a:endParaRPr lang="zh-CN" altLang="en-US" sz="3500" dirty="0">
              <a:solidFill>
                <a:srgbClr val="2A3246"/>
              </a:solidFill>
              <a:cs typeface="+mn-ea"/>
              <a:sym typeface="+mn-lt"/>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967740" y="2229485"/>
            <a:ext cx="9351645" cy="1822450"/>
          </a:xfrm>
          <a:prstGeom prst="rect">
            <a:avLst/>
          </a:prstGeom>
          <a:noFill/>
        </p:spPr>
        <p:txBody>
          <a:bodyPr wrap="square" rtlCol="0">
            <a:spAutoFit/>
          </a:bodyPr>
          <a:lstStyle/>
          <a:p>
            <a:pPr algn="just">
              <a:lnSpc>
                <a:spcPct val="150000"/>
              </a:lnSpc>
            </a:pPr>
            <a:r>
              <a:rPr lang="zh-CN" altLang="en-US" sz="2500" dirty="0">
                <a:solidFill>
                  <a:srgbClr val="686769"/>
                </a:solidFill>
                <a:cs typeface="+mn-ea"/>
                <a:sym typeface="+mn-lt"/>
              </a:rPr>
              <a:t>聚集索引也称为聚簇索引。</a:t>
            </a:r>
            <a:endParaRPr lang="zh-CN" altLang="en-US" sz="2500" dirty="0">
              <a:solidFill>
                <a:srgbClr val="686769"/>
              </a:solidFill>
              <a:cs typeface="+mn-ea"/>
              <a:sym typeface="+mn-lt"/>
            </a:endParaRPr>
          </a:p>
          <a:p>
            <a:pPr algn="just">
              <a:lnSpc>
                <a:spcPct val="150000"/>
              </a:lnSpc>
            </a:pPr>
            <a:r>
              <a:rPr lang="zh-CN" altLang="en-US" sz="2500" dirty="0">
                <a:solidFill>
                  <a:srgbClr val="686769"/>
                </a:solidFill>
                <a:cs typeface="+mn-ea"/>
                <a:sym typeface="+mn-lt"/>
              </a:rPr>
              <a:t>在聚集索引中，表中行的物理顺序与键值的逻辑（索引）顺序相同。</a:t>
            </a:r>
            <a:endParaRPr lang="zh-CN" altLang="en-US" sz="2500" dirty="0">
              <a:solidFill>
                <a:srgbClr val="686769"/>
              </a:solidFill>
              <a:cs typeface="+mn-ea"/>
              <a:sym typeface="+mn-lt"/>
            </a:endParaRPr>
          </a:p>
        </p:txBody>
      </p:sp>
      <p:grpSp>
        <p:nvGrpSpPr>
          <p:cNvPr id="29" name="组合 28"/>
          <p:cNvGrpSpPr/>
          <p:nvPr/>
        </p:nvGrpSpPr>
        <p:grpSpPr>
          <a:xfrm>
            <a:off x="9857136" y="416434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10853492" y="-575963"/>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圆角矩形 35"/>
          <p:cNvSpPr/>
          <p:nvPr/>
        </p:nvSpPr>
        <p:spPr>
          <a:xfrm>
            <a:off x="9009380" y="5642610"/>
            <a:ext cx="3806190" cy="5734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userDrawn="1"/>
        </p:nvSpPr>
        <p:spPr>
          <a:xfrm>
            <a:off x="4662170" y="461010"/>
            <a:ext cx="2867660"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聚集索引的定义</a:t>
            </a:r>
            <a:endParaRPr lang="zh-CN" altLang="en-US" sz="2800" dirty="0">
              <a:solidFill>
                <a:srgbClr val="2A3246"/>
              </a:solidFill>
              <a:cs typeface="+mn-ea"/>
              <a:sym typeface="+mn-lt"/>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1049020" y="2093595"/>
            <a:ext cx="9351645" cy="3553460"/>
          </a:xfrm>
          <a:prstGeom prst="rect">
            <a:avLst/>
          </a:prstGeom>
          <a:noFill/>
        </p:spPr>
        <p:txBody>
          <a:bodyPr wrap="square" rtlCol="0">
            <a:spAutoFit/>
          </a:bodyPr>
          <a:lstStyle/>
          <a:p>
            <a:pPr algn="just">
              <a:lnSpc>
                <a:spcPct val="150000"/>
              </a:lnSpc>
            </a:pPr>
            <a:r>
              <a:rPr lang="zh-CN" altLang="en-US" sz="2500" dirty="0">
                <a:solidFill>
                  <a:srgbClr val="686769"/>
                </a:solidFill>
                <a:cs typeface="+mn-ea"/>
                <a:sym typeface="+mn-lt"/>
              </a:rPr>
              <a:t>聚集索引其实就是数据表。</a:t>
            </a:r>
            <a:endParaRPr lang="zh-CN" altLang="en-US" sz="2500" dirty="0">
              <a:solidFill>
                <a:srgbClr val="686769"/>
              </a:solidFill>
              <a:cs typeface="+mn-ea"/>
              <a:sym typeface="+mn-lt"/>
            </a:endParaRPr>
          </a:p>
          <a:p>
            <a:pPr algn="just">
              <a:lnSpc>
                <a:spcPct val="150000"/>
              </a:lnSpc>
            </a:pPr>
            <a:r>
              <a:rPr lang="zh-CN" altLang="en-US" sz="2500" dirty="0">
                <a:solidFill>
                  <a:srgbClr val="686769"/>
                </a:solidFill>
                <a:cs typeface="+mn-ea"/>
                <a:sym typeface="+mn-lt"/>
              </a:rPr>
              <a:t>一旦聚集索引被创建了，表中所有的行都会按照用来创建聚集索引的那几个属性来排列和存储。</a:t>
            </a:r>
            <a:endParaRPr lang="zh-CN" altLang="en-US" sz="2500" dirty="0">
              <a:solidFill>
                <a:srgbClr val="686769"/>
              </a:solidFill>
              <a:cs typeface="+mn-ea"/>
              <a:sym typeface="+mn-lt"/>
            </a:endParaRPr>
          </a:p>
          <a:p>
            <a:pPr algn="just">
              <a:lnSpc>
                <a:spcPct val="150000"/>
              </a:lnSpc>
            </a:pPr>
            <a:r>
              <a:rPr lang="zh-CN" altLang="en-US" sz="2500" dirty="0">
                <a:solidFill>
                  <a:schemeClr val="tx1"/>
                </a:solidFill>
                <a:cs typeface="+mn-ea"/>
                <a:sym typeface="+mn-lt"/>
              </a:rPr>
              <a:t>聚集索引与表的物理存储方式有着非常密切的关系，所有正常的表应该有且仅有一个聚集索引（绝大多数情况下都是主键），表中的所有行记录数据都是按照聚集索引的顺序存放的。</a:t>
            </a:r>
            <a:endParaRPr lang="zh-CN" altLang="en-US" sz="2500" dirty="0">
              <a:solidFill>
                <a:schemeClr val="tx1"/>
              </a:solidFill>
              <a:cs typeface="+mn-ea"/>
              <a:sym typeface="+mn-lt"/>
            </a:endParaRPr>
          </a:p>
        </p:txBody>
      </p:sp>
      <p:grpSp>
        <p:nvGrpSpPr>
          <p:cNvPr id="29" name="组合 28"/>
          <p:cNvGrpSpPr/>
          <p:nvPr/>
        </p:nvGrpSpPr>
        <p:grpSpPr>
          <a:xfrm>
            <a:off x="9857136" y="416434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10853492" y="-575963"/>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圆角矩形 35"/>
          <p:cNvSpPr/>
          <p:nvPr/>
        </p:nvSpPr>
        <p:spPr>
          <a:xfrm>
            <a:off x="9009380" y="5642610"/>
            <a:ext cx="3806190" cy="5734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userDrawn="1"/>
        </p:nvSpPr>
        <p:spPr>
          <a:xfrm>
            <a:off x="4662170" y="461010"/>
            <a:ext cx="2867660"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聚集索引的定义</a:t>
            </a:r>
            <a:endParaRPr lang="zh-CN" altLang="en-US" sz="2800" dirty="0">
              <a:solidFill>
                <a:srgbClr val="2A3246"/>
              </a:solidFill>
              <a:cs typeface="+mn-ea"/>
              <a:sym typeface="+mn-lt"/>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9857136" y="416434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10853492" y="-575963"/>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圆角矩形 35"/>
          <p:cNvSpPr/>
          <p:nvPr/>
        </p:nvSpPr>
        <p:spPr>
          <a:xfrm>
            <a:off x="9009380" y="5642610"/>
            <a:ext cx="3806190" cy="5734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userDrawn="1"/>
        </p:nvSpPr>
        <p:spPr>
          <a:xfrm>
            <a:off x="4662170" y="461010"/>
            <a:ext cx="2867660" cy="607695"/>
          </a:xfrm>
          <a:prstGeom prst="rect">
            <a:avLst/>
          </a:prstGeom>
        </p:spPr>
        <p:txBody>
          <a:bodyPr wrap="square">
            <a:spAutoFit/>
          </a:bodyPr>
          <a:lstStyle/>
          <a:p>
            <a:pPr algn="ctr">
              <a:lnSpc>
                <a:spcPct val="120000"/>
              </a:lnSpc>
            </a:pPr>
            <a:r>
              <a:rPr lang="zh-CN" altLang="en-US" sz="2800" dirty="0">
                <a:solidFill>
                  <a:srgbClr val="2A3246"/>
                </a:solidFill>
                <a:cs typeface="+mn-ea"/>
                <a:sym typeface="+mn-lt"/>
              </a:rPr>
              <a:t>聚集索引的特点</a:t>
            </a:r>
            <a:endParaRPr lang="zh-CN" altLang="en-US" sz="2800" dirty="0">
              <a:solidFill>
                <a:srgbClr val="2A3246"/>
              </a:solidFill>
              <a:cs typeface="+mn-ea"/>
              <a:sym typeface="+mn-lt"/>
            </a:endParaRPr>
          </a:p>
        </p:txBody>
      </p:sp>
      <p:sp>
        <p:nvSpPr>
          <p:cNvPr id="31" name="文本框 30"/>
          <p:cNvSpPr txBox="1"/>
          <p:nvPr/>
        </p:nvSpPr>
        <p:spPr>
          <a:xfrm>
            <a:off x="1049020" y="2093595"/>
            <a:ext cx="9351645" cy="2399665"/>
          </a:xfrm>
          <a:prstGeom prst="rect">
            <a:avLst/>
          </a:prstGeom>
          <a:noFill/>
        </p:spPr>
        <p:txBody>
          <a:bodyPr wrap="square" rtlCol="0">
            <a:spAutoFit/>
          </a:bodyPr>
          <a:p>
            <a:pPr marL="342900" indent="-342900" algn="just">
              <a:lnSpc>
                <a:spcPct val="150000"/>
              </a:lnSpc>
              <a:buFont typeface="Arial" panose="020B0604020202090204" pitchFamily="34" charset="0"/>
              <a:buChar char="•"/>
            </a:pPr>
            <a:r>
              <a:rPr lang="zh-CN" altLang="en-US" sz="2500" dirty="0">
                <a:solidFill>
                  <a:schemeClr val="tx1"/>
                </a:solidFill>
                <a:cs typeface="+mn-ea"/>
                <a:sym typeface="+mn-lt"/>
              </a:rPr>
              <a:t>只用一或者多列的属性</a:t>
            </a:r>
            <a:endParaRPr lang="zh-CN" altLang="en-US" sz="2500" dirty="0">
              <a:solidFill>
                <a:schemeClr val="tx1"/>
              </a:solidFill>
              <a:cs typeface="+mn-ea"/>
              <a:sym typeface="+mn-lt"/>
            </a:endParaRPr>
          </a:p>
          <a:p>
            <a:pPr marL="342900" indent="-342900" algn="just">
              <a:lnSpc>
                <a:spcPct val="150000"/>
              </a:lnSpc>
              <a:buFont typeface="Arial" panose="020B0604020202090204" pitchFamily="34" charset="0"/>
              <a:buChar char="•"/>
            </a:pPr>
            <a:r>
              <a:rPr lang="zh-CN" altLang="en-US" sz="2500" dirty="0">
                <a:solidFill>
                  <a:schemeClr val="tx1"/>
                </a:solidFill>
                <a:cs typeface="+mn-ea"/>
                <a:sym typeface="+mn-lt"/>
              </a:rPr>
              <a:t>索引和数据存在一起</a:t>
            </a:r>
            <a:endParaRPr lang="zh-CN" altLang="en-US" sz="2500" dirty="0">
              <a:solidFill>
                <a:schemeClr val="tx1"/>
              </a:solidFill>
              <a:cs typeface="+mn-ea"/>
              <a:sym typeface="+mn-lt"/>
            </a:endParaRPr>
          </a:p>
          <a:p>
            <a:pPr marL="342900" indent="-342900" algn="just">
              <a:lnSpc>
                <a:spcPct val="150000"/>
              </a:lnSpc>
              <a:buFont typeface="Arial" panose="020B0604020202090204" pitchFamily="34" charset="0"/>
              <a:buChar char="•"/>
            </a:pPr>
            <a:r>
              <a:rPr lang="zh-CN" altLang="en-US" sz="2500" dirty="0">
                <a:solidFill>
                  <a:schemeClr val="tx1"/>
                </a:solidFill>
                <a:cs typeface="+mn-ea"/>
                <a:sym typeface="+mn-lt"/>
              </a:rPr>
              <a:t>键值查找方便</a:t>
            </a:r>
            <a:endParaRPr lang="zh-CN" altLang="en-US" sz="2500" dirty="0">
              <a:solidFill>
                <a:schemeClr val="tx1"/>
              </a:solidFill>
              <a:cs typeface="+mn-ea"/>
              <a:sym typeface="+mn-lt"/>
            </a:endParaRPr>
          </a:p>
          <a:p>
            <a:pPr marL="342900" indent="-342900" algn="just">
              <a:lnSpc>
                <a:spcPct val="150000"/>
              </a:lnSpc>
              <a:buFont typeface="Arial" panose="020B0604020202090204" pitchFamily="34" charset="0"/>
              <a:buChar char="•"/>
            </a:pPr>
            <a:r>
              <a:rPr lang="zh-CN" altLang="en-US" sz="2500" dirty="0">
                <a:solidFill>
                  <a:schemeClr val="tx1"/>
                </a:solidFill>
                <a:cs typeface="+mn-ea"/>
                <a:sym typeface="+mn-lt"/>
              </a:rPr>
              <a:t>一般会在主键上加一个聚集索引</a:t>
            </a:r>
            <a:endParaRPr lang="zh-CN" altLang="en-US" sz="2500" dirty="0">
              <a:solidFill>
                <a:schemeClr val="tx1"/>
              </a:solidFill>
              <a:cs typeface="+mn-ea"/>
              <a:sym typeface="+mn-lt"/>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9857136" y="4164344"/>
            <a:ext cx="6702982" cy="6702982"/>
            <a:chOff x="7967767" y="2833140"/>
            <a:chExt cx="6086006" cy="6086006"/>
          </a:xfrm>
        </p:grpSpPr>
        <p:sp>
          <p:nvSpPr>
            <p:cNvPr id="13" name="椭圆 12"/>
            <p:cNvSpPr/>
            <p:nvPr/>
          </p:nvSpPr>
          <p:spPr>
            <a:xfrm>
              <a:off x="7967767" y="2833140"/>
              <a:ext cx="6086006" cy="608600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294892" y="4160264"/>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10853492" y="-575963"/>
            <a:ext cx="1097975" cy="1097975"/>
            <a:chOff x="6105994" y="1506016"/>
            <a:chExt cx="6086006" cy="6086006"/>
          </a:xfrm>
        </p:grpSpPr>
        <p:sp>
          <p:nvSpPr>
            <p:cNvPr id="34" name="椭圆 33"/>
            <p:cNvSpPr/>
            <p:nvPr/>
          </p:nvSpPr>
          <p:spPr>
            <a:xfrm>
              <a:off x="6105994" y="1506016"/>
              <a:ext cx="6086006" cy="608600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433118" y="2833140"/>
              <a:ext cx="3431758" cy="3431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圆角矩形 35"/>
          <p:cNvSpPr/>
          <p:nvPr/>
        </p:nvSpPr>
        <p:spPr>
          <a:xfrm>
            <a:off x="9009380" y="5642610"/>
            <a:ext cx="3806190" cy="5734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userDrawn="1"/>
        </p:nvSpPr>
        <p:spPr>
          <a:xfrm>
            <a:off x="1381760" y="521970"/>
            <a:ext cx="2867660" cy="607695"/>
          </a:xfrm>
          <a:prstGeom prst="rect">
            <a:avLst/>
          </a:prstGeom>
        </p:spPr>
        <p:txBody>
          <a:bodyPr wrap="square">
            <a:spAutoFit/>
          </a:bodyPr>
          <a:lstStyle/>
          <a:p>
            <a:pPr algn="ctr">
              <a:lnSpc>
                <a:spcPct val="120000"/>
              </a:lnSpc>
            </a:pPr>
            <a:r>
              <a:rPr lang="en-US" altLang="zh-CN" sz="2800" dirty="0">
                <a:solidFill>
                  <a:srgbClr val="2A3246"/>
                </a:solidFill>
                <a:cs typeface="+mn-ea"/>
                <a:sym typeface="+mn-lt"/>
              </a:rPr>
              <a:t>Example</a:t>
            </a:r>
            <a:endParaRPr lang="en-US" altLang="zh-CN" sz="2800" dirty="0">
              <a:solidFill>
                <a:srgbClr val="2A3246"/>
              </a:solidFill>
              <a:cs typeface="+mn-ea"/>
              <a:sym typeface="+mn-lt"/>
            </a:endParaRPr>
          </a:p>
        </p:txBody>
      </p:sp>
      <p:pic>
        <p:nvPicPr>
          <p:cNvPr id="2" name="图片 1"/>
          <p:cNvPicPr>
            <a:picLocks noChangeAspect="1"/>
          </p:cNvPicPr>
          <p:nvPr/>
        </p:nvPicPr>
        <p:blipFill>
          <a:blip r:embed="rId1"/>
          <a:stretch>
            <a:fillRect/>
          </a:stretch>
        </p:blipFill>
        <p:spPr>
          <a:xfrm>
            <a:off x="2403475" y="1430020"/>
            <a:ext cx="7385050" cy="4785995"/>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qv1hupm">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1777</Words>
  <Application>WPS 演示</Application>
  <PresentationFormat>自定义</PresentationFormat>
  <Paragraphs>217</Paragraphs>
  <Slides>31</Slides>
  <Notes>41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31</vt:i4>
      </vt:variant>
    </vt:vector>
  </HeadingPairs>
  <TitlesOfParts>
    <vt:vector size="42" baseType="lpstr">
      <vt:lpstr>Arial</vt:lpstr>
      <vt:lpstr>方正书宋_GBK</vt:lpstr>
      <vt:lpstr>Wingdings</vt:lpstr>
      <vt:lpstr>方正正黑简体</vt:lpstr>
      <vt:lpstr>冬青黑体简体中文</vt:lpstr>
      <vt:lpstr>微软雅黑</vt:lpstr>
      <vt:lpstr>宋体</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蓝黄三角形</dc:title>
  <dc:creator>第一PPT</dc:creator>
  <cp:keywords>www.1ppt.com</cp:keywords>
  <dc:description>www.1ppt.com</dc:description>
  <cp:lastModifiedBy>IMAC</cp:lastModifiedBy>
  <cp:revision>72</cp:revision>
  <dcterms:created xsi:type="dcterms:W3CDTF">2020-12-18T05:30:35Z</dcterms:created>
  <dcterms:modified xsi:type="dcterms:W3CDTF">2020-12-18T05:30:35Z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2052-3.1.0.4945</vt:lpwstr>
  </property>
</Properties>
</file>