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308" r:id="rId7"/>
    <p:sldId id="310" r:id="rId8"/>
    <p:sldId id="260" r:id="rId9"/>
    <p:sldId id="289" r:id="rId10"/>
    <p:sldId id="309" r:id="rId11"/>
    <p:sldId id="312" r:id="rId12"/>
    <p:sldId id="313" r:id="rId13"/>
    <p:sldId id="311" r:id="rId14"/>
    <p:sldId id="323" r:id="rId15"/>
    <p:sldId id="321" r:id="rId16"/>
    <p:sldId id="324" r:id="rId17"/>
    <p:sldId id="325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232" y="-1146"/>
      </p:cViewPr>
      <p:guideLst>
        <p:guide orient="horz" pos="2222"/>
        <p:guide orient="horz" pos="536"/>
        <p:guide orient="horz" pos="3776"/>
        <p:guide orient="horz" pos="1334"/>
        <p:guide pos="3840"/>
        <p:guide pos="574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970623" y="51435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970627" y="-16259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22547" y="1261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2259330" y="1918335"/>
            <a:ext cx="82931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检索每学期每门课的学生排名情况，输出学期，课程号，学号，成绩，排名；</a:t>
            </a:r>
            <a:endParaRPr lang="zh-CN" altLang="en-US" sz="30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 algn="ctr"/>
            <a:endParaRPr lang="zh-CN" altLang="en-US" sz="30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30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按学期降序，相同按课程号升序，课程相同按排名从高到低。</a:t>
            </a:r>
            <a:endParaRPr lang="zh-CN" altLang="en-US" sz="30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3970155" y="4853852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汇报人</a:t>
            </a:r>
            <a:r>
              <a:rPr lang="zh-CN" altLang="en-US" dirty="0" smtClean="0">
                <a:cs typeface="+mn-ea"/>
                <a:sym typeface="+mn-lt"/>
              </a:rPr>
              <a:t>：蔡卓悦</a:t>
            </a:r>
            <a:endParaRPr lang="zh-CN" altLang="en-US" dirty="0" smtClean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4246880" cy="682215"/>
            <a:chOff x="4411836" y="744496"/>
            <a:chExt cx="4246880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6" y="764181"/>
              <a:ext cx="41960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实现</a:t>
              </a:r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345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SELECT e1.xq,e1.kh,e1.xh,e1.cj,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sum ( 1 ) rank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from e e1,e e2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where e1.xq= e2.xq and e1.kh= e2.kh  and ( e1.cj&lt; e2.cj or e1.xh= e2.xh )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group by e1.xh,e1.kh,e1.xq,e1.cj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order by e1.xq desc,e1.kh, e1.cj desc;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0"/>
            <a:ext cx="87763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4246880" cy="682215"/>
            <a:chOff x="4411836" y="744496"/>
            <a:chExt cx="4246880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6" y="764181"/>
              <a:ext cx="41960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实现</a:t>
              </a:r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345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select X.xq,X.kh,X.xh,X.zpcj,</a:t>
            </a:r>
            <a:r>
              <a:rPr lang="en-US" altLang="zh-CN" sz="2500" dirty="0">
                <a:solidFill>
                  <a:srgbClr val="FF0000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rank</a:t>
            </a: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() over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(partition by X.kh,X.xq order by X.zpcj desc)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from E as X,E as Y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where X.kh=Y.kh and X.xq=Y.xq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group by X.kh,X.xq,X.xh,X.zpcj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order by x.xq asc,x.kh asc,x.zpcj desc;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68615" y="374650"/>
            <a:ext cx="177038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500"/>
              <a:t>并列</a:t>
            </a:r>
            <a:r>
              <a:rPr lang="zh-CN" altLang="en-US" sz="2500">
                <a:solidFill>
                  <a:srgbClr val="FF0000"/>
                </a:solidFill>
              </a:rPr>
              <a:t>有</a:t>
            </a:r>
            <a:r>
              <a:rPr lang="zh-CN" altLang="en-US" sz="2500"/>
              <a:t>间断</a:t>
            </a:r>
            <a:endParaRPr lang="zh-CN" altLang="en-US" sz="25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054735"/>
            <a:ext cx="8776335" cy="570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4246880" cy="682215"/>
            <a:chOff x="4411836" y="744496"/>
            <a:chExt cx="4246880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6" y="764181"/>
              <a:ext cx="41960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实现</a:t>
              </a:r>
              <a:r>
                <a:rPr lang="en-US" altLang="zh-CN" sz="3200" dirty="0">
                  <a:cs typeface="+mn-ea"/>
                  <a:sym typeface="+mn-lt"/>
                </a:rPr>
                <a:t>5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345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select X.xq,X.kh,X.xh,X.zpcj,</a:t>
            </a:r>
            <a:r>
              <a:rPr lang="en-US" altLang="zh-CN" sz="2500" dirty="0">
                <a:solidFill>
                  <a:srgbClr val="FF0000"/>
                </a:solidFill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dense_rank</a:t>
            </a: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() over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(partition by X.kh,X.xq order by X.zpcj desc)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from E as X,E as Y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where X.kh=Y.kh and X.xq=Y.xq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group by X.kh,X.xq,X.xh,X.zpcj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order by x.xq asc,x.kh asc,x.zpcj desc;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68615" y="374650"/>
            <a:ext cx="177038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500"/>
              <a:t>并列无间断</a:t>
            </a:r>
            <a:endParaRPr lang="zh-CN" altLang="en-US" sz="25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850265"/>
            <a:ext cx="9170035" cy="562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7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3" name="文本框 130"/>
          <p:cNvSpPr txBox="1"/>
          <p:nvPr/>
        </p:nvSpPr>
        <p:spPr>
          <a:xfrm>
            <a:off x="4000000" y="4054387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汇报人</a:t>
            </a:r>
            <a:r>
              <a:rPr lang="zh-CN" altLang="en-US" dirty="0" smtClean="0">
                <a:cs typeface="+mn-ea"/>
                <a:sym typeface="+mn-lt"/>
              </a:rPr>
              <a:t>：蔡卓悦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4" name="文本框 131"/>
          <p:cNvSpPr txBox="1"/>
          <p:nvPr/>
        </p:nvSpPr>
        <p:spPr>
          <a:xfrm>
            <a:off x="6558915" y="4041775"/>
            <a:ext cx="240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2020.12.25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3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2388235" y="469910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388053" y="2133600"/>
            <a:ext cx="685288" cy="532568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7686675" y="2118960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1195" y="5491548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其它方式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3616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08549" y="2943853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分析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8053" y="294385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94254" y="2969181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实现代码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6675" y="2969181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9372600" y="4495706"/>
            <a:ext cx="3533309" cy="2997294"/>
          </a:xfrm>
          <a:custGeom>
            <a:avLst/>
            <a:gdLst>
              <a:gd name="connsiteX0" fmla="*/ 87096 w 3531505"/>
              <a:gd name="connsiteY0" fmla="*/ 2273394 h 2787263"/>
              <a:gd name="connsiteX1" fmla="*/ 963396 w 3531505"/>
              <a:gd name="connsiteY1" fmla="*/ 1384394 h 2787263"/>
              <a:gd name="connsiteX2" fmla="*/ 2106396 w 3531505"/>
              <a:gd name="connsiteY2" fmla="*/ 1524094 h 2787263"/>
              <a:gd name="connsiteX3" fmla="*/ 2474696 w 3531505"/>
              <a:gd name="connsiteY3" fmla="*/ 38194 h 2787263"/>
              <a:gd name="connsiteX4" fmla="*/ 3376396 w 3531505"/>
              <a:gd name="connsiteY4" fmla="*/ 635094 h 2787263"/>
              <a:gd name="connsiteX5" fmla="*/ 3185896 w 3531505"/>
              <a:gd name="connsiteY5" fmla="*/ 2705194 h 2787263"/>
              <a:gd name="connsiteX6" fmla="*/ 87096 w 3531505"/>
              <a:gd name="connsiteY6" fmla="*/ 2273394 h 278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1505" h="2787263">
                <a:moveTo>
                  <a:pt x="87096" y="2273394"/>
                </a:moveTo>
                <a:cubicBezTo>
                  <a:pt x="-283321" y="2053261"/>
                  <a:pt x="626846" y="1509277"/>
                  <a:pt x="963396" y="1384394"/>
                </a:cubicBezTo>
                <a:cubicBezTo>
                  <a:pt x="1299946" y="1259511"/>
                  <a:pt x="1854513" y="1748461"/>
                  <a:pt x="2106396" y="1524094"/>
                </a:cubicBezTo>
                <a:cubicBezTo>
                  <a:pt x="2358279" y="1299727"/>
                  <a:pt x="2263029" y="186361"/>
                  <a:pt x="2474696" y="38194"/>
                </a:cubicBezTo>
                <a:cubicBezTo>
                  <a:pt x="2686363" y="-109973"/>
                  <a:pt x="3257863" y="190594"/>
                  <a:pt x="3376396" y="635094"/>
                </a:cubicBezTo>
                <a:cubicBezTo>
                  <a:pt x="3494929" y="1079594"/>
                  <a:pt x="3734113" y="2430027"/>
                  <a:pt x="3185896" y="2705194"/>
                </a:cubicBezTo>
                <a:cubicBezTo>
                  <a:pt x="2637679" y="2980361"/>
                  <a:pt x="457513" y="2493527"/>
                  <a:pt x="87096" y="2273394"/>
                </a:cubicBez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 animBg="1"/>
      <p:bldP spid="12" grpId="0"/>
      <p:bldP spid="13" grpId="0"/>
      <p:bldP spid="15" grpId="0"/>
      <p:bldP spid="16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 rot="17301249" flipH="1">
            <a:off x="10545537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/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/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3294745" y="2943853"/>
            <a:ext cx="6100311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 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分析</a:t>
            </a:r>
            <a:endParaRPr lang="zh-CN" altLang="en-US" sz="5500" dirty="0" smtClean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分析题目要求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586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检索每学期每门课的学生排名情况，输出</a:t>
            </a:r>
            <a:r>
              <a:rPr lang="zh-CN" altLang="en-US" sz="2500" b="1" dirty="0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  <a:sym typeface="+mn-lt"/>
              </a:rPr>
              <a:t>学期</a:t>
            </a: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，课程号，学号，成绩，排名；</a:t>
            </a: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涉及到的表：</a:t>
            </a: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课程的学期 </a:t>
            </a: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- </a:t>
            </a: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开课表</a:t>
            </a: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&amp;</a:t>
            </a: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选课表</a:t>
            </a: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每个学生选课的课程号 </a:t>
            </a: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- </a:t>
            </a: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选课表</a:t>
            </a: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按照每门课来输出成绩 所以</a:t>
            </a: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group by cno(</a:t>
            </a: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课程号</a:t>
            </a: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)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分析题目要求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500" b="1" dirty="0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  <a:sym typeface="+mn-lt"/>
              </a:rPr>
              <a:t>学生排名情况</a:t>
            </a: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 algn="ctr">
              <a:lnSpc>
                <a:spcPct val="125000"/>
              </a:lnSpc>
            </a:pP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该门课 成绩大于等于他的人数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  <a:p>
            <a:pPr algn="ctr"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ctr"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ctr"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ctr"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分析题目要求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490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按</a:t>
            </a:r>
            <a:r>
              <a:rPr lang="zh-CN" altLang="en-US" sz="2500" b="1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学期降序</a:t>
            </a:r>
            <a:r>
              <a:rPr lang="zh-CN" altLang="en-US" sz="2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，相同按</a:t>
            </a:r>
            <a:r>
              <a:rPr lang="zh-CN" altLang="en-US" sz="2500" b="1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课程号升序</a:t>
            </a:r>
            <a:r>
              <a:rPr lang="zh-CN" altLang="en-US" sz="2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，课程相同按</a:t>
            </a:r>
            <a:r>
              <a:rPr lang="zh-CN" altLang="en-US" sz="2500" b="1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排名从高到低</a:t>
            </a:r>
            <a:r>
              <a:rPr lang="zh-CN" altLang="en-US" sz="2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。</a:t>
            </a:r>
            <a:endParaRPr lang="zh-CN" altLang="en-US" sz="25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首先按照课程号选出所有课程 课程选出学生 课程号从低到高</a:t>
            </a: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然后在每个课程中学生的成绩排名从高到低</a:t>
            </a: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zh-CN" altLang="en-US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>
              <a:lnSpc>
                <a:spcPct val="125000"/>
              </a:lnSpc>
            </a:pP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/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/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3294745" y="2943853"/>
            <a:ext cx="6100311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 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具体代码实现</a:t>
            </a:r>
            <a:endParaRPr lang="zh-CN" altLang="en-US" sz="5500" dirty="0" smtClean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4246880" cy="682215"/>
            <a:chOff x="4411836" y="744496"/>
            <a:chExt cx="4246880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6" y="764181"/>
              <a:ext cx="41960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实现</a:t>
              </a:r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select X.xq,X.kh,X.xh,X.zpcj,count(*) rank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from E as X,E as Y </a:t>
            </a:r>
            <a:r>
              <a:rPr lang="zh-CN" altLang="en-US" sz="20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同一张表设置别名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where (X.cj&lt;Y.cj or (X.cj=Y.cj and X.xh=Y.xh))  </a:t>
            </a:r>
            <a:r>
              <a:rPr lang="zh-CN" altLang="en-US" sz="20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成绩排名</a:t>
            </a:r>
            <a:r>
              <a:rPr lang="en-US" altLang="zh-CN" sz="20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 </a:t>
            </a:r>
            <a:endParaRPr lang="en-US" altLang="zh-CN" sz="20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and X.kh=Y.kh and X.xq=Y.xq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group by X.xq,X.kh,X.xh,X.cj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order by 1,2,5;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9980" y="3004820"/>
            <a:ext cx="4345940" cy="38531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31435" y="1436370"/>
            <a:ext cx="218503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964" y="346996"/>
            <a:ext cx="4246880" cy="682215"/>
            <a:chOff x="4411836" y="744496"/>
            <a:chExt cx="4246880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6" y="764181"/>
              <a:ext cx="41960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实现</a:t>
              </a:r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1436370"/>
            <a:ext cx="10012680" cy="249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select xq,kh,xh,zpcj,(select count(*) + 1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from e where  xq = a.xq  and kh = a.kh  and zpcj &gt; a.zpcj ) as rank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from e a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500" dirty="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lt"/>
              </a:rPr>
              <a:t>order by xq asc, kh asc ,zpcj desc; </a:t>
            </a:r>
            <a:endParaRPr lang="en-US" altLang="zh-CN" sz="2500" dirty="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文字</Application>
  <PresentationFormat>自定义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方正书宋_GBK</vt:lpstr>
      <vt:lpstr>Wingdings</vt:lpstr>
      <vt:lpstr>方正正黑简体</vt:lpstr>
      <vt:lpstr>冬青黑体简体中文</vt:lpstr>
      <vt:lpstr>Hiragino Sans GB W3</vt:lpstr>
      <vt:lpstr>Hiragino Sans GB W6</vt:lpstr>
      <vt:lpstr>微软雅黑</vt:lpstr>
      <vt:lpstr>宋体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IMAC</cp:lastModifiedBy>
  <cp:revision>107</cp:revision>
  <dcterms:created xsi:type="dcterms:W3CDTF">2020-12-25T06:16:03Z</dcterms:created>
  <dcterms:modified xsi:type="dcterms:W3CDTF">2020-12-25T06:16:03Z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2052-3.1.0.4945</vt:lpwstr>
  </property>
</Properties>
</file>