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6" r:id="rId3"/>
  </p:sldMasterIdLst>
  <p:notesMasterIdLst>
    <p:notesMasterId r:id="rId17"/>
  </p:notesMasterIdLst>
  <p:sldIdLst>
    <p:sldId id="258" r:id="rId4"/>
    <p:sldId id="259" r:id="rId5"/>
    <p:sldId id="261" r:id="rId6"/>
    <p:sldId id="271" r:id="rId7"/>
    <p:sldId id="312" r:id="rId8"/>
    <p:sldId id="310" r:id="rId9"/>
    <p:sldId id="313" r:id="rId10"/>
    <p:sldId id="307" r:id="rId11"/>
    <p:sldId id="308" r:id="rId12"/>
    <p:sldId id="320" r:id="rId13"/>
    <p:sldId id="311" r:id="rId14"/>
    <p:sldId id="314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A99F9D"/>
    <a:srgbClr val="C6B0A0"/>
    <a:srgbClr val="BDC8C0"/>
    <a:srgbClr val="ECD9CA"/>
    <a:srgbClr val="AAA09E"/>
    <a:srgbClr val="BCC7BF"/>
    <a:srgbClr val="CCB5A5"/>
    <a:srgbClr val="E1DDDC"/>
    <a:srgbClr val="F2F2F2"/>
    <a:srgbClr val="F6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 autoAdjust="0"/>
    <p:restoredTop sz="96314" autoAdjust="0"/>
  </p:normalViewPr>
  <p:slideViewPr>
    <p:cSldViewPr snapToGrid="0">
      <p:cViewPr varScale="1">
        <p:scale>
          <a:sx n="57" d="100"/>
          <a:sy n="57" d="100"/>
        </p:scale>
        <p:origin x="-102" y="-1200"/>
      </p:cViewPr>
      <p:guideLst>
        <p:guide orient="horz" pos="21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6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觅知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07605" y="627865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565049" y="2726971"/>
            <a:ext cx="5061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数据库第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6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周研讨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874098" y="2450120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071131" y="243880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657874" y="4025798"/>
            <a:ext cx="2876249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主讲人：蔡卓悦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640715" y="495935"/>
            <a:ext cx="4652645" cy="834390"/>
          </a:xfrm>
          <a:prstGeom prst="roundRect">
            <a:avLst>
              <a:gd name="adj" fmla="val 0"/>
            </a:avLst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805180" y="684530"/>
            <a:ext cx="497205" cy="4832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2</a:t>
            </a:r>
            <a:endParaRPr lang="en-US" altLang="zh-CN" sz="20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08455" y="692150"/>
            <a:ext cx="3314700" cy="47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状态改为试读</a:t>
            </a:r>
            <a:endParaRPr lang="zh-CN" altLang="en-US" sz="25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0715" y="1957070"/>
            <a:ext cx="1066673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5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改为试读的学生有两种状态：</a:t>
            </a:r>
            <a:endParaRPr lang="zh-CN" altLang="en-US" sz="25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5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5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	1.</a:t>
            </a:r>
            <a:r>
              <a:rPr lang="zh-CN" altLang="en-US" sz="25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所有课都不及格</a:t>
            </a:r>
            <a:endParaRPr lang="zh-CN" altLang="en-US" sz="25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5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5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	2.</a:t>
            </a:r>
            <a:r>
              <a:rPr lang="zh-CN" altLang="en-US" sz="25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有及格 有不及格 且不及格的学分和占</a:t>
            </a:r>
            <a:r>
              <a:rPr lang="en-US" altLang="zh-CN" sz="25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1/2</a:t>
            </a:r>
            <a:r>
              <a:rPr lang="zh-CN" altLang="en-US" sz="25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以上</a:t>
            </a:r>
            <a:endParaRPr lang="en-US" altLang="zh-CN" sz="25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5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90" y="0"/>
            <a:ext cx="899858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1379220"/>
            <a:ext cx="12193270" cy="2442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565049" y="2726971"/>
            <a:ext cx="506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THANKS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3874098" y="2450120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071131" y="243880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52194" y="13335"/>
            <a:ext cx="4783016" cy="6858000"/>
          </a:xfrm>
          <a:prstGeom prst="rect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82443" y="2345515"/>
            <a:ext cx="4233849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目录</a:t>
            </a:r>
            <a:endParaRPr lang="zh-CN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89810" y="5848359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11" name="椭圆 1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95348" y="1326995"/>
            <a:ext cx="3053095" cy="823452"/>
            <a:chOff x="1828494" y="1237290"/>
            <a:chExt cx="3053095" cy="823452"/>
          </a:xfrm>
        </p:grpSpPr>
        <p:sp>
          <p:nvSpPr>
            <p:cNvPr id="8" name="椭圆 7"/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ECD9CA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1</a:t>
              </a:r>
              <a:endParaRPr lang="zh-CN" altLang="en-US" sz="2000" dirty="0">
                <a:solidFill>
                  <a:srgbClr val="ECD9CA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481471" y="1237290"/>
              <a:ext cx="2400118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AAA09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研讨题</a:t>
              </a:r>
              <a:r>
                <a:rPr lang="en-US" altLang="zh-CN" sz="2800" dirty="0">
                  <a:solidFill>
                    <a:srgbClr val="AAA09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1</a:t>
              </a:r>
              <a:endParaRPr lang="en-US" altLang="zh-CN" sz="2800" dirty="0">
                <a:solidFill>
                  <a:srgbClr val="AAA09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904873" y="3838315"/>
            <a:ext cx="3053095" cy="823452"/>
            <a:chOff x="1828494" y="1237290"/>
            <a:chExt cx="3053095" cy="823452"/>
          </a:xfrm>
        </p:grpSpPr>
        <p:sp>
          <p:nvSpPr>
            <p:cNvPr id="19" name="椭圆 18"/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ECD9CA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2</a:t>
              </a:r>
              <a:endParaRPr lang="zh-CN" altLang="en-US" sz="2000" dirty="0">
                <a:solidFill>
                  <a:srgbClr val="ECD9CA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81471" y="1237290"/>
              <a:ext cx="2400118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AAA09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研讨题</a:t>
              </a:r>
              <a:r>
                <a:rPr lang="en-US" altLang="zh-CN" sz="2800" dirty="0">
                  <a:solidFill>
                    <a:srgbClr val="AAA09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2</a:t>
              </a:r>
              <a:endParaRPr lang="en-US" altLang="zh-CN" sz="2800" dirty="0">
                <a:solidFill>
                  <a:srgbClr val="AAA09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238375" y="3114040"/>
            <a:ext cx="771525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 删除没有开课的学院。有什么限制？</a:t>
            </a:r>
            <a:endParaRPr lang="en-US" altLang="zh-CN" sz="35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019830" y="3959225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56571" y="5131728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25424" y="146929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40715" y="503555"/>
            <a:ext cx="4652645" cy="803275"/>
            <a:chOff x="7066800" y="1981200"/>
            <a:chExt cx="3144720" cy="558800"/>
          </a:xfrm>
        </p:grpSpPr>
        <p:sp>
          <p:nvSpPr>
            <p:cNvPr id="37" name="圆角矩形 12"/>
            <p:cNvSpPr/>
            <p:nvPr/>
          </p:nvSpPr>
          <p:spPr>
            <a:xfrm>
              <a:off x="7066800" y="1981200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rgbClr val="C6B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7177768" y="2092525"/>
              <a:ext cx="336150" cy="336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1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720988" y="2098021"/>
              <a:ext cx="2240280" cy="330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500" dirty="0">
                  <a:solidFill>
                    <a:schemeClr val="bg1"/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删除没有开课的学院</a:t>
              </a:r>
              <a:endParaRPr lang="zh-CN" altLang="en-US" sz="2500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4695" y="1687195"/>
            <a:ext cx="10722610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/>
              <a:t>由于C表中yxh一列为外键。</a:t>
            </a:r>
            <a:endParaRPr lang="zh-CN" altLang="en-US" sz="2500"/>
          </a:p>
          <a:p>
            <a:r>
              <a:rPr lang="zh-CN" altLang="en-US" sz="2500"/>
              <a:t>且</a:t>
            </a:r>
            <a:r>
              <a:rPr lang="en-US" altLang="zh-CN" sz="2500"/>
              <a:t>yxh</a:t>
            </a:r>
            <a:r>
              <a:rPr lang="zh-CN" altLang="en-US" sz="2500"/>
              <a:t>是表D的主键。因此其被外键约束导致无法直接删除D中的学院。</a:t>
            </a:r>
            <a:endParaRPr lang="zh-CN" altLang="en-US" sz="2500"/>
          </a:p>
          <a:p>
            <a:endParaRPr lang="zh-CN" altLang="en-US" sz="2500"/>
          </a:p>
          <a:p>
            <a:endParaRPr lang="zh-CN" altLang="en-US" sz="2500"/>
          </a:p>
          <a:p>
            <a:endParaRPr lang="zh-CN" altLang="en-US" sz="25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1044 L -2.08333E-7 -0.1812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8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7 0.10463 L -2.08333E-7 -3.33333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1-01-07 下午12.56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298450"/>
            <a:ext cx="8717280" cy="6261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4695" y="1422400"/>
            <a:ext cx="107226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500"/>
          </a:p>
          <a:p>
            <a:r>
              <a:rPr lang="zh-CN" altLang="en-US" sz="2500"/>
              <a:t>所以要先删除表C中对应的行，因此先执行</a:t>
            </a:r>
            <a:endParaRPr lang="zh-CN" altLang="en-US" sz="2500"/>
          </a:p>
          <a:p>
            <a:r>
              <a:rPr lang="zh-CN" altLang="en-US" sz="2500"/>
              <a:t>delete from C </a:t>
            </a:r>
            <a:endParaRPr lang="zh-CN" altLang="en-US" sz="2500"/>
          </a:p>
          <a:p>
            <a:r>
              <a:rPr lang="zh-CN" altLang="en-US" sz="2500"/>
              <a:t>where yxh not in (select T.yxh from T,O where T.gh=O.gh)</a:t>
            </a:r>
            <a:r>
              <a:rPr lang="en-US" altLang="zh-CN" sz="2500"/>
              <a:t>;</a:t>
            </a:r>
            <a:endParaRPr lang="en-US" altLang="zh-CN" sz="2500"/>
          </a:p>
          <a:p>
            <a:endParaRPr lang="en-US" altLang="zh-CN" sz="2500"/>
          </a:p>
          <a:p>
            <a:r>
              <a:rPr lang="zh-CN" altLang="en-US" sz="2500"/>
              <a:t>再执行对表D的删除</a:t>
            </a:r>
            <a:endParaRPr lang="zh-CN" altLang="en-US" sz="2500"/>
          </a:p>
          <a:p>
            <a:r>
              <a:rPr lang="zh-CN" altLang="en-US" sz="2500"/>
              <a:t>delete from D </a:t>
            </a:r>
            <a:endParaRPr lang="zh-CN" altLang="en-US" sz="2500"/>
          </a:p>
          <a:p>
            <a:r>
              <a:rPr lang="zh-CN" altLang="en-US" sz="2500"/>
              <a:t>where yxh not in (select T.yxh from T,O where T.gh=O.gh)</a:t>
            </a:r>
            <a:r>
              <a:rPr lang="en-US" altLang="zh-CN" sz="2500"/>
              <a:t>;</a:t>
            </a:r>
            <a:endParaRPr lang="en-US" altLang="zh-CN" sz="25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删除后c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833755"/>
            <a:ext cx="8552180" cy="2587625"/>
          </a:xfrm>
          <a:prstGeom prst="rect">
            <a:avLst/>
          </a:prstGeom>
        </p:spPr>
      </p:pic>
      <p:pic>
        <p:nvPicPr>
          <p:cNvPr id="4" name="图片 3" descr="删除后d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744720"/>
            <a:ext cx="8551545" cy="15468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812925" y="1998345"/>
            <a:ext cx="85661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 如果学生在</a:t>
            </a:r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一学期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中不及格的课程学分之和达到该学期所修学分的二分之一，将进入试读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。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请根据</a:t>
            </a:r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最近结束的学期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获得试读的学生的状态改为“试读”。</a:t>
            </a:r>
            <a:endParaRPr lang="en-US" altLang="zh-CN" sz="3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019830" y="3959225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56571" y="5131728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25424" y="146929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640715" y="495935"/>
            <a:ext cx="4652645" cy="834390"/>
          </a:xfrm>
          <a:prstGeom prst="roundRect">
            <a:avLst>
              <a:gd name="adj" fmla="val 0"/>
            </a:avLst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805180" y="684530"/>
            <a:ext cx="497205" cy="4832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2</a:t>
            </a:r>
            <a:endParaRPr lang="en-US" altLang="zh-CN" sz="20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08455" y="692150"/>
            <a:ext cx="3314700" cy="47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状态改为试读</a:t>
            </a:r>
            <a:endParaRPr lang="zh-CN" altLang="en-US" sz="25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0715" y="1957070"/>
            <a:ext cx="1066673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5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简单分析：在选课表和学生表中 找到最近一个学期每个学生的成绩不及格科目的数目 并统计每个学生的不及格学分与及格学分数</a:t>
            </a:r>
            <a:endParaRPr lang="zh-CN" altLang="en-US" sz="25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5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500" dirty="0">
                <a:solidFill>
                  <a:schemeClr val="tx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如果学生的不及格科学分和占它这个学期的学分总和一半 那么将它的状态改为试读</a:t>
            </a:r>
            <a:endParaRPr lang="zh-CN" altLang="en-US" sz="2500" dirty="0">
              <a:solidFill>
                <a:schemeClr val="tx1"/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ISLIDE.DIAGRAM" val="#210844;"/>
</p:tagLst>
</file>

<file path=ppt/tags/tag3.xml><?xml version="1.0" encoding="utf-8"?>
<p:tagLst xmlns:p="http://schemas.openxmlformats.org/presentationml/2006/main">
  <p:tag name="ISLIDE.DIAGRAM" val="#210844;"/>
</p:tagLst>
</file>

<file path=ppt/tags/tag4.xml><?xml version="1.0" encoding="utf-8"?>
<p:tagLst xmlns:p="http://schemas.openxmlformats.org/presentationml/2006/main">
  <p:tag name="ISLIDE.DIAGRAM" val="#210844;"/>
</p:tagLst>
</file>

<file path=ppt/tags/tag5.xml><?xml version="1.0" encoding="utf-8"?>
<p:tagLst xmlns:p="http://schemas.openxmlformats.org/presentationml/2006/main">
  <p:tag name="ISLIDE.DIAGRAM" val="#210844;"/>
</p:tagLst>
</file>

<file path=ppt/tags/tag6.xml><?xml version="1.0" encoding="utf-8"?>
<p:tagLst xmlns:p="http://schemas.openxmlformats.org/presentationml/2006/main">
  <p:tag name="ISLIDE.DIAGRAM" val="#210844;"/>
</p:tagLst>
</file>

<file path=ppt/tags/tag7.xml><?xml version="1.0" encoding="utf-8"?>
<p:tagLst xmlns:p="http://schemas.openxmlformats.org/presentationml/2006/main">
  <p:tag name="ISLIDE.DIAGRAM" val="#210844;"/>
</p:tagLst>
</file>

<file path=ppt/tags/tag8.xml><?xml version="1.0" encoding="utf-8"?>
<p:tagLst xmlns:p="http://schemas.openxmlformats.org/presentationml/2006/main">
  <p:tag name="ISLIDE.DIAGRAM" val="#210844;"/>
</p:tagLst>
</file>

<file path=ppt/tags/tag9.xml><?xml version="1.0" encoding="utf-8"?>
<p:tagLst xmlns:p="http://schemas.openxmlformats.org/presentationml/2006/main">
  <p:tag name="ISLIDE.DIAGRAM" val="#210844;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表格</Application>
  <PresentationFormat>自定义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方正书宋_GBK</vt:lpstr>
      <vt:lpstr>Wingdings</vt:lpstr>
      <vt:lpstr>微软雅黑</vt:lpstr>
      <vt:lpstr>汉仪旗黑</vt:lpstr>
      <vt:lpstr>思源黑体</vt:lpstr>
      <vt:lpstr>苹方-简</vt:lpstr>
      <vt:lpstr>思源黑体 Medium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等线 Light</vt:lpstr>
      <vt:lpstr>Calibri Light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简洁莫兰迪色</dc:title>
  <dc:creator>第一PPT</dc:creator>
  <cp:keywords>www.1ppt.com</cp:keywords>
  <dc:description>www.1ppt.com</dc:description>
  <cp:lastModifiedBy>caizhuoyue</cp:lastModifiedBy>
  <cp:revision>45</cp:revision>
  <dcterms:created xsi:type="dcterms:W3CDTF">2021-01-08T05:34:48Z</dcterms:created>
  <dcterms:modified xsi:type="dcterms:W3CDTF">2021-01-08T05:34:48Z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