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CC0245-40CE-4A57-B335-1FEC5A487D5E}">
  <a:tblStyle styleId="{FCCC0245-40CE-4A57-B335-1FEC5A487D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0bd801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bd801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add9362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add9362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add9362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add9362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d6aecae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d6aecae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0ae8800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0ae8800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d6aecae7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d6aecae7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0ae8800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ae8800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6d6aecae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d6aecae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Betting odds predictor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FIFA players information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Betting odds?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rPr lang="en"/>
              <a:t>Sum of </a:t>
            </a:r>
            <a:r>
              <a:rPr lang="en"/>
              <a:t>probabilities</a:t>
            </a:r>
            <a:r>
              <a:rPr lang="en"/>
              <a:t>: 106,74%</a:t>
            </a:r>
            <a:endParaRPr/>
          </a:p>
          <a:p>
            <a:pPr indent="0" lvl="0" marL="0" marR="0" rtl="0" algn="l">
              <a:lnSpc>
                <a:spcPct val="115000"/>
              </a:lnSpc>
              <a:spcBef>
                <a:spcPts val="1600"/>
              </a:spcBef>
              <a:spcAft>
                <a:spcPts val="0"/>
              </a:spcAft>
              <a:buNone/>
            </a:pPr>
            <a:r>
              <a:rPr lang="en"/>
              <a:t>This excedent 6,74% is what the betting house uses to get benefit.</a:t>
            </a:r>
            <a:endParaRPr/>
          </a:p>
          <a:p>
            <a:pPr indent="0" lvl="0" marL="0" marR="0" rtl="0" algn="l">
              <a:lnSpc>
                <a:spcPct val="115000"/>
              </a:lnSpc>
              <a:spcBef>
                <a:spcPts val="1600"/>
              </a:spcBef>
              <a:spcAft>
                <a:spcPts val="1600"/>
              </a:spcAft>
              <a:buNone/>
            </a:pPr>
            <a:r>
              <a:t/>
            </a:r>
            <a:endParaRPr/>
          </a:p>
        </p:txBody>
      </p:sp>
      <p:pic>
        <p:nvPicPr>
          <p:cNvPr id="67" name="Google Shape;67;p14"/>
          <p:cNvPicPr preferRelativeResize="0"/>
          <p:nvPr/>
        </p:nvPicPr>
        <p:blipFill rotWithShape="1">
          <a:blip r:embed="rId3">
            <a:alphaModFix/>
          </a:blip>
          <a:srcRect b="57227" l="15160" r="22218" t="40233"/>
          <a:stretch/>
        </p:blipFill>
        <p:spPr>
          <a:xfrm>
            <a:off x="311700" y="1205500"/>
            <a:ext cx="8369002" cy="190874"/>
          </a:xfrm>
          <a:prstGeom prst="rect">
            <a:avLst/>
          </a:prstGeom>
          <a:noFill/>
          <a:ln>
            <a:noFill/>
          </a:ln>
        </p:spPr>
      </p:pic>
      <p:graphicFrame>
        <p:nvGraphicFramePr>
          <p:cNvPr id="68" name="Google Shape;68;p14"/>
          <p:cNvGraphicFramePr/>
          <p:nvPr/>
        </p:nvGraphicFramePr>
        <p:xfrm>
          <a:off x="952500" y="1683113"/>
          <a:ext cx="3000000" cy="3000000"/>
        </p:xfrm>
        <a:graphic>
          <a:graphicData uri="http://schemas.openxmlformats.org/drawingml/2006/table">
            <a:tbl>
              <a:tblPr>
                <a:noFill/>
                <a:tableStyleId>{FCCC0245-40CE-4A57-B335-1FEC5A487D5E}</a:tableStyleId>
              </a:tblPr>
              <a:tblGrid>
                <a:gridCol w="1809750"/>
                <a:gridCol w="1809750"/>
                <a:gridCol w="1809750"/>
                <a:gridCol w="1809750"/>
              </a:tblGrid>
              <a:tr h="402575">
                <a:tc>
                  <a:txBody>
                    <a:bodyPr/>
                    <a:lstStyle/>
                    <a:p>
                      <a:pPr indent="0" lvl="0" marL="0" marR="0" rtl="0" algn="l">
                        <a:lnSpc>
                          <a:spcPct val="115000"/>
                        </a:lnSpc>
                        <a:spcBef>
                          <a:spcPts val="0"/>
                        </a:spcBef>
                        <a:spcAft>
                          <a:spcPts val="1600"/>
                        </a:spcAft>
                        <a:buNone/>
                      </a:pPr>
                      <a:r>
                        <a:rPr lang="en" sz="1200">
                          <a:solidFill>
                            <a:schemeClr val="accent3"/>
                          </a:solidFill>
                          <a:latin typeface="Average"/>
                          <a:ea typeface="Average"/>
                          <a:cs typeface="Average"/>
                          <a:sym typeface="Average"/>
                        </a:rPr>
                        <a:t>Result</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00000"/>
                        </a:lnSpc>
                        <a:spcBef>
                          <a:spcPts val="0"/>
                        </a:spcBef>
                        <a:spcAft>
                          <a:spcPts val="1600"/>
                        </a:spcAft>
                        <a:buNone/>
                      </a:pPr>
                      <a:r>
                        <a:rPr lang="en" sz="1200">
                          <a:solidFill>
                            <a:schemeClr val="accent3"/>
                          </a:solidFill>
                          <a:latin typeface="Average"/>
                          <a:ea typeface="Average"/>
                          <a:cs typeface="Average"/>
                          <a:sym typeface="Average"/>
                        </a:rPr>
                        <a:t>Barcelona</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00000"/>
                        </a:lnSpc>
                        <a:spcBef>
                          <a:spcPts val="0"/>
                        </a:spcBef>
                        <a:spcAft>
                          <a:spcPts val="1600"/>
                        </a:spcAft>
                        <a:buNone/>
                      </a:pPr>
                      <a:r>
                        <a:rPr lang="en" sz="1200">
                          <a:solidFill>
                            <a:schemeClr val="accent3"/>
                          </a:solidFill>
                          <a:latin typeface="Average"/>
                          <a:ea typeface="Average"/>
                          <a:cs typeface="Average"/>
                          <a:sym typeface="Average"/>
                        </a:rPr>
                        <a:t>Draw</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00000"/>
                        </a:lnSpc>
                        <a:spcBef>
                          <a:spcPts val="0"/>
                        </a:spcBef>
                        <a:spcAft>
                          <a:spcPts val="1600"/>
                        </a:spcAft>
                        <a:buNone/>
                      </a:pPr>
                      <a:r>
                        <a:rPr lang="en" sz="1200">
                          <a:solidFill>
                            <a:schemeClr val="accent3"/>
                          </a:solidFill>
                          <a:latin typeface="Average"/>
                          <a:ea typeface="Average"/>
                          <a:cs typeface="Average"/>
                          <a:sym typeface="Average"/>
                        </a:rPr>
                        <a:t>Leganés</a:t>
                      </a:r>
                      <a:endParaRPr sz="1200">
                        <a:solidFill>
                          <a:schemeClr val="accent3"/>
                        </a:solidFill>
                        <a:latin typeface="Average"/>
                        <a:ea typeface="Average"/>
                        <a:cs typeface="Average"/>
                        <a:sym typeface="Average"/>
                      </a:endParaRPr>
                    </a:p>
                  </a:txBody>
                  <a:tcPr marT="91425" marB="91425" marR="91425" marL="91425"/>
                </a:tc>
              </a:tr>
              <a:tr h="381000">
                <a:tc>
                  <a:txBody>
                    <a:bodyPr/>
                    <a:lstStyle/>
                    <a:p>
                      <a:pPr indent="0" lvl="0" marL="0" marR="0" rtl="0" algn="l">
                        <a:lnSpc>
                          <a:spcPct val="115000"/>
                        </a:lnSpc>
                        <a:spcBef>
                          <a:spcPts val="0"/>
                        </a:spcBef>
                        <a:spcAft>
                          <a:spcPts val="1600"/>
                        </a:spcAft>
                        <a:buNone/>
                      </a:pPr>
                      <a:r>
                        <a:rPr lang="en" sz="1200">
                          <a:solidFill>
                            <a:schemeClr val="accent3"/>
                          </a:solidFill>
                          <a:latin typeface="Average"/>
                          <a:ea typeface="Average"/>
                          <a:cs typeface="Average"/>
                          <a:sym typeface="Average"/>
                        </a:rPr>
                        <a:t>If you bet 10€ you get</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10x8.00 = 80€</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10x5.25 = </a:t>
                      </a:r>
                      <a:r>
                        <a:rPr lang="en" sz="1200">
                          <a:solidFill>
                            <a:schemeClr val="accent3"/>
                          </a:solidFill>
                          <a:latin typeface="Average"/>
                          <a:ea typeface="Average"/>
                          <a:cs typeface="Average"/>
                          <a:sym typeface="Average"/>
                        </a:rPr>
                        <a:t>52.5€</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10x1.33 = </a:t>
                      </a:r>
                      <a:r>
                        <a:rPr lang="en" sz="1200">
                          <a:solidFill>
                            <a:schemeClr val="accent3"/>
                          </a:solidFill>
                          <a:latin typeface="Average"/>
                          <a:ea typeface="Average"/>
                          <a:cs typeface="Average"/>
                          <a:sym typeface="Average"/>
                        </a:rPr>
                        <a:t>13,3€</a:t>
                      </a:r>
                      <a:endParaRPr sz="1200">
                        <a:solidFill>
                          <a:schemeClr val="accent3"/>
                        </a:solidFill>
                        <a:latin typeface="Average"/>
                        <a:ea typeface="Average"/>
                        <a:cs typeface="Average"/>
                        <a:sym typeface="Average"/>
                      </a:endParaRPr>
                    </a:p>
                  </a:txBody>
                  <a:tcPr marT="91425" marB="91425" marR="91425" marL="91425"/>
                </a:tc>
              </a:tr>
              <a:tr h="381000">
                <a:tc>
                  <a:txBody>
                    <a:bodyPr/>
                    <a:lstStyle/>
                    <a:p>
                      <a:pPr indent="0" lvl="0" marL="0" marR="0" rtl="0" algn="l">
                        <a:lnSpc>
                          <a:spcPct val="115000"/>
                        </a:lnSpc>
                        <a:spcBef>
                          <a:spcPts val="0"/>
                        </a:spcBef>
                        <a:spcAft>
                          <a:spcPts val="1600"/>
                        </a:spcAft>
                        <a:buNone/>
                      </a:pPr>
                      <a:r>
                        <a:rPr lang="en" sz="1200">
                          <a:solidFill>
                            <a:schemeClr val="accent3"/>
                          </a:solidFill>
                          <a:latin typeface="Average"/>
                          <a:ea typeface="Average"/>
                          <a:cs typeface="Average"/>
                          <a:sym typeface="Average"/>
                        </a:rPr>
                        <a:t>Probability</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100/8</a:t>
                      </a:r>
                      <a:r>
                        <a:rPr lang="en" sz="1200">
                          <a:solidFill>
                            <a:schemeClr val="accent3"/>
                          </a:solidFill>
                          <a:latin typeface="Average"/>
                          <a:ea typeface="Average"/>
                          <a:cs typeface="Average"/>
                          <a:sym typeface="Average"/>
                        </a:rPr>
                        <a:t>.00 = 12.5%</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100/5.25 = 19.05%</a:t>
                      </a:r>
                      <a:endParaRPr sz="1200">
                        <a:solidFill>
                          <a:schemeClr val="accent3"/>
                        </a:solidFill>
                        <a:latin typeface="Average"/>
                        <a:ea typeface="Average"/>
                        <a:cs typeface="Average"/>
                        <a:sym typeface="Average"/>
                      </a:endParaRPr>
                    </a:p>
                  </a:txBody>
                  <a:tcPr marT="91425" marB="91425" marR="91425" marL="91425"/>
                </a:tc>
                <a:tc>
                  <a:txBody>
                    <a:bodyPr/>
                    <a:lstStyle/>
                    <a:p>
                      <a:pPr indent="0" lvl="0" marL="0" marR="0" rtl="0" algn="ctr">
                        <a:lnSpc>
                          <a:spcPct val="115000"/>
                        </a:lnSpc>
                        <a:spcBef>
                          <a:spcPts val="0"/>
                        </a:spcBef>
                        <a:spcAft>
                          <a:spcPts val="1600"/>
                        </a:spcAft>
                        <a:buNone/>
                      </a:pPr>
                      <a:r>
                        <a:rPr lang="en" sz="1200">
                          <a:solidFill>
                            <a:schemeClr val="accent3"/>
                          </a:solidFill>
                          <a:latin typeface="Average"/>
                          <a:ea typeface="Average"/>
                          <a:cs typeface="Average"/>
                          <a:sym typeface="Average"/>
                        </a:rPr>
                        <a:t>100/1.33 = </a:t>
                      </a:r>
                      <a:r>
                        <a:rPr lang="en" sz="1200">
                          <a:solidFill>
                            <a:schemeClr val="accent3"/>
                          </a:solidFill>
                          <a:latin typeface="Average"/>
                          <a:ea typeface="Average"/>
                          <a:cs typeface="Average"/>
                          <a:sym typeface="Average"/>
                        </a:rPr>
                        <a:t>75.19 %</a:t>
                      </a:r>
                      <a:endParaRPr sz="1200">
                        <a:solidFill>
                          <a:schemeClr val="accent3"/>
                        </a:solidFill>
                        <a:latin typeface="Average"/>
                        <a:ea typeface="Average"/>
                        <a:cs typeface="Average"/>
                        <a:sym typeface="Average"/>
                      </a:endParaRPr>
                    </a:p>
                  </a:txBody>
                  <a:tcPr marT="91425" marB="91425" marR="91425" marL="91425"/>
                </a:tc>
              </a:tr>
            </a:tbl>
          </a:graphicData>
        </a:graphic>
      </p:graphicFrame>
      <p:sp>
        <p:nvSpPr>
          <p:cNvPr id="69" name="Google Shape;69;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swald"/>
                <a:ea typeface="Oswald"/>
                <a:cs typeface="Oswald"/>
                <a:sym typeface="Oswald"/>
              </a:rPr>
              <a:t>‹#›</a:t>
            </a:fld>
            <a:endParaRPr>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Predict the betting odds of each result of a certain betting house.</a:t>
            </a:r>
            <a:endParaRPr>
              <a:latin typeface="Oswald"/>
              <a:ea typeface="Oswald"/>
              <a:cs typeface="Oswald"/>
              <a:sym typeface="Oswald"/>
            </a:endParaRPr>
          </a:p>
          <a:p>
            <a:pPr indent="0" lvl="0" marL="0" rtl="0" algn="l">
              <a:spcBef>
                <a:spcPts val="1600"/>
              </a:spcBef>
              <a:spcAft>
                <a:spcPts val="0"/>
              </a:spcAft>
              <a:buNone/>
            </a:pPr>
            <a:r>
              <a:rPr lang="en">
                <a:latin typeface="Oswald"/>
                <a:ea typeface="Oswald"/>
                <a:cs typeface="Oswald"/>
                <a:sym typeface="Oswald"/>
              </a:rPr>
              <a:t>The final purpose is to look for cases that differ from the betting side:</a:t>
            </a:r>
            <a:endParaRPr>
              <a:latin typeface="Oswald"/>
              <a:ea typeface="Oswald"/>
              <a:cs typeface="Oswald"/>
              <a:sym typeface="Oswald"/>
            </a:endParaRPr>
          </a:p>
          <a:p>
            <a:pPr indent="-342900" lvl="0" marL="457200" rtl="0" algn="l">
              <a:spcBef>
                <a:spcPts val="1600"/>
              </a:spcBef>
              <a:spcAft>
                <a:spcPts val="0"/>
              </a:spcAft>
              <a:buSzPts val="1800"/>
              <a:buFont typeface="Oswald"/>
              <a:buChar char="-"/>
            </a:pPr>
            <a:r>
              <a:rPr lang="en">
                <a:latin typeface="Oswald"/>
                <a:ea typeface="Oswald"/>
                <a:cs typeface="Oswald"/>
                <a:sym typeface="Oswald"/>
              </a:rPr>
              <a:t>The prediction is higher than the actual bet: you are getting </a:t>
            </a:r>
            <a:r>
              <a:rPr lang="en">
                <a:latin typeface="Oswald"/>
                <a:ea typeface="Oswald"/>
                <a:cs typeface="Oswald"/>
                <a:sym typeface="Oswald"/>
              </a:rPr>
              <a:t>paid</a:t>
            </a:r>
            <a:r>
              <a:rPr lang="en">
                <a:latin typeface="Oswald"/>
                <a:ea typeface="Oswald"/>
                <a:cs typeface="Oswald"/>
                <a:sym typeface="Oswald"/>
              </a:rPr>
              <a:t> less than what the model tells (for that bet). </a:t>
            </a:r>
            <a:r>
              <a:rPr lang="en">
                <a:solidFill>
                  <a:srgbClr val="FF0000"/>
                </a:solidFill>
                <a:latin typeface="Oswald"/>
                <a:ea typeface="Oswald"/>
                <a:cs typeface="Oswald"/>
                <a:sym typeface="Oswald"/>
              </a:rPr>
              <a:t>BAD MOMENT TO BET!</a:t>
            </a:r>
            <a:endParaRPr>
              <a:solidFill>
                <a:srgbClr val="FF0000"/>
              </a:solidFill>
              <a:latin typeface="Oswald"/>
              <a:ea typeface="Oswald"/>
              <a:cs typeface="Oswald"/>
              <a:sym typeface="Oswald"/>
            </a:endParaRPr>
          </a:p>
          <a:p>
            <a:pPr indent="-342900" lvl="0" marL="457200" rtl="0" algn="l">
              <a:spcBef>
                <a:spcPts val="0"/>
              </a:spcBef>
              <a:spcAft>
                <a:spcPts val="0"/>
              </a:spcAft>
              <a:buSzPts val="1800"/>
              <a:buFont typeface="Oswald"/>
              <a:buChar char="-"/>
            </a:pPr>
            <a:r>
              <a:rPr lang="en">
                <a:latin typeface="Oswald"/>
                <a:ea typeface="Oswald"/>
                <a:cs typeface="Oswald"/>
                <a:sym typeface="Oswald"/>
              </a:rPr>
              <a:t>The prediction is lower than the actual bet: you are getting paid less than what the model tells (for that bet). </a:t>
            </a:r>
            <a:r>
              <a:rPr lang="en">
                <a:solidFill>
                  <a:srgbClr val="00FF00"/>
                </a:solidFill>
                <a:latin typeface="Oswald"/>
                <a:ea typeface="Oswald"/>
                <a:cs typeface="Oswald"/>
                <a:sym typeface="Oswald"/>
              </a:rPr>
              <a:t>GOOD MOMENT TO BET!</a:t>
            </a:r>
            <a:endParaRPr>
              <a:solidFill>
                <a:srgbClr val="00FF00"/>
              </a:solidFill>
              <a:latin typeface="Oswald"/>
              <a:ea typeface="Oswald"/>
              <a:cs typeface="Oswald"/>
              <a:sym typeface="Oswald"/>
            </a:endParaRPr>
          </a:p>
          <a:p>
            <a:pPr indent="0" lvl="0" marL="0" rtl="0" algn="l">
              <a:spcBef>
                <a:spcPts val="1600"/>
              </a:spcBef>
              <a:spcAft>
                <a:spcPts val="1600"/>
              </a:spcAft>
              <a:buNone/>
            </a:pPr>
            <a:r>
              <a:rPr lang="en">
                <a:latin typeface="Oswald"/>
                <a:ea typeface="Oswald"/>
                <a:cs typeface="Oswald"/>
                <a:sym typeface="Oswald"/>
              </a:rPr>
              <a:t>The model wants to exploit the fact that the betting house fluctuate the values of the quotes according to what people is betting and the model pretends to give the final odd.</a:t>
            </a:r>
            <a:endParaRPr>
              <a:solidFill>
                <a:srgbClr val="00FF00"/>
              </a:solidFill>
              <a:latin typeface="Oswald"/>
              <a:ea typeface="Oswald"/>
              <a:cs typeface="Oswald"/>
              <a:sym typeface="Oswald"/>
            </a:endParaRPr>
          </a:p>
        </p:txBody>
      </p:sp>
      <p:sp>
        <p:nvSpPr>
          <p:cNvPr id="76" name="Google Shape;76;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swald"/>
                <a:ea typeface="Oswald"/>
                <a:cs typeface="Oswald"/>
                <a:sym typeface="Oswald"/>
              </a:rPr>
              <a:t>‹#›</a:t>
            </a:fld>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 results from season 14-15 until today</a:t>
            </a:r>
            <a:r>
              <a:rPr lang="en"/>
              <a:t>.</a:t>
            </a:r>
            <a:endParaRPr/>
          </a:p>
          <a:p>
            <a:pPr indent="0" lvl="0" marL="0" rtl="0" algn="l">
              <a:spcBef>
                <a:spcPts val="1600"/>
              </a:spcBef>
              <a:spcAft>
                <a:spcPts val="0"/>
              </a:spcAft>
              <a:buNone/>
            </a:pPr>
            <a:r>
              <a:rPr lang="en"/>
              <a:t>FIFA ratings of Seasons for last 3 seasons.</a:t>
            </a:r>
            <a:endParaRPr/>
          </a:p>
          <a:p>
            <a:pPr indent="0" lvl="0" marL="0" rtl="0" algn="l">
              <a:spcBef>
                <a:spcPts val="1600"/>
              </a:spcBef>
              <a:spcAft>
                <a:spcPts val="0"/>
              </a:spcAft>
              <a:buNone/>
            </a:pPr>
            <a:r>
              <a:rPr lang="en"/>
              <a:t>Historics of betting house for all matches </a:t>
            </a:r>
            <a:r>
              <a:rPr lang="en"/>
              <a:t>(ŷ)</a:t>
            </a:r>
            <a:r>
              <a:rPr lang="en"/>
              <a:t>.</a:t>
            </a:r>
            <a:endParaRPr/>
          </a:p>
          <a:p>
            <a:pPr indent="0" lvl="0" marL="0" rtl="0" algn="l">
              <a:spcBef>
                <a:spcPts val="1600"/>
              </a:spcBef>
              <a:spcAft>
                <a:spcPts val="0"/>
              </a:spcAft>
              <a:buNone/>
            </a:pPr>
            <a:r>
              <a:rPr lang="en"/>
              <a:t>Creating dataset: Mean goals seasons, mean positions last seasons, Home/Away, …</a:t>
            </a:r>
            <a:endParaRPr/>
          </a:p>
          <a:p>
            <a:pPr indent="0" lvl="0" marL="0" rtl="0" algn="l">
              <a:spcBef>
                <a:spcPts val="1600"/>
              </a:spcBef>
              <a:spcAft>
                <a:spcPts val="0"/>
              </a:spcAft>
              <a:buNone/>
            </a:pPr>
            <a:r>
              <a:rPr lang="en"/>
              <a:t>Adding FIFA ratings (overall, age, position per team)</a:t>
            </a:r>
            <a:endParaRPr/>
          </a:p>
          <a:p>
            <a:pPr indent="-342900" lvl="0" marL="457200" rtl="0" algn="l">
              <a:spcBef>
                <a:spcPts val="1600"/>
              </a:spcBef>
              <a:spcAft>
                <a:spcPts val="0"/>
              </a:spcAft>
              <a:buSzPts val="1800"/>
              <a:buChar char="-"/>
            </a:pPr>
            <a:r>
              <a:rPr lang="en"/>
              <a:t>Mean, Medium, Min, Max, for both top 11 of team and full team. </a:t>
            </a:r>
            <a:endParaRPr/>
          </a:p>
        </p:txBody>
      </p:sp>
      <p:sp>
        <p:nvSpPr>
          <p:cNvPr id="83" name="Google Shape;83;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pic>
        <p:nvPicPr>
          <p:cNvPr id="89" name="Google Shape;89;p17"/>
          <p:cNvPicPr preferRelativeResize="0"/>
          <p:nvPr/>
        </p:nvPicPr>
        <p:blipFill>
          <a:blip r:embed="rId3">
            <a:alphaModFix/>
          </a:blip>
          <a:stretch>
            <a:fillRect/>
          </a:stretch>
        </p:blipFill>
        <p:spPr>
          <a:xfrm>
            <a:off x="2972850" y="1024600"/>
            <a:ext cx="3198300" cy="1470950"/>
          </a:xfrm>
          <a:prstGeom prst="rect">
            <a:avLst/>
          </a:prstGeom>
          <a:noFill/>
          <a:ln>
            <a:noFill/>
          </a:ln>
        </p:spPr>
      </p:pic>
      <p:pic>
        <p:nvPicPr>
          <p:cNvPr id="90" name="Google Shape;90;p17"/>
          <p:cNvPicPr preferRelativeResize="0"/>
          <p:nvPr/>
        </p:nvPicPr>
        <p:blipFill>
          <a:blip r:embed="rId4">
            <a:alphaModFix/>
          </a:blip>
          <a:stretch>
            <a:fillRect/>
          </a:stretch>
        </p:blipFill>
        <p:spPr>
          <a:xfrm>
            <a:off x="877087" y="3077850"/>
            <a:ext cx="7410225" cy="1040900"/>
          </a:xfrm>
          <a:prstGeom prst="rect">
            <a:avLst/>
          </a:prstGeom>
          <a:noFill/>
          <a:ln>
            <a:noFill/>
          </a:ln>
        </p:spPr>
      </p:pic>
      <p:cxnSp>
        <p:nvCxnSpPr>
          <p:cNvPr id="91" name="Google Shape;91;p17"/>
          <p:cNvCxnSpPr>
            <a:stCxn id="89" idx="2"/>
            <a:endCxn id="90" idx="0"/>
          </p:cNvCxnSpPr>
          <p:nvPr/>
        </p:nvCxnSpPr>
        <p:spPr>
          <a:xfrm>
            <a:off x="4572000" y="2495550"/>
            <a:ext cx="10200" cy="582300"/>
          </a:xfrm>
          <a:prstGeom prst="straightConnector1">
            <a:avLst/>
          </a:prstGeom>
          <a:noFill/>
          <a:ln cap="flat" cmpd="sng" w="28575">
            <a:solidFill>
              <a:srgbClr val="FFFFFF"/>
            </a:solidFill>
            <a:prstDash val="solid"/>
            <a:round/>
            <a:headEnd len="med" w="med" type="none"/>
            <a:tailEnd len="med" w="med" type="triangle"/>
          </a:ln>
        </p:spPr>
      </p:cxn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t/>
            </a:r>
            <a:endParaRPr>
              <a:latin typeface="Oswald"/>
              <a:ea typeface="Oswald"/>
              <a:cs typeface="Oswald"/>
              <a:sym typeface="Oswald"/>
            </a:endParaRPr>
          </a:p>
          <a:p>
            <a:pPr indent="0" lvl="0" marL="1371600" rtl="0" algn="l">
              <a:spcBef>
                <a:spcPts val="1600"/>
              </a:spcBef>
              <a:spcAft>
                <a:spcPts val="0"/>
              </a:spcAft>
              <a:buNone/>
            </a:pPr>
            <a:r>
              <a:t/>
            </a:r>
            <a:endParaRPr>
              <a:latin typeface="Oswald"/>
              <a:ea typeface="Oswald"/>
              <a:cs typeface="Oswald"/>
              <a:sym typeface="Oswald"/>
            </a:endParaRPr>
          </a:p>
          <a:p>
            <a:pPr indent="0" lvl="0" marL="1371600" rtl="0" algn="l">
              <a:spcBef>
                <a:spcPts val="1600"/>
              </a:spcBef>
              <a:spcAft>
                <a:spcPts val="0"/>
              </a:spcAft>
              <a:buNone/>
            </a:pPr>
            <a:r>
              <a:t/>
            </a:r>
            <a:endParaRPr>
              <a:latin typeface="Oswald"/>
              <a:ea typeface="Oswald"/>
              <a:cs typeface="Oswald"/>
              <a:sym typeface="Oswald"/>
            </a:endParaRPr>
          </a:p>
          <a:p>
            <a:pPr indent="0" lvl="0" marL="1371600" rtl="0" algn="l">
              <a:spcBef>
                <a:spcPts val="1600"/>
              </a:spcBef>
              <a:spcAft>
                <a:spcPts val="0"/>
              </a:spcAft>
              <a:buNone/>
            </a:pPr>
            <a:r>
              <a:t/>
            </a:r>
            <a:endParaRPr>
              <a:latin typeface="Oswald"/>
              <a:ea typeface="Oswald"/>
              <a:cs typeface="Oswald"/>
              <a:sym typeface="Oswald"/>
            </a:endParaRPr>
          </a:p>
          <a:p>
            <a:pPr indent="0" lvl="0" marL="0" rtl="0" algn="l">
              <a:spcBef>
                <a:spcPts val="1600"/>
              </a:spcBef>
              <a:spcAft>
                <a:spcPts val="0"/>
              </a:spcAft>
              <a:buNone/>
            </a:pPr>
            <a:r>
              <a:t/>
            </a:r>
            <a:endParaRPr>
              <a:latin typeface="Oswald"/>
              <a:ea typeface="Oswald"/>
              <a:cs typeface="Oswald"/>
              <a:sym typeface="Oswald"/>
            </a:endParaRPr>
          </a:p>
          <a:p>
            <a:pPr indent="0" lvl="0" marL="0" rtl="0" algn="l">
              <a:spcBef>
                <a:spcPts val="1600"/>
              </a:spcBef>
              <a:spcAft>
                <a:spcPts val="0"/>
              </a:spcAft>
              <a:buNone/>
            </a:pPr>
            <a:r>
              <a:t/>
            </a:r>
            <a:endParaRPr>
              <a:latin typeface="Oswald"/>
              <a:ea typeface="Oswald"/>
              <a:cs typeface="Oswald"/>
              <a:sym typeface="Oswald"/>
            </a:endParaRPr>
          </a:p>
          <a:p>
            <a:pPr indent="0" lvl="0" marL="0" rtl="0" algn="ctr">
              <a:spcBef>
                <a:spcPts val="1600"/>
              </a:spcBef>
              <a:spcAft>
                <a:spcPts val="1600"/>
              </a:spcAft>
              <a:buNone/>
            </a:pPr>
            <a:r>
              <a:rPr lang="en">
                <a:latin typeface="Oswald"/>
                <a:ea typeface="Oswald"/>
                <a:cs typeface="Oswald"/>
                <a:sym typeface="Oswald"/>
              </a:rPr>
              <a:t>1200 matches with 92 inputs: 85% train, 15% validation </a:t>
            </a:r>
            <a:endParaRPr>
              <a:latin typeface="Oswald"/>
              <a:ea typeface="Oswald"/>
              <a:cs typeface="Oswald"/>
              <a:sym typeface="Oswald"/>
            </a:endParaRPr>
          </a:p>
        </p:txBody>
      </p:sp>
      <p:sp>
        <p:nvSpPr>
          <p:cNvPr id="93" name="Google Shape;93;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types</a:t>
            </a:r>
            <a:r>
              <a:rPr lang="en"/>
              <a:t> </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normal regression methods we can’t apply a good restriction to the output: odds smaller than 1. Lead to big errors.</a:t>
            </a:r>
            <a:endParaRPr/>
          </a:p>
          <a:p>
            <a:pPr indent="0" lvl="0" marL="0" rtl="0" algn="l">
              <a:spcBef>
                <a:spcPts val="1600"/>
              </a:spcBef>
              <a:spcAft>
                <a:spcPts val="0"/>
              </a:spcAft>
              <a:buNone/>
            </a:pPr>
            <a:r>
              <a:rPr lang="en"/>
              <a:t>Prediction of the normalized probabilities of winning for each result.</a:t>
            </a:r>
            <a:endParaRPr/>
          </a:p>
          <a:p>
            <a:pPr indent="0" lvl="0" marL="0" rtl="0" algn="l">
              <a:spcBef>
                <a:spcPts val="1600"/>
              </a:spcBef>
              <a:spcAft>
                <a:spcPts val="0"/>
              </a:spcAft>
              <a:buNone/>
            </a:pPr>
            <a:r>
              <a:rPr lang="en"/>
              <a:t>XGBoost</a:t>
            </a:r>
            <a:endParaRPr/>
          </a:p>
          <a:p>
            <a:pPr indent="0" lvl="0" marL="0" rtl="0" algn="l">
              <a:spcBef>
                <a:spcPts val="1600"/>
              </a:spcBef>
              <a:spcAft>
                <a:spcPts val="0"/>
              </a:spcAft>
              <a:buNone/>
            </a:pPr>
            <a:r>
              <a:rPr lang="en"/>
              <a:t>XVR</a:t>
            </a:r>
            <a:endParaRPr/>
          </a:p>
          <a:p>
            <a:pPr indent="0" lvl="0" marL="0" rtl="0" algn="l">
              <a:spcBef>
                <a:spcPts val="1600"/>
              </a:spcBef>
              <a:spcAft>
                <a:spcPts val="0"/>
              </a:spcAft>
              <a:buNone/>
            </a:pPr>
            <a:r>
              <a:rPr lang="en">
                <a:solidFill>
                  <a:srgbClr val="00FF00"/>
                </a:solidFill>
              </a:rPr>
              <a:t>Neural Network with three outputs. </a:t>
            </a:r>
            <a:r>
              <a:rPr lang="en"/>
              <a:t>Best results!</a:t>
            </a:r>
            <a:r>
              <a:rPr lang="en">
                <a:solidFill>
                  <a:srgbClr val="00FF00"/>
                </a:solidFill>
              </a:rPr>
              <a:t> </a:t>
            </a:r>
            <a:endParaRPr>
              <a:solidFill>
                <a:srgbClr val="00FF00"/>
              </a:solidFill>
            </a:endParaRPr>
          </a:p>
          <a:p>
            <a:pPr indent="0" lvl="0" marL="0" rtl="0" algn="l">
              <a:spcBef>
                <a:spcPts val="1600"/>
              </a:spcBef>
              <a:spcAft>
                <a:spcPts val="1600"/>
              </a:spcAft>
              <a:buNone/>
            </a:pPr>
            <a:r>
              <a:t/>
            </a:r>
            <a:endParaRPr/>
          </a:p>
        </p:txBody>
      </p:sp>
      <p:sp>
        <p:nvSpPr>
          <p:cNvPr id="100" name="Google Shape;100;p18"/>
          <p:cNvSpPr txBox="1"/>
          <p:nvPr>
            <p:ph idx="1" type="body"/>
          </p:nvPr>
        </p:nvSpPr>
        <p:spPr>
          <a:xfrm>
            <a:off x="1607100" y="2745743"/>
            <a:ext cx="4533900" cy="44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MultiOuputRegressor and Classification</a:t>
            </a:r>
            <a:endParaRPr/>
          </a:p>
        </p:txBody>
      </p:sp>
      <p:sp>
        <p:nvSpPr>
          <p:cNvPr id="101" name="Google Shape;101;p18"/>
          <p:cNvSpPr/>
          <p:nvPr/>
        </p:nvSpPr>
        <p:spPr>
          <a:xfrm>
            <a:off x="935800" y="2751975"/>
            <a:ext cx="741725" cy="485250"/>
          </a:xfrm>
          <a:custGeom>
            <a:rect b="b" l="l" r="r" t="t"/>
            <a:pathLst>
              <a:path extrusionOk="0" h="19410" w="29669">
                <a:moveTo>
                  <a:pt x="16914" y="0"/>
                </a:moveTo>
                <a:lnTo>
                  <a:pt x="29669" y="9150"/>
                </a:lnTo>
                <a:lnTo>
                  <a:pt x="0" y="19410"/>
                </a:lnTo>
              </a:path>
            </a:pathLst>
          </a:custGeom>
          <a:noFill/>
          <a:ln cap="flat" cmpd="sng" w="9525">
            <a:solidFill>
              <a:schemeClr val="dk2"/>
            </a:solidFill>
            <a:prstDash val="solid"/>
            <a:round/>
            <a:headEnd len="med" w="med" type="none"/>
            <a:tailEnd len="med" w="med" type="none"/>
          </a:ln>
        </p:spPr>
      </p:sp>
      <p:sp>
        <p:nvSpPr>
          <p:cNvPr id="102" name="Google Shape;102;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r>
              <a:rPr lang="en"/>
              <a:t> </a:t>
            </a:r>
            <a:endParaRPr/>
          </a:p>
        </p:txBody>
      </p:sp>
      <p:sp>
        <p:nvSpPr>
          <p:cNvPr id="108" name="Google Shape;108;p19"/>
          <p:cNvSpPr txBox="1"/>
          <p:nvPr>
            <p:ph idx="1" type="body"/>
          </p:nvPr>
        </p:nvSpPr>
        <p:spPr>
          <a:xfrm>
            <a:off x="492150" y="978425"/>
            <a:ext cx="8520600" cy="3413400"/>
          </a:xfrm>
          <a:prstGeom prst="rect">
            <a:avLst/>
          </a:prstGeom>
        </p:spPr>
        <p:txBody>
          <a:bodyPr anchorCtr="0" anchor="t" bIns="91425" lIns="91425" spcFirstLastPara="1" rIns="91425" wrap="square" tIns="91425">
            <a:noAutofit/>
          </a:bodyPr>
          <a:lstStyle/>
          <a:p>
            <a:pPr indent="0" lvl="0" marL="0" rtl="0" algn="l">
              <a:lnSpc>
                <a:spcPct val="113000"/>
              </a:lnSpc>
              <a:spcBef>
                <a:spcPts val="0"/>
              </a:spcBef>
              <a:spcAft>
                <a:spcPts val="0"/>
              </a:spcAft>
              <a:buNone/>
            </a:pPr>
            <a:r>
              <a:rPr lang="en" sz="1100"/>
              <a:t>0:[92,40,10,3]</a:t>
            </a:r>
            <a:endParaRPr sz="1100"/>
          </a:p>
          <a:p>
            <a:pPr indent="0" lvl="0" marL="0" rtl="0" algn="l">
              <a:lnSpc>
                <a:spcPct val="113000"/>
              </a:lnSpc>
              <a:spcBef>
                <a:spcPts val="500"/>
              </a:spcBef>
              <a:spcAft>
                <a:spcPts val="0"/>
              </a:spcAft>
              <a:buNone/>
            </a:pPr>
            <a:r>
              <a:rPr lang="en" sz="1100"/>
              <a:t>1:[92,70,40,12,3],</a:t>
            </a:r>
            <a:endParaRPr sz="1100"/>
          </a:p>
          <a:p>
            <a:pPr indent="0" lvl="0" marL="0" rtl="0" algn="l">
              <a:lnSpc>
                <a:spcPct val="113000"/>
              </a:lnSpc>
              <a:spcBef>
                <a:spcPts val="500"/>
              </a:spcBef>
              <a:spcAft>
                <a:spcPts val="0"/>
              </a:spcAft>
              <a:buNone/>
            </a:pPr>
            <a:r>
              <a:rPr lang="en" sz="1100"/>
              <a:t>2:[92,61,30,15,8,3],</a:t>
            </a:r>
            <a:endParaRPr sz="1100"/>
          </a:p>
          <a:p>
            <a:pPr indent="0" lvl="0" marL="0" rtl="0" algn="l">
              <a:lnSpc>
                <a:spcPct val="113000"/>
              </a:lnSpc>
              <a:spcBef>
                <a:spcPts val="500"/>
              </a:spcBef>
              <a:spcAft>
                <a:spcPts val="0"/>
              </a:spcAft>
              <a:buNone/>
            </a:pPr>
            <a:r>
              <a:rPr lang="en" sz="1100"/>
              <a:t>3:[92,50,3],</a:t>
            </a:r>
            <a:endParaRPr sz="1100"/>
          </a:p>
          <a:p>
            <a:pPr indent="0" lvl="0" marL="0" rtl="0" algn="l">
              <a:lnSpc>
                <a:spcPct val="113000"/>
              </a:lnSpc>
              <a:spcBef>
                <a:spcPts val="500"/>
              </a:spcBef>
              <a:spcAft>
                <a:spcPts val="0"/>
              </a:spcAft>
              <a:buNone/>
            </a:pPr>
            <a:r>
              <a:rPr lang="en" sz="1100"/>
              <a:t>4:[92,120,120,20,3]</a:t>
            </a:r>
            <a:endParaRPr sz="1100"/>
          </a:p>
          <a:p>
            <a:pPr indent="0" lvl="0" marL="0" rtl="0" algn="l">
              <a:lnSpc>
                <a:spcPct val="113000"/>
              </a:lnSpc>
              <a:spcBef>
                <a:spcPts val="500"/>
              </a:spcBef>
              <a:spcAft>
                <a:spcPts val="0"/>
              </a:spcAft>
              <a:buNone/>
            </a:pPr>
            <a:r>
              <a:t/>
            </a:r>
            <a:endParaRPr sz="1100"/>
          </a:p>
          <a:p>
            <a:pPr indent="0" lvl="0" marL="0" rtl="0" algn="l">
              <a:lnSpc>
                <a:spcPct val="113000"/>
              </a:lnSpc>
              <a:spcBef>
                <a:spcPts val="500"/>
              </a:spcBef>
              <a:spcAft>
                <a:spcPts val="0"/>
              </a:spcAft>
              <a:buNone/>
            </a:pPr>
            <a:r>
              <a:rPr lang="en" sz="1100"/>
              <a:t>RMSE: </a:t>
            </a:r>
            <a:endParaRPr sz="1100"/>
          </a:p>
          <a:p>
            <a:pPr indent="0" lvl="0" marL="0" rtl="0" algn="l">
              <a:lnSpc>
                <a:spcPct val="113000"/>
              </a:lnSpc>
              <a:spcBef>
                <a:spcPts val="500"/>
              </a:spcBef>
              <a:spcAft>
                <a:spcPts val="0"/>
              </a:spcAft>
              <a:buNone/>
            </a:pPr>
            <a:r>
              <a:rPr lang="en" sz="1100"/>
              <a:t>0.0250</a:t>
            </a:r>
            <a:endParaRPr sz="1100"/>
          </a:p>
          <a:p>
            <a:pPr indent="0" lvl="0" marL="0" rtl="0" algn="l">
              <a:lnSpc>
                <a:spcPct val="113000"/>
              </a:lnSpc>
              <a:spcBef>
                <a:spcPts val="500"/>
              </a:spcBef>
              <a:spcAft>
                <a:spcPts val="0"/>
              </a:spcAft>
              <a:buNone/>
            </a:pPr>
            <a:r>
              <a:rPr lang="en" sz="1100"/>
              <a:t>0.0199</a:t>
            </a:r>
            <a:endParaRPr sz="1100"/>
          </a:p>
          <a:p>
            <a:pPr indent="0" lvl="0" marL="0" rtl="0" algn="l">
              <a:lnSpc>
                <a:spcPct val="113000"/>
              </a:lnSpc>
              <a:spcBef>
                <a:spcPts val="500"/>
              </a:spcBef>
              <a:spcAft>
                <a:spcPts val="0"/>
              </a:spcAft>
              <a:buNone/>
            </a:pPr>
            <a:r>
              <a:rPr lang="en" sz="1100"/>
              <a:t>0.0185</a:t>
            </a:r>
            <a:endParaRPr sz="1100"/>
          </a:p>
          <a:p>
            <a:pPr indent="0" lvl="0" marL="0" rtl="0" algn="l">
              <a:lnSpc>
                <a:spcPct val="113000"/>
              </a:lnSpc>
              <a:spcBef>
                <a:spcPts val="500"/>
              </a:spcBef>
              <a:spcAft>
                <a:spcPts val="0"/>
              </a:spcAft>
              <a:buNone/>
            </a:pPr>
            <a:r>
              <a:rPr lang="en" sz="1100"/>
              <a:t>0.0196</a:t>
            </a:r>
            <a:endParaRPr sz="1100"/>
          </a:p>
          <a:p>
            <a:pPr indent="0" lvl="0" marL="0" rtl="0" algn="l">
              <a:lnSpc>
                <a:spcPct val="113000"/>
              </a:lnSpc>
              <a:spcBef>
                <a:spcPts val="500"/>
              </a:spcBef>
              <a:spcAft>
                <a:spcPts val="500"/>
              </a:spcAft>
              <a:buNone/>
            </a:pPr>
            <a:r>
              <a:rPr lang="en" sz="1100"/>
              <a:t>0.0183</a:t>
            </a:r>
            <a:endParaRPr sz="1100"/>
          </a:p>
        </p:txBody>
      </p:sp>
      <p:pic>
        <p:nvPicPr>
          <p:cNvPr id="109" name="Google Shape;109;p19"/>
          <p:cNvPicPr preferRelativeResize="0"/>
          <p:nvPr/>
        </p:nvPicPr>
        <p:blipFill>
          <a:blip r:embed="rId3">
            <a:alphaModFix/>
          </a:blip>
          <a:stretch>
            <a:fillRect/>
          </a:stretch>
        </p:blipFill>
        <p:spPr>
          <a:xfrm>
            <a:off x="3503298" y="1084163"/>
            <a:ext cx="4981401" cy="2975176"/>
          </a:xfrm>
          <a:prstGeom prst="rect">
            <a:avLst/>
          </a:prstGeom>
          <a:noFill/>
          <a:ln>
            <a:noFill/>
          </a:ln>
        </p:spPr>
      </p:pic>
      <p:sp>
        <p:nvSpPr>
          <p:cNvPr id="110" name="Google Shape;110;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Betting</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 regression metrics e.g. RMSE</a:t>
            </a:r>
            <a:endParaRPr/>
          </a:p>
          <a:p>
            <a:pPr indent="0" lvl="0" marL="0" rtl="0" algn="l">
              <a:spcBef>
                <a:spcPts val="1600"/>
              </a:spcBef>
              <a:spcAft>
                <a:spcPts val="0"/>
              </a:spcAft>
              <a:buNone/>
            </a:pPr>
            <a:r>
              <a:rPr lang="en"/>
              <a:t>Test for next games.</a:t>
            </a:r>
            <a:endParaRPr/>
          </a:p>
          <a:p>
            <a:pPr indent="0" lvl="0" marL="0" rtl="0" algn="l">
              <a:spcBef>
                <a:spcPts val="1600"/>
              </a:spcBef>
              <a:spcAft>
                <a:spcPts val="0"/>
              </a:spcAft>
              <a:buNone/>
            </a:pPr>
            <a:r>
              <a:rPr lang="en"/>
              <a:t>The utility of the model is to help you decide when and which games are worthy to bet: </a:t>
            </a:r>
            <a:endParaRPr/>
          </a:p>
          <a:p>
            <a:pPr indent="-342900" lvl="0" marL="457200" rtl="0" algn="l">
              <a:spcBef>
                <a:spcPts val="1600"/>
              </a:spcBef>
              <a:spcAft>
                <a:spcPts val="0"/>
              </a:spcAft>
              <a:buSzPts val="1800"/>
              <a:buChar char="-"/>
            </a:pPr>
            <a:r>
              <a:rPr lang="en"/>
              <a:t>If </a:t>
            </a:r>
            <a:r>
              <a:rPr lang="en"/>
              <a:t>the model</a:t>
            </a:r>
            <a:r>
              <a:rPr lang="en"/>
              <a:t> tells that you should be paid more it’s not a worthy bet. </a:t>
            </a:r>
            <a:endParaRPr/>
          </a:p>
          <a:p>
            <a:pPr indent="-342900" lvl="0" marL="457200" rtl="0" algn="l">
              <a:spcBef>
                <a:spcPts val="0"/>
              </a:spcBef>
              <a:spcAft>
                <a:spcPts val="0"/>
              </a:spcAft>
              <a:buSzPts val="1800"/>
              <a:buChar char="-"/>
            </a:pPr>
            <a:r>
              <a:rPr lang="en"/>
              <a:t>If the model tells that </a:t>
            </a:r>
            <a:r>
              <a:rPr lang="en"/>
              <a:t>you should be paid less it’s a worthy bet. </a:t>
            </a:r>
            <a:endParaRPr/>
          </a:p>
          <a:p>
            <a:pPr indent="0" lvl="0" marL="0" rtl="0" algn="l">
              <a:spcBef>
                <a:spcPts val="1600"/>
              </a:spcBef>
              <a:spcAft>
                <a:spcPts val="0"/>
              </a:spcAft>
              <a:buNone/>
            </a:pPr>
            <a:r>
              <a:rPr lang="en"/>
              <a:t>A decision to take afterwards is where to fix this edge on what is worth or not to bet.</a:t>
            </a:r>
            <a:endParaRPr/>
          </a:p>
          <a:p>
            <a:pPr indent="0" lvl="0" marL="0" rtl="0" algn="l">
              <a:spcBef>
                <a:spcPts val="1600"/>
              </a:spcBef>
              <a:spcAft>
                <a:spcPts val="1600"/>
              </a:spcAft>
              <a:buNone/>
            </a:pPr>
            <a:r>
              <a:t/>
            </a:r>
            <a:endParaRPr/>
          </a:p>
        </p:txBody>
      </p:sp>
      <p:sp>
        <p:nvSpPr>
          <p:cNvPr id="117" name="Google Shape;117;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on where to bet</a:t>
            </a:r>
            <a:endParaRPr/>
          </a:p>
        </p:txBody>
      </p:sp>
      <p:pic>
        <p:nvPicPr>
          <p:cNvPr id="123" name="Google Shape;123;p21"/>
          <p:cNvPicPr preferRelativeResize="0"/>
          <p:nvPr/>
        </p:nvPicPr>
        <p:blipFill>
          <a:blip r:embed="rId3">
            <a:alphaModFix/>
          </a:blip>
          <a:stretch>
            <a:fillRect/>
          </a:stretch>
        </p:blipFill>
        <p:spPr>
          <a:xfrm>
            <a:off x="0" y="1260150"/>
            <a:ext cx="8949126" cy="2052425"/>
          </a:xfrm>
          <a:prstGeom prst="rect">
            <a:avLst/>
          </a:prstGeom>
          <a:noFill/>
          <a:ln>
            <a:noFill/>
          </a:ln>
        </p:spPr>
      </p:pic>
      <p:sp>
        <p:nvSpPr>
          <p:cNvPr id="124" name="Google Shape;124;p21"/>
          <p:cNvSpPr txBox="1"/>
          <p:nvPr>
            <p:ph idx="1" type="body"/>
          </p:nvPr>
        </p:nvSpPr>
        <p:spPr>
          <a:xfrm>
            <a:off x="311700" y="3403275"/>
            <a:ext cx="8520600" cy="18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bet if the prediction is higher than the actual bet in 25% of cases</a:t>
            </a:r>
            <a:endParaRPr/>
          </a:p>
          <a:p>
            <a:pPr indent="0" lvl="0" marL="0" rtl="0" algn="l">
              <a:spcBef>
                <a:spcPts val="1600"/>
              </a:spcBef>
              <a:spcAft>
                <a:spcPts val="1600"/>
              </a:spcAft>
              <a:buNone/>
            </a:pPr>
            <a:r>
              <a:rPr lang="en"/>
              <a:t>Bets in 66/181 -&gt; 22/66 right bets -&gt; 22.5€ won</a:t>
            </a:r>
            <a:endParaRPr/>
          </a:p>
        </p:txBody>
      </p:sp>
      <p:sp>
        <p:nvSpPr>
          <p:cNvPr id="125" name="Google Shape;125;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