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C3FB34-5FAD-401A-94BB-F95F881E447E}">
  <a:tblStyle styleId="{9AC3FB34-5FAD-401A-94BB-F95F881E44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Average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font" Target="fonts/Oswald-bold.fntdata"/><Relationship Id="rId12" Type="http://schemas.openxmlformats.org/officeDocument/2006/relationships/slide" Target="slides/slide6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d6aecae7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d6aecae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d94ce67b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d94ce67b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ae8800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0ae8800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d6aecae7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d6aecae7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d94ce67b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d94ce67b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d94ce67b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d94ce67b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bd801d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bd801d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add9362f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add9362f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d94ce67b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d94ce67b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d94ce67b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d94ce67b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94ce67b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d94ce67b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add9362f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add9362f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d6aecae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d6aecae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0ae8800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0ae8800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Betting odds predictor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0986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With FIFA players information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Cai Badal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15/01/2020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r>
              <a:rPr lang="en"/>
              <a:t> 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652" y="1017725"/>
            <a:ext cx="6106250" cy="34992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Google Shape;138;p22"/>
          <p:cNvGraphicFramePr/>
          <p:nvPr/>
        </p:nvGraphicFramePr>
        <p:xfrm>
          <a:off x="440150" y="106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{9AC3FB34-5FAD-401A-94BB-F95F881E447E}</a:tableStyleId>
              </a:tblPr>
              <a:tblGrid>
                <a:gridCol w="382850"/>
                <a:gridCol w="1201700"/>
                <a:gridCol w="626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Structure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MSE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 sz="1000">
                        <a:solidFill>
                          <a:srgbClr val="999999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[92,40,10,3]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0.0250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000">
                        <a:solidFill>
                          <a:srgbClr val="999999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[92,61,30,15,8,3]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0.0185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[92,70,40,12,3]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0.0199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000">
                        <a:solidFill>
                          <a:srgbClr val="999999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[92,50,3]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0.0196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000">
                        <a:solidFill>
                          <a:srgbClr val="999999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[92,120,120,20,3]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0.0187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7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results</a:t>
            </a:r>
            <a:r>
              <a:rPr lang="en"/>
              <a:t> </a:t>
            </a:r>
            <a:endParaRPr/>
          </a:p>
        </p:txBody>
      </p:sp>
      <p:graphicFrame>
        <p:nvGraphicFramePr>
          <p:cNvPr id="145" name="Google Shape;145;p23"/>
          <p:cNvGraphicFramePr/>
          <p:nvPr/>
        </p:nvGraphicFramePr>
        <p:xfrm>
          <a:off x="2360925" y="130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{9AC3FB34-5FAD-401A-94BB-F95F881E447E}</a:tableStyleId>
              </a:tblPr>
              <a:tblGrid>
                <a:gridCol w="1399150"/>
                <a:gridCol w="1584550"/>
                <a:gridCol w="1376375"/>
              </a:tblGrid>
              <a:tr h="119767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518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</a:t>
                      </a:r>
                      <a:endParaRPr>
                        <a:solidFill>
                          <a:schemeClr val="accent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</a:t>
                      </a:r>
                      <a:endParaRPr>
                        <a:solidFill>
                          <a:schemeClr val="accent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>
                        <a:solidFill>
                          <a:schemeClr val="accent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0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lnSpc>
                          <a:spcPct val="113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0.07</a:t>
                      </a:r>
                      <a:endParaRPr>
                        <a:solidFill>
                          <a:srgbClr val="999999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lnSpc>
                          <a:spcPct val="113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0.02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lnSpc>
                          <a:spcPct val="113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0.06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607" y="1491670"/>
            <a:ext cx="2554702" cy="7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8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Betting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Decision: if the prediction of the probability beats the one offered by the betting house: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For validation: 22.5€ won betting 1€ in 66 matches: got 22/66 right bets.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22.5/66 = 34% of benefits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575" y="1645100"/>
            <a:ext cx="3206899" cy="20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9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and conclusion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Testining in 91 matches: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3.8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€ won betting 1€ in 34 matches: got 16/34 right bets.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3.8/34 = 11% of benefits.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Benefits in test.</a:t>
            </a:r>
            <a:endParaRPr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Very risky bets.</a:t>
            </a:r>
            <a:endParaRPr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10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Change the decision criterion: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	Dependency on H/D/A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	Different amount of bet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Extrapolate to other Leagues.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Add multiple betting houses.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11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Betting odds?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Sum of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probabilities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: 106,74 %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This excedent 6,74 % is what the betting house uses to get benefit.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57227" l="33012" r="22218" t="40265"/>
          <a:stretch/>
        </p:blipFill>
        <p:spPr>
          <a:xfrm>
            <a:off x="658961" y="1207875"/>
            <a:ext cx="7793141" cy="245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" name="Google Shape;68;p14"/>
          <p:cNvGraphicFramePr/>
          <p:nvPr/>
        </p:nvGraphicFramePr>
        <p:xfrm>
          <a:off x="952500" y="1683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{9AC3FB34-5FAD-401A-94BB-F95F881E447E}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0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Result</a:t>
                      </a:r>
                      <a:endParaRPr sz="1200">
                        <a:solidFill>
                          <a:schemeClr val="accent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Home</a:t>
                      </a:r>
                      <a:endParaRPr sz="1200">
                        <a:solidFill>
                          <a:schemeClr val="accent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Draw</a:t>
                      </a:r>
                      <a:endParaRPr sz="1200">
                        <a:solidFill>
                          <a:schemeClr val="accent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Away</a:t>
                      </a:r>
                      <a:endParaRPr sz="1200">
                        <a:solidFill>
                          <a:schemeClr val="accent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If you bet 10 € you get</a:t>
                      </a:r>
                      <a:endParaRPr sz="1200">
                        <a:solidFill>
                          <a:schemeClr val="accent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10x8.00 = 80 €</a:t>
                      </a:r>
                      <a:endParaRPr sz="1200">
                        <a:solidFill>
                          <a:schemeClr val="accent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10x5.25 = </a:t>
                      </a:r>
                      <a:r>
                        <a:rPr lang="en" sz="12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52.5 €</a:t>
                      </a:r>
                      <a:endParaRPr sz="1200">
                        <a:solidFill>
                          <a:schemeClr val="accent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10x1.33 = </a:t>
                      </a:r>
                      <a:r>
                        <a:rPr lang="en" sz="12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13,3 €</a:t>
                      </a:r>
                      <a:endParaRPr sz="1200">
                        <a:solidFill>
                          <a:schemeClr val="accent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Probability</a:t>
                      </a:r>
                      <a:endParaRPr sz="1200">
                        <a:solidFill>
                          <a:schemeClr val="accent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100/8</a:t>
                      </a:r>
                      <a:r>
                        <a:rPr lang="en" sz="12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.00 = 12.5 %</a:t>
                      </a:r>
                      <a:endParaRPr sz="1200">
                        <a:solidFill>
                          <a:schemeClr val="accent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100/5.25 = 19.05 %</a:t>
                      </a:r>
                      <a:endParaRPr sz="1200">
                        <a:solidFill>
                          <a:schemeClr val="accent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100/1.33 = </a:t>
                      </a:r>
                      <a:r>
                        <a:rPr lang="en" sz="12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75.19 %</a:t>
                      </a:r>
                      <a:endParaRPr sz="1200">
                        <a:solidFill>
                          <a:schemeClr val="accent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9" name="Google Shape;69;p14"/>
          <p:cNvSpPr txBox="1"/>
          <p:nvPr/>
        </p:nvSpPr>
        <p:spPr>
          <a:xfrm>
            <a:off x="613997" y="1131666"/>
            <a:ext cx="26574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Leganés vs Barcelona</a:t>
            </a:r>
            <a:endParaRPr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Predict the betting odds of each result of a certain betting house.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Purpose: to look for cases that differ from the betting side to get a benefit.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45720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Predict the betting odds of each result of a certain betting house.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Purpose: to look for cases that differ from the betting side to get a benefit.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Barcelona wins vs Leganés: 1.33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(75 %)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Model predicts: 1.25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(80 %)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GOOD MOMENT TO BET!</a:t>
            </a:r>
            <a:endParaRPr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3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Predict the betting odds of each result of a certain betting house.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Purpose: to look for cases that differ from the betting side to get a benefit.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Barcelona wins vs Leganés: 1.33 (75 %)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Model predicts: 1.4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(70 %)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BAD MOMENT TO BET!</a:t>
            </a:r>
            <a:endParaRPr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3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Predict the betting odds of each result of a certain betting house.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Purpose: to look for cases that differ from the betting side to get a benefit.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Barcelona wins vs Leganés: 1.33 (75 %)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Model predicts: 1.4 (70 %)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BAD MOMENT TO BET!</a:t>
            </a:r>
            <a:endParaRPr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This different will be compensated in the other results: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When is a good moment to bet? Decision to get benefits?</a:t>
            </a:r>
            <a:endParaRPr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3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600" y="1501725"/>
            <a:ext cx="3162750" cy="10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b="32820" l="0" r="0" t="32212"/>
          <a:stretch/>
        </p:blipFill>
        <p:spPr>
          <a:xfrm>
            <a:off x="864596" y="1501725"/>
            <a:ext cx="3060055" cy="10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5">
            <a:alphaModFix/>
          </a:blip>
          <a:srcRect b="39753" l="10373" r="9215" t="34345"/>
          <a:stretch/>
        </p:blipFill>
        <p:spPr>
          <a:xfrm>
            <a:off x="2816176" y="2964925"/>
            <a:ext cx="3321875" cy="107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758112" y="1195325"/>
            <a:ext cx="4016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ACACA"/>
                </a:solidFill>
                <a:latin typeface="Oswald"/>
                <a:ea typeface="Oswald"/>
                <a:cs typeface="Oswald"/>
                <a:sym typeface="Oswald"/>
              </a:rPr>
              <a:t>Historic results from season 14-15 until today.</a:t>
            </a:r>
            <a:endParaRPr>
              <a:solidFill>
                <a:srgbClr val="CACAC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882958" y="1195325"/>
            <a:ext cx="4016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ACACA"/>
                </a:solidFill>
                <a:latin typeface="Oswald"/>
                <a:ea typeface="Oswald"/>
                <a:cs typeface="Oswald"/>
                <a:sym typeface="Oswald"/>
              </a:rPr>
              <a:t>FIFA ratings of Seasons for last 3 seasons.</a:t>
            </a:r>
            <a:endParaRPr>
              <a:solidFill>
                <a:srgbClr val="CACAC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2714507" y="2669637"/>
            <a:ext cx="4016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ACACA"/>
                </a:solidFill>
                <a:latin typeface="Oswald"/>
                <a:ea typeface="Oswald"/>
                <a:cs typeface="Oswald"/>
                <a:sym typeface="Oswald"/>
              </a:rPr>
              <a:t>Historics of betting house for all matches (ŷ).</a:t>
            </a:r>
            <a:endParaRPr>
              <a:solidFill>
                <a:srgbClr val="CACAC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4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850" y="1024600"/>
            <a:ext cx="3198300" cy="147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087" y="3077850"/>
            <a:ext cx="7410225" cy="104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0"/>
          <p:cNvCxnSpPr>
            <a:stCxn id="116" idx="2"/>
            <a:endCxn id="117" idx="0"/>
          </p:cNvCxnSpPr>
          <p:nvPr/>
        </p:nvCxnSpPr>
        <p:spPr>
          <a:xfrm>
            <a:off x="4572000" y="2495550"/>
            <a:ext cx="10200" cy="582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1200 matches with 92 inputs: 85% train, 15% validation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2563812" y="682325"/>
            <a:ext cx="4016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ACACA"/>
                </a:solidFill>
                <a:latin typeface="Oswald"/>
                <a:ea typeface="Oswald"/>
                <a:cs typeface="Oswald"/>
                <a:sym typeface="Oswald"/>
              </a:rPr>
              <a:t>ORIGINAL</a:t>
            </a:r>
            <a:endParaRPr>
              <a:solidFill>
                <a:srgbClr val="CACAC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2563812" y="4035125"/>
            <a:ext cx="4016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ACACA"/>
                </a:solidFill>
                <a:latin typeface="Oswald"/>
                <a:ea typeface="Oswald"/>
                <a:cs typeface="Oswald"/>
                <a:sym typeface="Oswald"/>
              </a:rPr>
              <a:t>GENERATED</a:t>
            </a:r>
            <a:endParaRPr>
              <a:solidFill>
                <a:srgbClr val="CACAC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5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types</a:t>
            </a:r>
            <a:r>
              <a:rPr lang="en"/>
              <a:t> 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Classic regression methods don’t adapt well to the output: Lead to big errors.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XGBoost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XVR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Prediction of the normalized probabilities of winning for each result.</a:t>
            </a:r>
            <a:endParaRPr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Fully connected </a:t>
            </a:r>
            <a:r>
              <a:rPr lang="en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Neural Network with three outputs.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Best results!</a:t>
            </a:r>
            <a:r>
              <a:rPr lang="en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Metric for the results: RMSE</a:t>
            </a:r>
            <a:endParaRPr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1759500" y="1907543"/>
            <a:ext cx="45339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MultiOuputRegressor and Classification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1012000" y="1913775"/>
            <a:ext cx="741725" cy="485250"/>
          </a:xfrm>
          <a:custGeom>
            <a:rect b="b" l="l" r="r" t="t"/>
            <a:pathLst>
              <a:path extrusionOk="0" h="19410" w="29669">
                <a:moveTo>
                  <a:pt x="16914" y="0"/>
                </a:moveTo>
                <a:lnTo>
                  <a:pt x="29669" y="9150"/>
                </a:lnTo>
                <a:lnTo>
                  <a:pt x="0" y="1941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6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