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5D8D9C-0403-4CC6-BFE2-CB73E8CA9337}">
  <a:tblStyle styleId="{525D8D9C-0403-4CC6-BFE2-CB73E8CA93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Average-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0bd801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bd801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add9362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add9362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dd9362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dd9362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0ae8800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ae880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0ae880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ae880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Betting odds predictor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FIFA players information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Betting odds?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rPr lang="en"/>
              <a:t>Sum of </a:t>
            </a:r>
            <a:r>
              <a:rPr lang="en"/>
              <a:t>probabilities</a:t>
            </a:r>
            <a:r>
              <a:rPr lang="en"/>
              <a:t>: 106,74%</a:t>
            </a:r>
            <a:endParaRPr/>
          </a:p>
          <a:p>
            <a:pPr indent="0" lvl="0" marL="0" marR="0" rtl="0" algn="l">
              <a:lnSpc>
                <a:spcPct val="115000"/>
              </a:lnSpc>
              <a:spcBef>
                <a:spcPts val="1600"/>
              </a:spcBef>
              <a:spcAft>
                <a:spcPts val="0"/>
              </a:spcAft>
              <a:buNone/>
            </a:pPr>
            <a:r>
              <a:rPr lang="en"/>
              <a:t>This excedent 6,74% is what the betting house uses to get benefit.</a:t>
            </a:r>
            <a:endParaRPr/>
          </a:p>
          <a:p>
            <a:pPr indent="0" lvl="0" marL="0" marR="0" rtl="0" algn="l">
              <a:lnSpc>
                <a:spcPct val="115000"/>
              </a:lnSpc>
              <a:spcBef>
                <a:spcPts val="1600"/>
              </a:spcBef>
              <a:spcAft>
                <a:spcPts val="1600"/>
              </a:spcAft>
              <a:buNone/>
            </a:pPr>
            <a:r>
              <a:t/>
            </a:r>
            <a:endParaRPr/>
          </a:p>
        </p:txBody>
      </p:sp>
      <p:pic>
        <p:nvPicPr>
          <p:cNvPr id="67" name="Google Shape;67;p14"/>
          <p:cNvPicPr preferRelativeResize="0"/>
          <p:nvPr/>
        </p:nvPicPr>
        <p:blipFill rotWithShape="1">
          <a:blip r:embed="rId3">
            <a:alphaModFix/>
          </a:blip>
          <a:srcRect b="57227" l="15160" r="22218" t="40233"/>
          <a:stretch/>
        </p:blipFill>
        <p:spPr>
          <a:xfrm>
            <a:off x="311700" y="1205500"/>
            <a:ext cx="8369002" cy="190874"/>
          </a:xfrm>
          <a:prstGeom prst="rect">
            <a:avLst/>
          </a:prstGeom>
          <a:noFill/>
          <a:ln>
            <a:noFill/>
          </a:ln>
        </p:spPr>
      </p:pic>
      <p:graphicFrame>
        <p:nvGraphicFramePr>
          <p:cNvPr id="68" name="Google Shape;68;p14"/>
          <p:cNvGraphicFramePr/>
          <p:nvPr/>
        </p:nvGraphicFramePr>
        <p:xfrm>
          <a:off x="952500" y="1683113"/>
          <a:ext cx="3000000" cy="3000000"/>
        </p:xfrm>
        <a:graphic>
          <a:graphicData uri="http://schemas.openxmlformats.org/drawingml/2006/table">
            <a:tbl>
              <a:tblPr>
                <a:noFill/>
                <a:tableStyleId>{525D8D9C-0403-4CC6-BFE2-CB73E8CA9337}</a:tableStyleId>
              </a:tblPr>
              <a:tblGrid>
                <a:gridCol w="1809750"/>
                <a:gridCol w="1809750"/>
                <a:gridCol w="1809750"/>
                <a:gridCol w="1809750"/>
              </a:tblGrid>
              <a:tr h="402575">
                <a:tc>
                  <a:txBody>
                    <a:bodyPr/>
                    <a:lstStyle/>
                    <a:p>
                      <a:pPr indent="0" lvl="0" marL="0" marR="0" rtl="0" algn="l">
                        <a:lnSpc>
                          <a:spcPct val="115000"/>
                        </a:lnSpc>
                        <a:spcBef>
                          <a:spcPts val="0"/>
                        </a:spcBef>
                        <a:spcAft>
                          <a:spcPts val="1600"/>
                        </a:spcAft>
                        <a:buNone/>
                      </a:pPr>
                      <a:r>
                        <a:rPr lang="en" sz="1200">
                          <a:solidFill>
                            <a:schemeClr val="accent3"/>
                          </a:solidFill>
                          <a:latin typeface="Average"/>
                          <a:ea typeface="Average"/>
                          <a:cs typeface="Average"/>
                          <a:sym typeface="Average"/>
                        </a:rPr>
                        <a:t>Result</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00000"/>
                        </a:lnSpc>
                        <a:spcBef>
                          <a:spcPts val="0"/>
                        </a:spcBef>
                        <a:spcAft>
                          <a:spcPts val="1600"/>
                        </a:spcAft>
                        <a:buNone/>
                      </a:pPr>
                      <a:r>
                        <a:rPr lang="en" sz="1200">
                          <a:solidFill>
                            <a:schemeClr val="accent3"/>
                          </a:solidFill>
                          <a:latin typeface="Average"/>
                          <a:ea typeface="Average"/>
                          <a:cs typeface="Average"/>
                          <a:sym typeface="Average"/>
                        </a:rPr>
                        <a:t>Barcelona</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00000"/>
                        </a:lnSpc>
                        <a:spcBef>
                          <a:spcPts val="0"/>
                        </a:spcBef>
                        <a:spcAft>
                          <a:spcPts val="1600"/>
                        </a:spcAft>
                        <a:buNone/>
                      </a:pPr>
                      <a:r>
                        <a:rPr lang="en" sz="1200">
                          <a:solidFill>
                            <a:schemeClr val="accent3"/>
                          </a:solidFill>
                          <a:latin typeface="Average"/>
                          <a:ea typeface="Average"/>
                          <a:cs typeface="Average"/>
                          <a:sym typeface="Average"/>
                        </a:rPr>
                        <a:t>Draw</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00000"/>
                        </a:lnSpc>
                        <a:spcBef>
                          <a:spcPts val="0"/>
                        </a:spcBef>
                        <a:spcAft>
                          <a:spcPts val="1600"/>
                        </a:spcAft>
                        <a:buNone/>
                      </a:pPr>
                      <a:r>
                        <a:rPr lang="en" sz="1200">
                          <a:solidFill>
                            <a:schemeClr val="accent3"/>
                          </a:solidFill>
                          <a:latin typeface="Average"/>
                          <a:ea typeface="Average"/>
                          <a:cs typeface="Average"/>
                          <a:sym typeface="Average"/>
                        </a:rPr>
                        <a:t>Leganés</a:t>
                      </a:r>
                      <a:endParaRPr sz="1200">
                        <a:solidFill>
                          <a:schemeClr val="accent3"/>
                        </a:solidFill>
                        <a:latin typeface="Average"/>
                        <a:ea typeface="Average"/>
                        <a:cs typeface="Average"/>
                        <a:sym typeface="Average"/>
                      </a:endParaRPr>
                    </a:p>
                  </a:txBody>
                  <a:tcPr marT="91425" marB="91425" marR="91425" marL="91425"/>
                </a:tc>
              </a:tr>
              <a:tr h="381000">
                <a:tc>
                  <a:txBody>
                    <a:bodyPr/>
                    <a:lstStyle/>
                    <a:p>
                      <a:pPr indent="0" lvl="0" marL="0" marR="0" rtl="0" algn="l">
                        <a:lnSpc>
                          <a:spcPct val="115000"/>
                        </a:lnSpc>
                        <a:spcBef>
                          <a:spcPts val="0"/>
                        </a:spcBef>
                        <a:spcAft>
                          <a:spcPts val="1600"/>
                        </a:spcAft>
                        <a:buNone/>
                      </a:pPr>
                      <a:r>
                        <a:rPr lang="en" sz="1200">
                          <a:solidFill>
                            <a:schemeClr val="accent3"/>
                          </a:solidFill>
                          <a:latin typeface="Average"/>
                          <a:ea typeface="Average"/>
                          <a:cs typeface="Average"/>
                          <a:sym typeface="Average"/>
                        </a:rPr>
                        <a:t>If you bet 10€ you get</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10x8.00 = 80€</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10x5.25 = </a:t>
                      </a:r>
                      <a:r>
                        <a:rPr lang="en" sz="1200">
                          <a:solidFill>
                            <a:schemeClr val="accent3"/>
                          </a:solidFill>
                          <a:latin typeface="Average"/>
                          <a:ea typeface="Average"/>
                          <a:cs typeface="Average"/>
                          <a:sym typeface="Average"/>
                        </a:rPr>
                        <a:t>52.5€</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10x1.33 = </a:t>
                      </a:r>
                      <a:r>
                        <a:rPr lang="en" sz="1200">
                          <a:solidFill>
                            <a:schemeClr val="accent3"/>
                          </a:solidFill>
                          <a:latin typeface="Average"/>
                          <a:ea typeface="Average"/>
                          <a:cs typeface="Average"/>
                          <a:sym typeface="Average"/>
                        </a:rPr>
                        <a:t>13,3€</a:t>
                      </a:r>
                      <a:endParaRPr sz="1200">
                        <a:solidFill>
                          <a:schemeClr val="accent3"/>
                        </a:solidFill>
                        <a:latin typeface="Average"/>
                        <a:ea typeface="Average"/>
                        <a:cs typeface="Average"/>
                        <a:sym typeface="Average"/>
                      </a:endParaRPr>
                    </a:p>
                  </a:txBody>
                  <a:tcPr marT="91425" marB="91425" marR="91425" marL="91425"/>
                </a:tc>
              </a:tr>
              <a:tr h="381000">
                <a:tc>
                  <a:txBody>
                    <a:bodyPr/>
                    <a:lstStyle/>
                    <a:p>
                      <a:pPr indent="0" lvl="0" marL="0" marR="0" rtl="0" algn="l">
                        <a:lnSpc>
                          <a:spcPct val="115000"/>
                        </a:lnSpc>
                        <a:spcBef>
                          <a:spcPts val="0"/>
                        </a:spcBef>
                        <a:spcAft>
                          <a:spcPts val="1600"/>
                        </a:spcAft>
                        <a:buNone/>
                      </a:pPr>
                      <a:r>
                        <a:rPr lang="en" sz="1200">
                          <a:solidFill>
                            <a:schemeClr val="accent3"/>
                          </a:solidFill>
                          <a:latin typeface="Average"/>
                          <a:ea typeface="Average"/>
                          <a:cs typeface="Average"/>
                          <a:sym typeface="Average"/>
                        </a:rPr>
                        <a:t>Probability</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100/8</a:t>
                      </a:r>
                      <a:r>
                        <a:rPr lang="en" sz="1200">
                          <a:solidFill>
                            <a:schemeClr val="accent3"/>
                          </a:solidFill>
                          <a:latin typeface="Average"/>
                          <a:ea typeface="Average"/>
                          <a:cs typeface="Average"/>
                          <a:sym typeface="Average"/>
                        </a:rPr>
                        <a:t>.00 = 12.5%</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100/5.25 = 19.05%</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100/1.33 = </a:t>
                      </a:r>
                      <a:r>
                        <a:rPr lang="en" sz="1200">
                          <a:solidFill>
                            <a:schemeClr val="accent3"/>
                          </a:solidFill>
                          <a:latin typeface="Average"/>
                          <a:ea typeface="Average"/>
                          <a:cs typeface="Average"/>
                          <a:sym typeface="Average"/>
                        </a:rPr>
                        <a:t>75.19 %</a:t>
                      </a:r>
                      <a:endParaRPr sz="12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the betting odds of each result of a certain betting house.</a:t>
            </a:r>
            <a:endParaRPr/>
          </a:p>
          <a:p>
            <a:pPr indent="0" lvl="0" marL="0" rtl="0" algn="l">
              <a:spcBef>
                <a:spcPts val="1600"/>
              </a:spcBef>
              <a:spcAft>
                <a:spcPts val="0"/>
              </a:spcAft>
              <a:buNone/>
            </a:pPr>
            <a:r>
              <a:rPr lang="en"/>
              <a:t>The final purpose is to look for cases that differ from the betting side:</a:t>
            </a:r>
            <a:endParaRPr/>
          </a:p>
          <a:p>
            <a:pPr indent="-342900" lvl="0" marL="457200" rtl="0" algn="l">
              <a:spcBef>
                <a:spcPts val="1600"/>
              </a:spcBef>
              <a:spcAft>
                <a:spcPts val="0"/>
              </a:spcAft>
              <a:buSzPts val="1800"/>
              <a:buChar char="-"/>
            </a:pPr>
            <a:r>
              <a:rPr lang="en"/>
              <a:t>The prediction is higher than the actual bet: you are getting </a:t>
            </a:r>
            <a:r>
              <a:rPr lang="en"/>
              <a:t>paid</a:t>
            </a:r>
            <a:r>
              <a:rPr lang="en"/>
              <a:t> less than what the model tells (for that bet). </a:t>
            </a:r>
            <a:r>
              <a:rPr lang="en">
                <a:solidFill>
                  <a:srgbClr val="FF0000"/>
                </a:solidFill>
              </a:rPr>
              <a:t>BAD MOMENT TO BET!</a:t>
            </a:r>
            <a:endParaRPr>
              <a:solidFill>
                <a:srgbClr val="FF0000"/>
              </a:solidFill>
            </a:endParaRPr>
          </a:p>
          <a:p>
            <a:pPr indent="-342900" lvl="0" marL="457200" rtl="0" algn="l">
              <a:spcBef>
                <a:spcPts val="0"/>
              </a:spcBef>
              <a:spcAft>
                <a:spcPts val="0"/>
              </a:spcAft>
              <a:buSzPts val="1800"/>
              <a:buChar char="-"/>
            </a:pPr>
            <a:r>
              <a:rPr lang="en"/>
              <a:t>The prediction is lower than the actual bet: you are getting paid less than what the model tells (for that bet). </a:t>
            </a:r>
            <a:r>
              <a:rPr lang="en">
                <a:solidFill>
                  <a:srgbClr val="00FF00"/>
                </a:solidFill>
              </a:rPr>
              <a:t>GOOD MOMENT TO BET!</a:t>
            </a:r>
            <a:endParaRPr>
              <a:solidFill>
                <a:srgbClr val="00FF00"/>
              </a:solidFill>
            </a:endParaRPr>
          </a:p>
          <a:p>
            <a:pPr indent="0" lvl="0" marL="0" rtl="0" algn="l">
              <a:spcBef>
                <a:spcPts val="1600"/>
              </a:spcBef>
              <a:spcAft>
                <a:spcPts val="1600"/>
              </a:spcAft>
              <a:buNone/>
            </a:pPr>
            <a:r>
              <a:rPr lang="en"/>
              <a:t>The model wants to exploit the fact that the betting house fluctuate the values of the quotes according to what people is betting and the model pretends to give the final odd.</a:t>
            </a:r>
            <a:endParaRPr>
              <a:solidFill>
                <a:srgbClr val="00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 results from season 14-15 until today</a:t>
            </a:r>
            <a:r>
              <a:rPr lang="en"/>
              <a:t>.</a:t>
            </a:r>
            <a:endParaRPr/>
          </a:p>
          <a:p>
            <a:pPr indent="0" lvl="0" marL="0" rtl="0" algn="l">
              <a:spcBef>
                <a:spcPts val="1600"/>
              </a:spcBef>
              <a:spcAft>
                <a:spcPts val="0"/>
              </a:spcAft>
              <a:buNone/>
            </a:pPr>
            <a:r>
              <a:rPr lang="en"/>
              <a:t>FIFA ratings of Seasons for last 3 seasons.</a:t>
            </a:r>
            <a:endParaRPr/>
          </a:p>
          <a:p>
            <a:pPr indent="0" lvl="0" marL="0" rtl="0" algn="l">
              <a:spcBef>
                <a:spcPts val="1600"/>
              </a:spcBef>
              <a:spcAft>
                <a:spcPts val="0"/>
              </a:spcAft>
              <a:buNone/>
            </a:pPr>
            <a:r>
              <a:rPr lang="en"/>
              <a:t>Historics of betting house for all matches </a:t>
            </a:r>
            <a:r>
              <a:rPr lang="en"/>
              <a:t>(ŷ)</a:t>
            </a:r>
            <a:r>
              <a:rPr lang="en"/>
              <a:t>.</a:t>
            </a:r>
            <a:endParaRPr/>
          </a:p>
          <a:p>
            <a:pPr indent="0" lvl="0" marL="0" rtl="0" algn="l">
              <a:spcBef>
                <a:spcPts val="1600"/>
              </a:spcBef>
              <a:spcAft>
                <a:spcPts val="0"/>
              </a:spcAft>
              <a:buNone/>
            </a:pPr>
            <a:r>
              <a:rPr lang="en"/>
              <a:t>Creating dataset: Mean goals seasons, mean positions last seasons, Home/Away, …</a:t>
            </a:r>
            <a:endParaRPr/>
          </a:p>
          <a:p>
            <a:pPr indent="0" lvl="0" marL="0" rtl="0" algn="l">
              <a:spcBef>
                <a:spcPts val="1600"/>
              </a:spcBef>
              <a:spcAft>
                <a:spcPts val="0"/>
              </a:spcAft>
              <a:buNone/>
            </a:pPr>
            <a:r>
              <a:rPr lang="en"/>
              <a:t>Adding FIFA ratings (overall, age, position per team)</a:t>
            </a:r>
            <a:endParaRPr/>
          </a:p>
          <a:p>
            <a:pPr indent="-342900" lvl="0" marL="457200" rtl="0" algn="l">
              <a:spcBef>
                <a:spcPts val="1600"/>
              </a:spcBef>
              <a:spcAft>
                <a:spcPts val="0"/>
              </a:spcAft>
              <a:buSzPts val="1800"/>
              <a:buChar char="-"/>
            </a:pPr>
            <a:r>
              <a:rPr lang="en"/>
              <a:t>Mean, Medium, Min, Max, for both top 11 of team and full team.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types</a:t>
            </a:r>
            <a:r>
              <a:rPr lang="en"/>
              <a:t>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 (decision tree).</a:t>
            </a:r>
            <a:endParaRPr/>
          </a:p>
          <a:p>
            <a:pPr indent="0" lvl="0" marL="0" rtl="0" algn="l">
              <a:spcBef>
                <a:spcPts val="1600"/>
              </a:spcBef>
              <a:spcAft>
                <a:spcPts val="0"/>
              </a:spcAft>
              <a:buNone/>
            </a:pPr>
            <a:r>
              <a:rPr lang="en"/>
              <a:t>Neural Network with three outputs.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 regression metrics e.g. RMSE</a:t>
            </a:r>
            <a:endParaRPr/>
          </a:p>
          <a:p>
            <a:pPr indent="0" lvl="0" marL="0" rtl="0" algn="l">
              <a:spcBef>
                <a:spcPts val="1600"/>
              </a:spcBef>
              <a:spcAft>
                <a:spcPts val="0"/>
              </a:spcAft>
              <a:buNone/>
            </a:pPr>
            <a:r>
              <a:rPr lang="en"/>
              <a:t>Test for next games.</a:t>
            </a:r>
            <a:endParaRPr/>
          </a:p>
          <a:p>
            <a:pPr indent="0" lvl="0" marL="0" rtl="0" algn="l">
              <a:spcBef>
                <a:spcPts val="1600"/>
              </a:spcBef>
              <a:spcAft>
                <a:spcPts val="0"/>
              </a:spcAft>
              <a:buNone/>
            </a:pPr>
            <a:r>
              <a:rPr lang="en"/>
              <a:t>The expected result is to get as close to the real bets as possible for the test cases. </a:t>
            </a:r>
            <a:endParaRPr/>
          </a:p>
          <a:p>
            <a:pPr indent="0" lvl="0" marL="0" rtl="0" algn="l">
              <a:spcBef>
                <a:spcPts val="1600"/>
              </a:spcBef>
              <a:spcAft>
                <a:spcPts val="0"/>
              </a:spcAft>
              <a:buNone/>
            </a:pPr>
            <a:r>
              <a:rPr lang="en"/>
              <a:t>The utility of the model is to help you decide when and which games are worthy to bet: </a:t>
            </a:r>
            <a:endParaRPr/>
          </a:p>
          <a:p>
            <a:pPr indent="-342900" lvl="0" marL="457200" rtl="0" algn="l">
              <a:spcBef>
                <a:spcPts val="1600"/>
              </a:spcBef>
              <a:spcAft>
                <a:spcPts val="0"/>
              </a:spcAft>
              <a:buSzPts val="1800"/>
              <a:buChar char="-"/>
            </a:pPr>
            <a:r>
              <a:rPr lang="en"/>
              <a:t>If </a:t>
            </a:r>
            <a:r>
              <a:rPr lang="en"/>
              <a:t>the model</a:t>
            </a:r>
            <a:r>
              <a:rPr lang="en"/>
              <a:t> tells that you should be paid more it’s not a worthy bet. </a:t>
            </a:r>
            <a:endParaRPr/>
          </a:p>
          <a:p>
            <a:pPr indent="-342900" lvl="0" marL="457200" rtl="0" algn="l">
              <a:spcBef>
                <a:spcPts val="0"/>
              </a:spcBef>
              <a:spcAft>
                <a:spcPts val="0"/>
              </a:spcAft>
              <a:buSzPts val="1800"/>
              <a:buChar char="-"/>
            </a:pPr>
            <a:r>
              <a:rPr lang="en"/>
              <a:t>If the model tells that </a:t>
            </a:r>
            <a:r>
              <a:rPr lang="en"/>
              <a:t>you should be paid less it’s a worthy bet. </a:t>
            </a:r>
            <a:endParaRPr/>
          </a:p>
          <a:p>
            <a:pPr indent="0" lvl="0" marL="0" rtl="0" algn="l">
              <a:spcBef>
                <a:spcPts val="1600"/>
              </a:spcBef>
              <a:spcAft>
                <a:spcPts val="0"/>
              </a:spcAft>
              <a:buNone/>
            </a:pPr>
            <a:r>
              <a:rPr lang="en"/>
              <a:t>A decision to take afterwards is where to fix this edge on what is worth or not to bet.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