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17"/>
  </p:notesMasterIdLst>
  <p:sldIdLst>
    <p:sldId id="258" r:id="rId2"/>
    <p:sldId id="268" r:id="rId3"/>
    <p:sldId id="260" r:id="rId4"/>
    <p:sldId id="263" r:id="rId5"/>
    <p:sldId id="291" r:id="rId6"/>
    <p:sldId id="275" r:id="rId7"/>
    <p:sldId id="277" r:id="rId8"/>
    <p:sldId id="278" r:id="rId9"/>
    <p:sldId id="279" r:id="rId10"/>
    <p:sldId id="286" r:id="rId11"/>
    <p:sldId id="287" r:id="rId12"/>
    <p:sldId id="288" r:id="rId13"/>
    <p:sldId id="292" r:id="rId14"/>
    <p:sldId id="293"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7F66E-7902-4EF0-99F1-4E928D459D79}">
          <p14:sldIdLst>
            <p14:sldId id="258"/>
            <p14:sldId id="268"/>
          </p14:sldIdLst>
        </p14:section>
        <p14:section name="Introduction" id="{9618ABDA-9252-4B10-BEF1-7E0A4A2F61ED}">
          <p14:sldIdLst>
            <p14:sldId id="260"/>
            <p14:sldId id="263"/>
            <p14:sldId id="291"/>
          </p14:sldIdLst>
        </p14:section>
        <p14:section name="Data" id="{97B4A775-A971-4128-B8C3-327401970C6E}">
          <p14:sldIdLst>
            <p14:sldId id="275"/>
          </p14:sldIdLst>
        </p14:section>
        <p14:section name="Methodology" id="{4E65E5E3-A6F5-45CA-BF2E-049504467759}">
          <p14:sldIdLst>
            <p14:sldId id="277"/>
            <p14:sldId id="278"/>
          </p14:sldIdLst>
        </p14:section>
        <p14:section name="Results Part 1" id="{9B77A26B-5353-49D8-9CD0-E24E70ECD177}">
          <p14:sldIdLst>
            <p14:sldId id="279"/>
            <p14:sldId id="286"/>
            <p14:sldId id="287"/>
            <p14:sldId id="288"/>
          </p14:sldIdLst>
        </p14:section>
        <p14:section name="Results Part 2" id="{EE35B9AB-2644-4DD4-AB87-381224C47281}">
          <p14:sldIdLst>
            <p14:sldId id="292"/>
            <p14:sldId id="293"/>
          </p14:sldIdLst>
        </p14:section>
        <p14:section name="Conclusion" id="{5E6D33C3-0BEE-43B6-8147-A883C37368FE}">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5" autoAdjust="0"/>
    <p:restoredTop sz="96408" autoAdjust="0"/>
  </p:normalViewPr>
  <p:slideViewPr>
    <p:cSldViewPr snapToGrid="0">
      <p:cViewPr varScale="1">
        <p:scale>
          <a:sx n="86" d="100"/>
          <a:sy n="86" d="100"/>
        </p:scale>
        <p:origin x="5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‹Nr.›</a:t>
            </a:fld>
            <a:endParaRPr lang="en-US"/>
          </a:p>
        </p:txBody>
      </p:sp>
    </p:spTree>
    <p:extLst>
      <p:ext uri="{BB962C8B-B14F-4D97-AF65-F5344CB8AC3E}">
        <p14:creationId xmlns:p14="http://schemas.microsoft.com/office/powerpoint/2010/main" val="157688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3599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68703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175120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292342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3329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296770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dirty="0"/>
          </a:p>
        </p:txBody>
      </p:sp>
    </p:spTree>
    <p:extLst>
      <p:ext uri="{BB962C8B-B14F-4D97-AF65-F5344CB8AC3E}">
        <p14:creationId xmlns:p14="http://schemas.microsoft.com/office/powerpoint/2010/main" val="34836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97771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144529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372863150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35624027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35685150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37971331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7" name="Date Placeholder 6"/>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426461929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31863556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7" name="Date Placeholder 6"/>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‹Nr.›</a:t>
            </a:fld>
            <a:endParaRPr lang="en-US" dirty="0"/>
          </a:p>
        </p:txBody>
      </p:sp>
      <p:sp>
        <p:nvSpPr>
          <p:cNvPr id="10" name="Title 9"/>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18992420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6730446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11625149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9" name="Date Placeholder 8"/>
          <p:cNvSpPr>
            <a:spLocks noGrp="1"/>
          </p:cNvSpPr>
          <p:nvPr>
            <p:ph type="dt" sz="half" idx="10"/>
          </p:nvPr>
        </p:nvSpPr>
        <p:spPr/>
        <p:txBody>
          <a:bodyPr/>
          <a:lstStyle/>
          <a:p>
            <a:fld id="{1160EA64-D806-43AC-9DF2-F8C432F32B4C}" type="datetimeFigureOut">
              <a:rPr lang="en-US" smtClean="0"/>
              <a:t>6/29/2020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27106549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60EA64-D806-43AC-9DF2-F8C432F32B4C}" type="datetimeFigureOut">
              <a:rPr lang="en-US" smtClean="0"/>
              <a:t>6/29/2020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41134936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6/29/2020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‹Nr.›</a:t>
            </a:fld>
            <a:endParaRPr lang="en-US" dirty="0"/>
          </a:p>
        </p:txBody>
      </p:sp>
    </p:spTree>
    <p:extLst>
      <p:ext uri="{BB962C8B-B14F-4D97-AF65-F5344CB8AC3E}">
        <p14:creationId xmlns:p14="http://schemas.microsoft.com/office/powerpoint/2010/main" val="7935795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rnorthcounty.com/best-burger-in-san-diego-north-county/"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2.0" TargetMode="External"/><Relationship Id="rId2" Type="http://schemas.openxmlformats.org/officeDocument/2006/relationships/hyperlink" Target="http://commons.wikimedia.org/wiki/File:Brooklyn_Skyline_(9910358874).jpg" TargetMode="Externa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837473B0-CC2E-450A-ABE3-18F120FF3D39}">
                <a1611:picAttrSrcUrl xmlns:a1611="http://schemas.microsoft.com/office/drawing/2016/11/main" xmlns="" r:id="rId3"/>
              </a:ext>
            </a:extLst>
          </a:blip>
          <a:srcRect t="1757" b="9311"/>
          <a:stretch/>
        </p:blipFill>
        <p:spPr>
          <a:xfrm>
            <a:off x="20" y="10"/>
            <a:ext cx="12191980" cy="6857990"/>
          </a:xfrm>
          <a:prstGeom prst="rect">
            <a:avLst/>
          </a:prstGeom>
        </p:spPr>
      </p:pic>
      <p:sp>
        <p:nvSpPr>
          <p:cNvPr id="2" name="Title 1"/>
          <p:cNvSpPr>
            <a:spLocks noGrp="1"/>
          </p:cNvSpPr>
          <p:nvPr>
            <p:ph type="ctrTitle"/>
          </p:nvPr>
        </p:nvSpPr>
        <p:spPr>
          <a:solidFill>
            <a:srgbClr val="FFFFFF">
              <a:alpha val="69804"/>
            </a:srgbClr>
          </a:solidFill>
          <a:ln w="38100" cap="sq">
            <a:solidFill>
              <a:schemeClr val="tx1"/>
            </a:solidFill>
            <a:miter lim="800000"/>
          </a:ln>
        </p:spPr>
        <p:txBody>
          <a:bodyPr anchor="ctr">
            <a:normAutofit/>
          </a:bodyPr>
          <a:lstStyle/>
          <a:p>
            <a:r>
              <a:rPr lang="en-US" dirty="0">
                <a:solidFill>
                  <a:schemeClr val="tx1"/>
                </a:solidFill>
              </a:rPr>
              <a:t>Tips on Where To Locate A burger Joint in New York City</a:t>
            </a:r>
          </a:p>
        </p:txBody>
      </p:sp>
      <p:sp>
        <p:nvSpPr>
          <p:cNvPr id="3" name="Content Placeholder 2"/>
          <p:cNvSpPr>
            <a:spLocks noGrp="1"/>
          </p:cNvSpPr>
          <p:nvPr>
            <p:ph type="subTitle" idx="1"/>
          </p:nvPr>
        </p:nvSpPr>
        <p:spPr/>
        <p:txBody>
          <a:bodyPr>
            <a:normAutofit/>
          </a:bodyPr>
          <a:lstStyle/>
          <a:p>
            <a:r>
              <a:rPr lang="de-DE" sz="2400" b="1" dirty="0">
                <a:solidFill>
                  <a:schemeClr val="bg1"/>
                </a:solidFill>
              </a:rPr>
              <a:t>Capstone Project- The Battle </a:t>
            </a:r>
            <a:r>
              <a:rPr lang="de-DE" sz="2400" b="1" dirty="0" err="1">
                <a:solidFill>
                  <a:schemeClr val="bg1"/>
                </a:solidFill>
              </a:rPr>
              <a:t>of</a:t>
            </a:r>
            <a:r>
              <a:rPr lang="de-DE" sz="2400" b="1" dirty="0">
                <a:solidFill>
                  <a:schemeClr val="bg1"/>
                </a:solidFill>
              </a:rPr>
              <a:t> </a:t>
            </a:r>
            <a:r>
              <a:rPr lang="de-DE" sz="2400" b="1" dirty="0" err="1">
                <a:solidFill>
                  <a:schemeClr val="bg1"/>
                </a:solidFill>
              </a:rPr>
              <a:t>Neighborhoods</a:t>
            </a:r>
            <a:endParaRPr lang="de-DE" sz="2400" b="1" dirty="0">
              <a:solidFill>
                <a:schemeClr val="bg1"/>
              </a:solidFill>
            </a:endParaRPr>
          </a:p>
          <a:p>
            <a:r>
              <a:rPr lang="de-DE" sz="1200" dirty="0">
                <a:solidFill>
                  <a:srgbClr val="FFFFFF"/>
                </a:solidFill>
              </a:rPr>
              <a:t>by Cailin Gertner</a:t>
            </a:r>
          </a:p>
        </p:txBody>
      </p:sp>
    </p:spTree>
    <p:extLst>
      <p:ext uri="{BB962C8B-B14F-4D97-AF65-F5344CB8AC3E}">
        <p14:creationId xmlns:p14="http://schemas.microsoft.com/office/powerpoint/2010/main" val="25162982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Results &amp; Discussion </a:t>
            </a:r>
          </a:p>
        </p:txBody>
      </p:sp>
      <p:sp>
        <p:nvSpPr>
          <p:cNvPr id="3" name="Content Placeholder 2"/>
          <p:cNvSpPr>
            <a:spLocks noGrp="1"/>
          </p:cNvSpPr>
          <p:nvPr>
            <p:ph idx="1"/>
          </p:nvPr>
        </p:nvSpPr>
        <p:spPr>
          <a:xfrm>
            <a:off x="6292515" y="4835366"/>
            <a:ext cx="4848881" cy="595373"/>
          </a:xfrm>
        </p:spPr>
        <p:txBody>
          <a:bodyPr vert="horz" lIns="91440" tIns="45720" rIns="91440" bIns="45720" rtlCol="0">
            <a:noAutofit/>
          </a:bodyPr>
          <a:lstStyle/>
          <a:p>
            <a:pPr marL="228600" lvl="1">
              <a:buNone/>
              <a:tabLst>
                <a:tab pos="361950" algn="l"/>
                <a:tab pos="1520825" algn="l"/>
              </a:tabLst>
            </a:pPr>
            <a:r>
              <a:rPr lang="en-US" sz="1800" dirty="0"/>
              <a:t>Distance from Attraction of Competitors</a:t>
            </a:r>
          </a:p>
          <a:p>
            <a:pPr lvl="1">
              <a:tabLst>
                <a:tab pos="361950" algn="l"/>
                <a:tab pos="1520825" algn="l"/>
              </a:tabLst>
            </a:pPr>
            <a:r>
              <a:rPr lang="en-US" sz="1800" dirty="0"/>
              <a:t>Closest around Grand Central Terminal</a:t>
            </a:r>
          </a:p>
          <a:p>
            <a:pPr lvl="1">
              <a:tabLst>
                <a:tab pos="361950" algn="l"/>
                <a:tab pos="1520825" algn="l"/>
              </a:tabLst>
            </a:pPr>
            <a:r>
              <a:rPr lang="en-US" sz="1800" dirty="0"/>
              <a:t>Greater for </a:t>
            </a:r>
            <a:r>
              <a:rPr lang="en-US" sz="1800" dirty="0" smtClean="0"/>
              <a:t>areas </a:t>
            </a:r>
            <a:r>
              <a:rPr lang="en-US" sz="1800" dirty="0"/>
              <a:t>defined by paired sights Bryant Park &amp; Public Library and On World Trade Center &amp; Observatory</a:t>
            </a:r>
            <a:endParaRPr lang="en-US" dirty="0"/>
          </a:p>
          <a:p>
            <a:pPr marL="0" indent="0">
              <a:buNone/>
            </a:pPr>
            <a:endParaRPr lang="en-US" dirty="0"/>
          </a:p>
        </p:txBody>
      </p:sp>
      <p:pic>
        <p:nvPicPr>
          <p:cNvPr id="6" name="Picture 5">
            <a:extLst>
              <a:ext uri="{FF2B5EF4-FFF2-40B4-BE49-F238E27FC236}">
                <a16:creationId xmlns:a16="http://schemas.microsoft.com/office/drawing/2014/main" id="{DC7DCA91-D5E2-4D86-B564-AC06F1A11842}"/>
              </a:ext>
            </a:extLst>
          </p:cNvPr>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50603" y="1726854"/>
            <a:ext cx="5482544" cy="2977492"/>
          </a:xfrm>
          <a:prstGeom prst="rect">
            <a:avLst/>
          </a:prstGeom>
          <a:noFill/>
          <a:ln>
            <a:noFill/>
          </a:ln>
        </p:spPr>
      </p:pic>
      <p:sp>
        <p:nvSpPr>
          <p:cNvPr id="8" name="Content Placeholder 2">
            <a:extLst>
              <a:ext uri="{FF2B5EF4-FFF2-40B4-BE49-F238E27FC236}">
                <a16:creationId xmlns:a16="http://schemas.microsoft.com/office/drawing/2014/main" id="{C4C14A37-EB15-4AA3-8759-A0F861FD7989}"/>
              </a:ext>
            </a:extLst>
          </p:cNvPr>
          <p:cNvSpPr txBox="1">
            <a:spLocks/>
          </p:cNvSpPr>
          <p:nvPr/>
        </p:nvSpPr>
        <p:spPr>
          <a:xfrm>
            <a:off x="1050603" y="4787093"/>
            <a:ext cx="5045397" cy="59537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a:buFont typeface="Arial" panose="020B0604020202020204" pitchFamily="34" charset="0"/>
              <a:buNone/>
              <a:tabLst>
                <a:tab pos="361950" algn="l"/>
                <a:tab pos="1520825" algn="l"/>
              </a:tabLst>
            </a:pPr>
            <a:r>
              <a:rPr lang="en-US" sz="1800" dirty="0"/>
              <a:t>Pricing of Competitors</a:t>
            </a:r>
          </a:p>
          <a:p>
            <a:pPr lvl="1">
              <a:tabLst>
                <a:tab pos="361950" algn="l"/>
                <a:tab pos="1520825" algn="l"/>
              </a:tabLst>
            </a:pPr>
            <a:r>
              <a:rPr lang="en-US" sz="1800" dirty="0"/>
              <a:t>Cheap burger joints near Empire State Building and Grand Central Terminal</a:t>
            </a:r>
          </a:p>
          <a:p>
            <a:pPr lvl="1">
              <a:tabLst>
                <a:tab pos="361950" algn="l"/>
                <a:tab pos="1520825" algn="l"/>
              </a:tabLst>
            </a:pPr>
            <a:r>
              <a:rPr lang="en-US" sz="1800" dirty="0"/>
              <a:t>Very expensive burger joints </a:t>
            </a:r>
            <a:r>
              <a:rPr lang="en-US" sz="1800" dirty="0" smtClean="0"/>
              <a:t>near </a:t>
            </a:r>
            <a:r>
              <a:rPr lang="en-US" sz="1800" dirty="0"/>
              <a:t>Bryant Park &amp; Public Library and Times Square</a:t>
            </a:r>
            <a:endParaRPr lang="en-US" dirty="0"/>
          </a:p>
          <a:p>
            <a:pPr marL="0" indent="0">
              <a:buFont typeface="Arial" panose="020B0604020202020204" pitchFamily="34" charset="0"/>
              <a:buNone/>
            </a:pPr>
            <a:endParaRPr lang="en-US" dirty="0"/>
          </a:p>
        </p:txBody>
      </p:sp>
      <p:graphicFrame>
        <p:nvGraphicFramePr>
          <p:cNvPr id="9" name="Tabelle 4">
            <a:extLst>
              <a:ext uri="{FF2B5EF4-FFF2-40B4-BE49-F238E27FC236}">
                <a16:creationId xmlns:a16="http://schemas.microsoft.com/office/drawing/2014/main" id="{9CAEC0FF-5EA2-4B8D-996C-FFB64C3DD2F1}"/>
              </a:ext>
            </a:extLst>
          </p:cNvPr>
          <p:cNvGraphicFramePr>
            <a:graphicFrameLocks noGrp="1"/>
          </p:cNvGraphicFramePr>
          <p:nvPr>
            <p:extLst>
              <p:ext uri="{D42A27DB-BD31-4B8C-83A1-F6EECF244321}">
                <p14:modId xmlns:p14="http://schemas.microsoft.com/office/powerpoint/2010/main" val="590142827"/>
              </p:ext>
            </p:extLst>
          </p:nvPr>
        </p:nvGraphicFramePr>
        <p:xfrm>
          <a:off x="6412832" y="2044700"/>
          <a:ext cx="4535908" cy="2346960"/>
        </p:xfrm>
        <a:graphic>
          <a:graphicData uri="http://schemas.openxmlformats.org/drawingml/2006/table">
            <a:tbl>
              <a:tblPr firstRow="1" bandRow="1">
                <a:tableStyleId>{93296810-A885-4BE3-A3E7-6D5BEEA58F35}</a:tableStyleId>
              </a:tblPr>
              <a:tblGrid>
                <a:gridCol w="3188368">
                  <a:extLst>
                    <a:ext uri="{9D8B030D-6E8A-4147-A177-3AD203B41FA5}">
                      <a16:colId xmlns:a16="http://schemas.microsoft.com/office/drawing/2014/main" val="2695446405"/>
                    </a:ext>
                  </a:extLst>
                </a:gridCol>
                <a:gridCol w="1347540">
                  <a:extLst>
                    <a:ext uri="{9D8B030D-6E8A-4147-A177-3AD203B41FA5}">
                      <a16:colId xmlns:a16="http://schemas.microsoft.com/office/drawing/2014/main" val="3888268182"/>
                    </a:ext>
                  </a:extLst>
                </a:gridCol>
              </a:tblGrid>
              <a:tr h="370840">
                <a:tc>
                  <a:txBody>
                    <a:bodyPr/>
                    <a:lstStyle/>
                    <a:p>
                      <a:r>
                        <a:rPr lang="de-DE" sz="1400" dirty="0" err="1"/>
                        <a:t>Neighborhood</a:t>
                      </a:r>
                      <a:endParaRPr lang="de-DE" sz="1400" dirty="0"/>
                    </a:p>
                  </a:txBody>
                  <a:tcPr/>
                </a:tc>
                <a:tc>
                  <a:txBody>
                    <a:bodyPr/>
                    <a:lstStyle/>
                    <a:p>
                      <a:r>
                        <a:rPr lang="de-DE" sz="1400" dirty="0" err="1"/>
                        <a:t>Avg</a:t>
                      </a:r>
                      <a:r>
                        <a:rPr lang="de-DE" sz="1400" dirty="0"/>
                        <a:t>. </a:t>
                      </a:r>
                      <a:r>
                        <a:rPr lang="de-DE" sz="1400" dirty="0" err="1"/>
                        <a:t>distance</a:t>
                      </a:r>
                      <a:r>
                        <a:rPr lang="de-DE" sz="1400" dirty="0"/>
                        <a:t> (</a:t>
                      </a:r>
                      <a:r>
                        <a:rPr lang="de-DE" sz="1400" dirty="0" err="1"/>
                        <a:t>meters</a:t>
                      </a:r>
                      <a:r>
                        <a:rPr lang="de-DE" sz="1400" dirty="0"/>
                        <a:t>)</a:t>
                      </a:r>
                    </a:p>
                  </a:txBody>
                  <a:tcPr/>
                </a:tc>
                <a:extLst>
                  <a:ext uri="{0D108BD9-81ED-4DB2-BD59-A6C34878D82A}">
                    <a16:rowId xmlns:a16="http://schemas.microsoft.com/office/drawing/2014/main" val="1965613158"/>
                  </a:ext>
                </a:extLst>
              </a:tr>
              <a:tr h="288000">
                <a:tc>
                  <a:txBody>
                    <a:bodyPr/>
                    <a:lstStyle/>
                    <a:p>
                      <a:r>
                        <a:rPr lang="de-DE" sz="1400" dirty="0"/>
                        <a:t>Bryant Park &amp; Public Library</a:t>
                      </a:r>
                    </a:p>
                  </a:txBody>
                  <a:tcPr/>
                </a:tc>
                <a:tc>
                  <a:txBody>
                    <a:bodyPr/>
                    <a:lstStyle/>
                    <a:p>
                      <a:pPr algn="r"/>
                      <a:r>
                        <a:rPr lang="de-DE" sz="1400" dirty="0"/>
                        <a:t>336</a:t>
                      </a:r>
                    </a:p>
                  </a:txBody>
                  <a:tcPr/>
                </a:tc>
                <a:extLst>
                  <a:ext uri="{0D108BD9-81ED-4DB2-BD59-A6C34878D82A}">
                    <a16:rowId xmlns:a16="http://schemas.microsoft.com/office/drawing/2014/main" val="749262718"/>
                  </a:ext>
                </a:extLst>
              </a:tr>
              <a:tr h="288000">
                <a:tc>
                  <a:txBody>
                    <a:bodyPr/>
                    <a:lstStyle/>
                    <a:p>
                      <a:r>
                        <a:rPr lang="de-DE" sz="1400" dirty="0" err="1"/>
                        <a:t>One</a:t>
                      </a:r>
                      <a:r>
                        <a:rPr lang="de-DE" sz="1400" dirty="0"/>
                        <a:t> World Trade Center &amp; Observatory</a:t>
                      </a:r>
                    </a:p>
                  </a:txBody>
                  <a:tcPr/>
                </a:tc>
                <a:tc>
                  <a:txBody>
                    <a:bodyPr/>
                    <a:lstStyle/>
                    <a:p>
                      <a:pPr marL="0" algn="r" defTabSz="914400" rtl="0" eaLnBrk="1" latinLnBrk="0" hangingPunct="1"/>
                      <a:r>
                        <a:rPr lang="de-DE" sz="1400" kern="1200" dirty="0">
                          <a:solidFill>
                            <a:schemeClr val="dk1"/>
                          </a:solidFill>
                          <a:latin typeface="+mn-lt"/>
                          <a:ea typeface="+mn-ea"/>
                          <a:cs typeface="+mn-cs"/>
                        </a:rPr>
                        <a:t>310</a:t>
                      </a:r>
                    </a:p>
                  </a:txBody>
                  <a:tcPr/>
                </a:tc>
                <a:extLst>
                  <a:ext uri="{0D108BD9-81ED-4DB2-BD59-A6C34878D82A}">
                    <a16:rowId xmlns:a16="http://schemas.microsoft.com/office/drawing/2014/main" val="3515140410"/>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Empire State Building</a:t>
                      </a:r>
                    </a:p>
                  </a:txBody>
                  <a:tcPr/>
                </a:tc>
                <a:tc>
                  <a:txBody>
                    <a:bodyPr/>
                    <a:lstStyle/>
                    <a:p>
                      <a:pPr marL="0" algn="r" defTabSz="914400" rtl="0" eaLnBrk="1" latinLnBrk="0" hangingPunct="1"/>
                      <a:r>
                        <a:rPr lang="de-DE" sz="1400" kern="1200" dirty="0">
                          <a:solidFill>
                            <a:schemeClr val="dk1"/>
                          </a:solidFill>
                          <a:latin typeface="+mn-lt"/>
                          <a:ea typeface="+mn-ea"/>
                          <a:cs typeface="+mn-cs"/>
                        </a:rPr>
                        <a:t>254</a:t>
                      </a:r>
                    </a:p>
                  </a:txBody>
                  <a:tcPr/>
                </a:tc>
                <a:extLst>
                  <a:ext uri="{0D108BD9-81ED-4DB2-BD59-A6C34878D82A}">
                    <a16:rowId xmlns:a16="http://schemas.microsoft.com/office/drawing/2014/main" val="260725833"/>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Times Square</a:t>
                      </a:r>
                    </a:p>
                  </a:txBody>
                  <a:tcPr/>
                </a:tc>
                <a:tc>
                  <a:txBody>
                    <a:bodyPr/>
                    <a:lstStyle/>
                    <a:p>
                      <a:pPr marL="0" algn="r" defTabSz="914400" rtl="0" eaLnBrk="1" latinLnBrk="0" hangingPunct="1"/>
                      <a:r>
                        <a:rPr lang="de-DE" sz="1400" kern="1200" dirty="0">
                          <a:solidFill>
                            <a:schemeClr val="dk1"/>
                          </a:solidFill>
                          <a:latin typeface="+mn-lt"/>
                          <a:ea typeface="+mn-ea"/>
                          <a:cs typeface="+mn-cs"/>
                        </a:rPr>
                        <a:t>246</a:t>
                      </a:r>
                    </a:p>
                  </a:txBody>
                  <a:tcPr/>
                </a:tc>
                <a:extLst>
                  <a:ext uri="{0D108BD9-81ED-4DB2-BD59-A6C34878D82A}">
                    <a16:rowId xmlns:a16="http://schemas.microsoft.com/office/drawing/2014/main" val="677159977"/>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Top </a:t>
                      </a:r>
                      <a:r>
                        <a:rPr lang="de-DE" sz="1400" dirty="0" err="1"/>
                        <a:t>of</a:t>
                      </a:r>
                      <a:r>
                        <a:rPr lang="de-DE" sz="1400" dirty="0"/>
                        <a:t> </a:t>
                      </a:r>
                      <a:r>
                        <a:rPr lang="de-DE" sz="1400" dirty="0" err="1"/>
                        <a:t>the</a:t>
                      </a:r>
                      <a:r>
                        <a:rPr lang="de-DE" sz="1400" dirty="0"/>
                        <a:t> Rock</a:t>
                      </a:r>
                    </a:p>
                  </a:txBody>
                  <a:tcPr/>
                </a:tc>
                <a:tc>
                  <a:txBody>
                    <a:bodyPr/>
                    <a:lstStyle/>
                    <a:p>
                      <a:pPr marL="0" algn="r" defTabSz="914400" rtl="0" eaLnBrk="1" latinLnBrk="0" hangingPunct="1"/>
                      <a:r>
                        <a:rPr lang="de-DE" sz="1400" kern="1200" dirty="0">
                          <a:solidFill>
                            <a:schemeClr val="dk1"/>
                          </a:solidFill>
                          <a:latin typeface="+mn-lt"/>
                          <a:ea typeface="+mn-ea"/>
                          <a:cs typeface="+mn-cs"/>
                        </a:rPr>
                        <a:t>227</a:t>
                      </a:r>
                    </a:p>
                  </a:txBody>
                  <a:tcPr/>
                </a:tc>
                <a:extLst>
                  <a:ext uri="{0D108BD9-81ED-4DB2-BD59-A6C34878D82A}">
                    <a16:rowId xmlns:a16="http://schemas.microsoft.com/office/drawing/2014/main" val="3393295115"/>
                  </a:ext>
                </a:extLst>
              </a:tr>
              <a:tr h="288000">
                <a:tc>
                  <a:txBody>
                    <a:bodyPr/>
                    <a:lstStyle/>
                    <a:p>
                      <a:r>
                        <a:rPr lang="de-DE" sz="1400" dirty="0"/>
                        <a:t>Grand Central Terminal</a:t>
                      </a:r>
                    </a:p>
                  </a:txBody>
                  <a:tcPr/>
                </a:tc>
                <a:tc>
                  <a:txBody>
                    <a:bodyPr/>
                    <a:lstStyle/>
                    <a:p>
                      <a:pPr marL="0" algn="r" defTabSz="914400" rtl="0" eaLnBrk="1" latinLnBrk="0" hangingPunct="1"/>
                      <a:r>
                        <a:rPr lang="de-DE" sz="1400" kern="1200" dirty="0">
                          <a:solidFill>
                            <a:schemeClr val="dk1"/>
                          </a:solidFill>
                          <a:latin typeface="+mn-lt"/>
                          <a:ea typeface="+mn-ea"/>
                          <a:cs typeface="+mn-cs"/>
                        </a:rPr>
                        <a:t>213</a:t>
                      </a:r>
                    </a:p>
                  </a:txBody>
                  <a:tcPr/>
                </a:tc>
                <a:extLst>
                  <a:ext uri="{0D108BD9-81ED-4DB2-BD59-A6C34878D82A}">
                    <a16:rowId xmlns:a16="http://schemas.microsoft.com/office/drawing/2014/main" val="1812241516"/>
                  </a:ext>
                </a:extLst>
              </a:tr>
            </a:tbl>
          </a:graphicData>
        </a:graphic>
      </p:graphicFrame>
    </p:spTree>
    <p:extLst>
      <p:ext uri="{BB962C8B-B14F-4D97-AF65-F5344CB8AC3E}">
        <p14:creationId xmlns:p14="http://schemas.microsoft.com/office/powerpoint/2010/main" val="368585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Results &amp; Discussion </a:t>
            </a:r>
          </a:p>
        </p:txBody>
      </p:sp>
      <p:sp>
        <p:nvSpPr>
          <p:cNvPr id="3" name="Content Placeholder 2"/>
          <p:cNvSpPr>
            <a:spLocks noGrp="1"/>
          </p:cNvSpPr>
          <p:nvPr>
            <p:ph idx="1"/>
          </p:nvPr>
        </p:nvSpPr>
        <p:spPr>
          <a:xfrm>
            <a:off x="7014411" y="2051714"/>
            <a:ext cx="3489260" cy="3535439"/>
          </a:xfrm>
        </p:spPr>
        <p:txBody>
          <a:bodyPr>
            <a:noAutofit/>
          </a:bodyPr>
          <a:lstStyle/>
          <a:p>
            <a:pPr marL="0" lvl="1" indent="0">
              <a:buNone/>
              <a:tabLst>
                <a:tab pos="361950" algn="l"/>
                <a:tab pos="1520825" algn="l"/>
              </a:tabLst>
            </a:pPr>
            <a:r>
              <a:rPr lang="en-US" dirty="0"/>
              <a:t>Based on the analyzed features priority of sight areas is as follows:</a:t>
            </a:r>
          </a:p>
          <a:p>
            <a:pPr marL="742950" lvl="0" indent="-742950">
              <a:buFont typeface="+mj-lt"/>
              <a:buAutoNum type="arabicPeriod"/>
            </a:pPr>
            <a:r>
              <a:rPr lang="de-DE" sz="1600" b="1" dirty="0"/>
              <a:t>Bryant Park &amp; Public Library</a:t>
            </a:r>
            <a:endParaRPr lang="en-GB" sz="1600" dirty="0"/>
          </a:p>
          <a:p>
            <a:pPr marL="742950" lvl="0" indent="-742950">
              <a:buFont typeface="+mj-lt"/>
              <a:buAutoNum type="arabicPeriod"/>
            </a:pPr>
            <a:r>
              <a:rPr lang="en-US" sz="1600" b="1" dirty="0"/>
              <a:t>One World Trade Center &amp; Observatory</a:t>
            </a:r>
            <a:endParaRPr lang="en-GB" sz="1600" dirty="0"/>
          </a:p>
          <a:p>
            <a:pPr marL="742950" lvl="0" indent="-742950">
              <a:buFont typeface="+mj-lt"/>
              <a:buAutoNum type="arabicPeriod"/>
            </a:pPr>
            <a:r>
              <a:rPr lang="en-US" sz="1600" b="1" dirty="0"/>
              <a:t>Top of the Rock</a:t>
            </a:r>
            <a:endParaRPr lang="en-GB" sz="1600" dirty="0"/>
          </a:p>
          <a:p>
            <a:pPr marL="742950" lvl="0" indent="-742950">
              <a:buFont typeface="+mj-lt"/>
              <a:buAutoNum type="arabicPeriod"/>
            </a:pPr>
            <a:r>
              <a:rPr lang="en-US" sz="1600" b="1" dirty="0"/>
              <a:t>Times Square and Grand Central Terminal</a:t>
            </a:r>
            <a:endParaRPr lang="en-GB" sz="1600" dirty="0"/>
          </a:p>
          <a:p>
            <a:pPr marL="742950" lvl="0" indent="-742950">
              <a:buFont typeface="+mj-lt"/>
              <a:buAutoNum type="arabicPeriod"/>
            </a:pPr>
            <a:r>
              <a:rPr lang="en-US" sz="1600" b="1" dirty="0"/>
              <a:t>Empire State Building</a:t>
            </a:r>
            <a:endParaRPr lang="en-GB" sz="1600" dirty="0"/>
          </a:p>
          <a:p>
            <a:pPr marL="0" indent="0">
              <a:buNone/>
            </a:pPr>
            <a:endParaRPr lang="en-US" sz="1600" dirty="0">
              <a:solidFill>
                <a:srgbClr val="404040"/>
              </a:solidFill>
            </a:endParaRPr>
          </a:p>
          <a:p>
            <a:pPr marL="0" indent="0">
              <a:buNone/>
            </a:pPr>
            <a:endParaRPr lang="en-US" sz="1600" b="1" dirty="0">
              <a:solidFill>
                <a:srgbClr val="404040"/>
              </a:solidFill>
            </a:endParaRPr>
          </a:p>
          <a:p>
            <a:endParaRPr lang="en-US" sz="1600" dirty="0">
              <a:solidFill>
                <a:srgbClr val="404040"/>
              </a:solidFill>
            </a:endParaRPr>
          </a:p>
          <a:p>
            <a:pPr marL="0" indent="0">
              <a:buNone/>
            </a:pPr>
            <a:endParaRPr lang="en-US" sz="1600" dirty="0">
              <a:solidFill>
                <a:srgbClr val="404040"/>
              </a:solidFill>
            </a:endParaRPr>
          </a:p>
          <a:p>
            <a:pPr marL="0" indent="0">
              <a:buNone/>
            </a:pPr>
            <a:endParaRPr lang="en-US" sz="1600" dirty="0">
              <a:solidFill>
                <a:srgbClr val="404040"/>
              </a:solidFill>
            </a:endParaRPr>
          </a:p>
          <a:p>
            <a:pPr marL="0" indent="0">
              <a:buNone/>
            </a:pPr>
            <a:endParaRPr lang="en-US" sz="1600" dirty="0">
              <a:solidFill>
                <a:srgbClr val="404040"/>
              </a:solidFill>
            </a:endParaRPr>
          </a:p>
          <a:p>
            <a:endParaRPr lang="en-US" sz="1600" dirty="0">
              <a:solidFill>
                <a:srgbClr val="404040"/>
              </a:solidFill>
            </a:endParaRPr>
          </a:p>
        </p:txBody>
      </p:sp>
      <p:pic>
        <p:nvPicPr>
          <p:cNvPr id="6" name="Grafik 5">
            <a:extLst>
              <a:ext uri="{FF2B5EF4-FFF2-40B4-BE49-F238E27FC236}">
                <a16:creationId xmlns:a16="http://schemas.microsoft.com/office/drawing/2014/main" id="{5FB387F6-4D1B-4627-8999-8867BFDA3FA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841458" y="2111874"/>
            <a:ext cx="5848100" cy="2497312"/>
          </a:xfrm>
          <a:prstGeom prst="rect">
            <a:avLst/>
          </a:prstGeom>
        </p:spPr>
      </p:pic>
    </p:spTree>
    <p:extLst>
      <p:ext uri="{BB962C8B-B14F-4D97-AF65-F5344CB8AC3E}">
        <p14:creationId xmlns:p14="http://schemas.microsoft.com/office/powerpoint/2010/main" val="424231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Results &amp; Discussion </a:t>
            </a:r>
          </a:p>
        </p:txBody>
      </p:sp>
      <p:sp>
        <p:nvSpPr>
          <p:cNvPr id="3" name="Content Placeholder 2"/>
          <p:cNvSpPr>
            <a:spLocks noGrp="1"/>
          </p:cNvSpPr>
          <p:nvPr>
            <p:ph idx="1"/>
          </p:nvPr>
        </p:nvSpPr>
        <p:spPr>
          <a:xfrm>
            <a:off x="2231136" y="1895301"/>
            <a:ext cx="8272535" cy="3535439"/>
          </a:xfrm>
        </p:spPr>
        <p:txBody>
          <a:bodyPr>
            <a:normAutofit fontScale="32500" lnSpcReduction="20000"/>
          </a:bodyPr>
          <a:lstStyle/>
          <a:p>
            <a:pPr marL="228600" lvl="1">
              <a:buNone/>
              <a:tabLst>
                <a:tab pos="361950" algn="l"/>
                <a:tab pos="1520825" algn="l"/>
              </a:tabLst>
            </a:pPr>
            <a:r>
              <a:rPr lang="en-US" sz="5500" b="1" dirty="0"/>
              <a:t>Recommended</a:t>
            </a:r>
            <a:r>
              <a:rPr lang="en-US" sz="5500" dirty="0"/>
              <a:t> </a:t>
            </a:r>
            <a:r>
              <a:rPr lang="en-US" sz="5500" b="1" dirty="0"/>
              <a:t>Business strategies per sightseeing attraction </a:t>
            </a:r>
            <a:r>
              <a:rPr lang="en-US" sz="5500" dirty="0"/>
              <a:t>are:</a:t>
            </a:r>
          </a:p>
          <a:p>
            <a:pPr lvl="1">
              <a:tabLst>
                <a:tab pos="361950" algn="l"/>
                <a:tab pos="1520825" algn="l"/>
              </a:tabLst>
            </a:pPr>
            <a:endParaRPr lang="en-US" sz="5500" dirty="0"/>
          </a:p>
          <a:p>
            <a:pPr marL="228600" lvl="1" indent="0">
              <a:buNone/>
              <a:tabLst>
                <a:tab pos="361950" algn="l"/>
                <a:tab pos="1520825" algn="l"/>
              </a:tabLst>
            </a:pPr>
            <a:r>
              <a:rPr lang="en-GB" sz="5500" dirty="0"/>
              <a:t>Bryant Park &amp; Public Library and Times Square</a:t>
            </a:r>
          </a:p>
          <a:p>
            <a:pPr lvl="3">
              <a:buFont typeface="Wingdings" panose="05000000000000000000" pitchFamily="2" charset="2"/>
              <a:buChar char="Ø"/>
              <a:tabLst>
                <a:tab pos="361950" algn="l"/>
                <a:tab pos="1520825" algn="l"/>
              </a:tabLst>
            </a:pPr>
            <a:r>
              <a:rPr lang="en-GB" sz="5500" dirty="0"/>
              <a:t>lower priced branch located closer to the sight than competitors</a:t>
            </a:r>
          </a:p>
          <a:p>
            <a:pPr marL="685800" lvl="3" indent="0">
              <a:buNone/>
              <a:tabLst>
                <a:tab pos="361950" algn="l"/>
                <a:tab pos="1520825" algn="l"/>
              </a:tabLst>
            </a:pPr>
            <a:endParaRPr lang="en-GB" sz="5500" dirty="0"/>
          </a:p>
          <a:p>
            <a:pPr marL="228600" lvl="1" indent="0">
              <a:buNone/>
              <a:tabLst>
                <a:tab pos="361950" algn="l"/>
                <a:tab pos="1520825" algn="l"/>
              </a:tabLst>
            </a:pPr>
            <a:r>
              <a:rPr lang="en-US" sz="5500" dirty="0"/>
              <a:t>Grand Central Terminal &amp; Empire State Building </a:t>
            </a:r>
          </a:p>
          <a:p>
            <a:pPr lvl="3">
              <a:buFont typeface="Wingdings" panose="05000000000000000000" pitchFamily="2" charset="2"/>
              <a:buChar char="Ø"/>
              <a:tabLst>
                <a:tab pos="361950" algn="l"/>
                <a:tab pos="1520825" algn="l"/>
              </a:tabLst>
            </a:pPr>
            <a:r>
              <a:rPr lang="en-GB" sz="5500" dirty="0"/>
              <a:t>high quality branch</a:t>
            </a:r>
          </a:p>
          <a:p>
            <a:pPr lvl="3">
              <a:buFont typeface="Wingdings" panose="05000000000000000000" pitchFamily="2" charset="2"/>
              <a:buChar char="Ø"/>
              <a:tabLst>
                <a:tab pos="361950" algn="l"/>
                <a:tab pos="1520825" algn="l"/>
              </a:tabLst>
            </a:pPr>
            <a:endParaRPr lang="en-GB" sz="5500" dirty="0"/>
          </a:p>
          <a:p>
            <a:pPr marL="228600" lvl="1" indent="0">
              <a:buNone/>
              <a:tabLst>
                <a:tab pos="361950" algn="l"/>
                <a:tab pos="1520825" algn="l"/>
              </a:tabLst>
            </a:pPr>
            <a:r>
              <a:rPr lang="en-US" sz="5500" dirty="0"/>
              <a:t>One World Trade Center &amp; Observatory: </a:t>
            </a:r>
          </a:p>
          <a:p>
            <a:pPr lvl="3">
              <a:buFont typeface="Wingdings" panose="05000000000000000000" pitchFamily="2" charset="2"/>
              <a:buChar char="Ø"/>
              <a:tabLst>
                <a:tab pos="361950" algn="l"/>
                <a:tab pos="1520825" algn="l"/>
              </a:tabLst>
            </a:pPr>
            <a:r>
              <a:rPr lang="en-US" sz="5500" dirty="0"/>
              <a:t>none except for closer to the attraction</a:t>
            </a:r>
            <a:endParaRPr lang="en-GB" sz="5500" dirty="0"/>
          </a:p>
          <a:p>
            <a:endParaRPr lang="en-US" sz="7200" dirty="0">
              <a:solidFill>
                <a:srgbClr val="404040"/>
              </a:solidFill>
            </a:endParaRPr>
          </a:p>
        </p:txBody>
      </p:sp>
    </p:spTree>
    <p:extLst>
      <p:ext uri="{BB962C8B-B14F-4D97-AF65-F5344CB8AC3E}">
        <p14:creationId xmlns:p14="http://schemas.microsoft.com/office/powerpoint/2010/main" val="39950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978776"/>
            <a:ext cx="5925310" cy="1174991"/>
          </a:xfrm>
        </p:spPr>
        <p:txBody>
          <a:bodyPr>
            <a:normAutofit/>
          </a:bodyPr>
          <a:lstStyle/>
          <a:p>
            <a:r>
              <a:rPr lang="en-US" sz="2400" dirty="0"/>
              <a:t>Results &amp; Discussion </a:t>
            </a:r>
          </a:p>
        </p:txBody>
      </p:sp>
      <p:sp>
        <p:nvSpPr>
          <p:cNvPr id="3" name="Content Placeholder 2"/>
          <p:cNvSpPr>
            <a:spLocks noGrp="1"/>
          </p:cNvSpPr>
          <p:nvPr>
            <p:ph idx="1"/>
          </p:nvPr>
        </p:nvSpPr>
        <p:spPr>
          <a:xfrm>
            <a:off x="804672" y="2640692"/>
            <a:ext cx="5925310" cy="3255252"/>
          </a:xfrm>
        </p:spPr>
        <p:txBody>
          <a:bodyPr>
            <a:normAutofit/>
          </a:bodyPr>
          <a:lstStyle/>
          <a:p>
            <a:pPr marL="0" indent="0">
              <a:buNone/>
            </a:pPr>
            <a:r>
              <a:rPr lang="en-US" b="1" dirty="0"/>
              <a:t>Worst Locations for the branches within each </a:t>
            </a:r>
            <a:r>
              <a:rPr lang="en-US" b="1" dirty="0" smtClean="0"/>
              <a:t>sight area (circles with white borders) </a:t>
            </a:r>
            <a:r>
              <a:rPr lang="en-US" b="1" dirty="0"/>
              <a:t>are:</a:t>
            </a:r>
          </a:p>
          <a:p>
            <a:endParaRPr lang="en-US" dirty="0"/>
          </a:p>
        </p:txBody>
      </p:sp>
      <p:pic>
        <p:nvPicPr>
          <p:cNvPr id="5" name="Grafik 13">
            <a:extLst>
              <a:ext uri="{FF2B5EF4-FFF2-40B4-BE49-F238E27FC236}">
                <a16:creationId xmlns:a16="http://schemas.microsoft.com/office/drawing/2014/main" id="{7EE7B933-72EA-42E3-8CED-79C55E34EF1A}"/>
              </a:ext>
            </a:extLst>
          </p:cNvPr>
          <p:cNvPicPr/>
          <p:nvPr/>
        </p:nvPicPr>
        <p:blipFill rotWithShape="1">
          <a:blip r:embed="rId2">
            <a:extLst>
              <a:ext uri="{28A0092B-C50C-407E-A947-70E740481C1C}">
                <a14:useLocalDpi xmlns:a14="http://schemas.microsoft.com/office/drawing/2010/main" val="0"/>
              </a:ext>
            </a:extLst>
          </a:blip>
          <a:srcRect l="15242" r="7805"/>
          <a:stretch/>
        </p:blipFill>
        <p:spPr>
          <a:xfrm>
            <a:off x="7534654" y="10"/>
            <a:ext cx="4657345" cy="6857990"/>
          </a:xfrm>
          <a:prstGeom prst="rect">
            <a:avLst/>
          </a:prstGeom>
        </p:spPr>
      </p:pic>
      <p:pic>
        <p:nvPicPr>
          <p:cNvPr id="7" name="Grafik 5">
            <a:extLst>
              <a:ext uri="{FF2B5EF4-FFF2-40B4-BE49-F238E27FC236}">
                <a16:creationId xmlns:a16="http://schemas.microsoft.com/office/drawing/2014/main" id="{6D6DC7AA-6E79-44B1-85D3-4B02BE021888}"/>
              </a:ext>
            </a:extLst>
          </p:cNvPr>
          <p:cNvPicPr/>
          <p:nvPr/>
        </p:nvPicPr>
        <p:blipFill>
          <a:blip r:embed="rId3">
            <a:extLst>
              <a:ext uri="{28A0092B-C50C-407E-A947-70E740481C1C}">
                <a14:useLocalDpi xmlns:a14="http://schemas.microsoft.com/office/drawing/2010/main" val="0"/>
              </a:ext>
            </a:extLst>
          </a:blip>
          <a:stretch>
            <a:fillRect/>
          </a:stretch>
        </p:blipFill>
        <p:spPr>
          <a:xfrm>
            <a:off x="922652" y="3394441"/>
            <a:ext cx="5408573" cy="2484783"/>
          </a:xfrm>
          <a:prstGeom prst="rect">
            <a:avLst/>
          </a:prstGeom>
        </p:spPr>
      </p:pic>
    </p:spTree>
    <p:extLst>
      <p:ext uri="{BB962C8B-B14F-4D97-AF65-F5344CB8AC3E}">
        <p14:creationId xmlns:p14="http://schemas.microsoft.com/office/powerpoint/2010/main" val="211910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978776"/>
            <a:ext cx="5925310" cy="1174991"/>
          </a:xfrm>
        </p:spPr>
        <p:txBody>
          <a:bodyPr>
            <a:normAutofit/>
          </a:bodyPr>
          <a:lstStyle/>
          <a:p>
            <a:r>
              <a:rPr lang="en-US" sz="2400" dirty="0"/>
              <a:t>Results &amp; Discussion </a:t>
            </a:r>
          </a:p>
        </p:txBody>
      </p:sp>
      <p:sp>
        <p:nvSpPr>
          <p:cNvPr id="3" name="Content Placeholder 2"/>
          <p:cNvSpPr>
            <a:spLocks noGrp="1"/>
          </p:cNvSpPr>
          <p:nvPr>
            <p:ph idx="1"/>
          </p:nvPr>
        </p:nvSpPr>
        <p:spPr>
          <a:xfrm>
            <a:off x="804672" y="2640691"/>
            <a:ext cx="5925310" cy="3369491"/>
          </a:xfrm>
        </p:spPr>
        <p:txBody>
          <a:bodyPr>
            <a:normAutofit/>
          </a:bodyPr>
          <a:lstStyle/>
          <a:p>
            <a:pPr marL="0" indent="0">
              <a:buNone/>
            </a:pPr>
            <a:r>
              <a:rPr lang="en-US" b="1" dirty="0" smtClean="0"/>
              <a:t>Best</a:t>
            </a:r>
            <a:r>
              <a:rPr lang="en-US" b="1" dirty="0" smtClean="0"/>
              <a:t> </a:t>
            </a:r>
            <a:r>
              <a:rPr lang="en-US" b="1" dirty="0"/>
              <a:t>Locations for the branches </a:t>
            </a:r>
            <a:r>
              <a:rPr lang="en-US" b="1" dirty="0" smtClean="0"/>
              <a:t>(circles with green borders) within </a:t>
            </a:r>
            <a:r>
              <a:rPr lang="en-US" b="1" dirty="0"/>
              <a:t>each sight are:</a:t>
            </a:r>
          </a:p>
          <a:p>
            <a:endParaRPr lang="en-US" dirty="0"/>
          </a:p>
        </p:txBody>
      </p:sp>
      <p:pic>
        <p:nvPicPr>
          <p:cNvPr id="5" name="Grafik 13">
            <a:extLst>
              <a:ext uri="{FF2B5EF4-FFF2-40B4-BE49-F238E27FC236}">
                <a16:creationId xmlns:a16="http://schemas.microsoft.com/office/drawing/2014/main" id="{7EE7B933-72EA-42E3-8CED-79C55E34EF1A}"/>
              </a:ext>
            </a:extLst>
          </p:cNvPr>
          <p:cNvPicPr/>
          <p:nvPr/>
        </p:nvPicPr>
        <p:blipFill>
          <a:blip r:embed="rId2">
            <a:extLst>
              <a:ext uri="{28A0092B-C50C-407E-A947-70E740481C1C}">
                <a14:useLocalDpi xmlns:a14="http://schemas.microsoft.com/office/drawing/2010/main" val="0"/>
              </a:ext>
            </a:extLst>
          </a:blip>
          <a:stretch>
            <a:fillRect/>
          </a:stretch>
        </p:blipFill>
        <p:spPr>
          <a:xfrm>
            <a:off x="7538974" y="10"/>
            <a:ext cx="4648704" cy="6857990"/>
          </a:xfrm>
          <a:prstGeom prst="rect">
            <a:avLst/>
          </a:prstGeom>
        </p:spPr>
      </p:pic>
      <p:pic>
        <p:nvPicPr>
          <p:cNvPr id="7" name="Grafik 5">
            <a:extLst>
              <a:ext uri="{FF2B5EF4-FFF2-40B4-BE49-F238E27FC236}">
                <a16:creationId xmlns:a16="http://schemas.microsoft.com/office/drawing/2014/main" id="{6D6DC7AA-6E79-44B1-85D3-4B02BE021888}"/>
              </a:ext>
            </a:extLst>
          </p:cNvPr>
          <p:cNvPicPr/>
          <p:nvPr/>
        </p:nvPicPr>
        <p:blipFill>
          <a:blip r:embed="rId3">
            <a:extLst>
              <a:ext uri="{28A0092B-C50C-407E-A947-70E740481C1C}">
                <a14:useLocalDpi xmlns:a14="http://schemas.microsoft.com/office/drawing/2010/main" val="0"/>
              </a:ext>
            </a:extLst>
          </a:blip>
          <a:stretch>
            <a:fillRect/>
          </a:stretch>
        </p:blipFill>
        <p:spPr>
          <a:xfrm>
            <a:off x="804672" y="3429005"/>
            <a:ext cx="5684905" cy="2274533"/>
          </a:xfrm>
          <a:prstGeom prst="rect">
            <a:avLst/>
          </a:prstGeom>
        </p:spPr>
      </p:pic>
    </p:spTree>
    <p:extLst>
      <p:ext uri="{BB962C8B-B14F-4D97-AF65-F5344CB8AC3E}">
        <p14:creationId xmlns:p14="http://schemas.microsoft.com/office/powerpoint/2010/main" val="362233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978776"/>
            <a:ext cx="5925310" cy="1174991"/>
          </a:xfrm>
        </p:spPr>
        <p:txBody>
          <a:bodyPr>
            <a:normAutofit/>
          </a:bodyPr>
          <a:lstStyle/>
          <a:p>
            <a:r>
              <a:rPr lang="en-US" sz="2400" dirty="0"/>
              <a:t>Conclusion</a:t>
            </a:r>
          </a:p>
        </p:txBody>
      </p:sp>
      <p:sp>
        <p:nvSpPr>
          <p:cNvPr id="3" name="Content Placeholder 2"/>
          <p:cNvSpPr>
            <a:spLocks noGrp="1"/>
          </p:cNvSpPr>
          <p:nvPr>
            <p:ph idx="1"/>
          </p:nvPr>
        </p:nvSpPr>
        <p:spPr>
          <a:xfrm>
            <a:off x="804672" y="2640692"/>
            <a:ext cx="5925310" cy="3255252"/>
          </a:xfrm>
        </p:spPr>
        <p:txBody>
          <a:bodyPr>
            <a:normAutofit/>
          </a:bodyPr>
          <a:lstStyle/>
          <a:p>
            <a:r>
              <a:rPr lang="en-US" dirty="0"/>
              <a:t>We rated the overall attractiveness of sight areas and provided suitable business </a:t>
            </a:r>
            <a:r>
              <a:rPr lang="en-US" dirty="0" smtClean="0"/>
              <a:t>strategies </a:t>
            </a:r>
            <a:r>
              <a:rPr lang="en-US" dirty="0"/>
              <a:t>given the business requirement that branches of the new burger joint franchise should be located near to popular attractions in </a:t>
            </a:r>
            <a:r>
              <a:rPr lang="en-US" i="1" dirty="0"/>
              <a:t>New </a:t>
            </a:r>
            <a:r>
              <a:rPr lang="en-US" i="1" dirty="0" smtClean="0"/>
              <a:t>York/Manhattan.</a:t>
            </a:r>
            <a:endParaRPr lang="en-GB" i="1" dirty="0"/>
          </a:p>
          <a:p>
            <a:r>
              <a:rPr lang="en-US" dirty="0"/>
              <a:t>We advised against and recommended a specific location near each sight based on the fact that it would be the closest or, respectively, furthest away from all competitors.</a:t>
            </a:r>
            <a:endParaRPr lang="en-GB" dirty="0"/>
          </a:p>
          <a:p>
            <a:endParaRPr lang="en-US" dirty="0"/>
          </a:p>
        </p:txBody>
      </p:sp>
      <p:sp>
        <p:nvSpPr>
          <p:cNvPr id="16" name="Footer PlaceHolder 3">
            <a:extLst>
              <a:ext uri="{FF2B5EF4-FFF2-40B4-BE49-F238E27FC236}">
                <a16:creationId xmlns:a16="http://schemas.microsoft.com/office/drawing/2014/main" id="{60B6A922-FDDB-4593-A7C6-6733D584066F}"/>
              </a:ext>
            </a:extLst>
          </p:cNvPr>
          <p:cNvSpPr>
            <a:spLocks noGrp="1"/>
          </p:cNvSpPr>
          <p:nvPr>
            <p:ph type="ftr" sz="quarter" idx="11"/>
          </p:nvPr>
        </p:nvSpPr>
        <p:spPr>
          <a:xfrm>
            <a:off x="9753601" y="6365966"/>
            <a:ext cx="2210494" cy="338327"/>
          </a:xfrm>
        </p:spPr>
        <p:txBody>
          <a:bodyPr vert="horz" lIns="91440" tIns="45720" rIns="91440" bIns="45720" rtlCol="0" anchor="ctr">
            <a:normAutofit fontScale="92500"/>
          </a:bodyPr>
          <a:lstStyle/>
          <a:p>
            <a:pPr>
              <a:spcAft>
                <a:spcPts val="600"/>
              </a:spcAft>
              <a:defRPr/>
            </a:pPr>
            <a:r>
              <a:rPr lang="en-US" dirty="0">
                <a:solidFill>
                  <a:srgbClr val="FFFFFF"/>
                </a:solidFill>
                <a:hlinkClick r:id="rId2"/>
              </a:rPr>
              <a:t>Photo</a:t>
            </a:r>
            <a:r>
              <a:rPr lang="en-US" dirty="0">
                <a:solidFill>
                  <a:srgbClr val="FFFFFF"/>
                </a:solidFill>
              </a:rPr>
              <a:t> by Nick </a:t>
            </a:r>
            <a:r>
              <a:rPr lang="en-US" dirty="0" err="1">
                <a:solidFill>
                  <a:srgbClr val="FFFFFF"/>
                </a:solidFill>
              </a:rPr>
              <a:t>Amoscato</a:t>
            </a:r>
            <a:r>
              <a:rPr lang="en-US" dirty="0">
                <a:solidFill>
                  <a:srgbClr val="FFFFFF"/>
                </a:solidFill>
              </a:rPr>
              <a:t> / </a:t>
            </a:r>
            <a:r>
              <a:rPr lang="en-US" dirty="0">
                <a:solidFill>
                  <a:srgbClr val="FFFFFF"/>
                </a:solidFill>
                <a:hlinkClick r:id="rId3"/>
              </a:rPr>
              <a:t>CC BY 2.0</a:t>
            </a:r>
          </a:p>
        </p:txBody>
      </p:sp>
      <p:pic>
        <p:nvPicPr>
          <p:cNvPr id="5" name="Picture 4" descr="A hot dog&#10;&#10;Description automatically generated">
            <a:extLst>
              <a:ext uri="{FF2B5EF4-FFF2-40B4-BE49-F238E27FC236}">
                <a16:creationId xmlns:a16="http://schemas.microsoft.com/office/drawing/2014/main" id="{0BE289B4-FB9A-4A48-86E9-FC3DD2C1060A}"/>
              </a:ext>
            </a:extLst>
          </p:cNvPr>
          <p:cNvPicPr>
            <a:picLocks noChangeAspect="1"/>
          </p:cNvPicPr>
          <p:nvPr/>
        </p:nvPicPr>
        <p:blipFill rotWithShape="1">
          <a:blip r:embed="rId4"/>
          <a:srcRect l="6355" r="3398"/>
          <a:stretch/>
        </p:blipFill>
        <p:spPr>
          <a:xfrm>
            <a:off x="7534654" y="10"/>
            <a:ext cx="4657345" cy="6857990"/>
          </a:xfrm>
          <a:prstGeom prst="rect">
            <a:avLst/>
          </a:prstGeom>
        </p:spPr>
      </p:pic>
    </p:spTree>
    <p:extLst>
      <p:ext uri="{BB962C8B-B14F-4D97-AF65-F5344CB8AC3E}">
        <p14:creationId xmlns:p14="http://schemas.microsoft.com/office/powerpoint/2010/main" val="231346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Contents</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000" dirty="0">
                <a:solidFill>
                  <a:schemeClr val="tx1"/>
                </a:solidFill>
              </a:rPr>
              <a:t>Introduction &amp; Business Case</a:t>
            </a:r>
          </a:p>
          <a:p>
            <a:r>
              <a:rPr lang="en-US" sz="2000" dirty="0">
                <a:solidFill>
                  <a:schemeClr val="tx1"/>
                </a:solidFill>
              </a:rPr>
              <a:t>Data Sources &amp; Preparation</a:t>
            </a:r>
          </a:p>
          <a:p>
            <a:r>
              <a:rPr lang="en-US" sz="2000" dirty="0">
                <a:solidFill>
                  <a:schemeClr val="tx1"/>
                </a:solidFill>
              </a:rPr>
              <a:t>Methodology</a:t>
            </a:r>
          </a:p>
          <a:p>
            <a:r>
              <a:rPr lang="en-US" sz="2000" dirty="0">
                <a:solidFill>
                  <a:schemeClr val="tx1"/>
                </a:solidFill>
              </a:rPr>
              <a:t>Results &amp; Discussion </a:t>
            </a:r>
          </a:p>
          <a:p>
            <a:r>
              <a:rPr lang="en-US" sz="2000" dirty="0">
                <a:solidFill>
                  <a:schemeClr val="tx1"/>
                </a:solidFill>
              </a:rPr>
              <a:t>Conclusion</a:t>
            </a:r>
          </a:p>
        </p:txBody>
      </p:sp>
    </p:spTree>
    <p:extLst>
      <p:ext uri="{BB962C8B-B14F-4D97-AF65-F5344CB8AC3E}">
        <p14:creationId xmlns:p14="http://schemas.microsoft.com/office/powerpoint/2010/main" val="3811264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Introduction</a:t>
            </a:r>
          </a:p>
        </p:txBody>
      </p:sp>
      <p:sp>
        <p:nvSpPr>
          <p:cNvPr id="3" name="Content Placeholder 2"/>
          <p:cNvSpPr>
            <a:spLocks noGrp="1"/>
          </p:cNvSpPr>
          <p:nvPr>
            <p:ph idx="1"/>
          </p:nvPr>
        </p:nvSpPr>
        <p:spPr>
          <a:xfrm>
            <a:off x="1706061" y="1895301"/>
            <a:ext cx="8797611" cy="4240804"/>
          </a:xfrm>
        </p:spPr>
        <p:txBody>
          <a:bodyPr>
            <a:normAutofit fontScale="25000" lnSpcReduction="20000"/>
          </a:bodyPr>
          <a:lstStyle/>
          <a:p>
            <a:pPr marL="0" indent="0">
              <a:buNone/>
            </a:pPr>
            <a:r>
              <a:rPr lang="en-US" sz="7200" dirty="0">
                <a:solidFill>
                  <a:srgbClr val="404040"/>
                </a:solidFill>
              </a:rPr>
              <a:t>WHY CHOOSING THE RIGHT LOCATION IS IMPORTANT </a:t>
            </a:r>
          </a:p>
          <a:p>
            <a:pPr marL="0" indent="0">
              <a:buNone/>
            </a:pPr>
            <a:endParaRPr lang="en-US" sz="7200" dirty="0">
              <a:solidFill>
                <a:srgbClr val="404040"/>
              </a:solidFill>
            </a:endParaRPr>
          </a:p>
          <a:p>
            <a:r>
              <a:rPr lang="en-US" sz="7200" dirty="0">
                <a:solidFill>
                  <a:srgbClr val="404040"/>
                </a:solidFill>
              </a:rPr>
              <a:t>The success of a new restaurant is largely determined by the </a:t>
            </a:r>
            <a:r>
              <a:rPr lang="en-US" sz="7200" b="1" dirty="0">
                <a:solidFill>
                  <a:srgbClr val="404040"/>
                </a:solidFill>
              </a:rPr>
              <a:t>appropriateness of the restaurant location</a:t>
            </a:r>
            <a:r>
              <a:rPr lang="en-US" sz="7200" dirty="0">
                <a:solidFill>
                  <a:srgbClr val="404040"/>
                </a:solidFill>
              </a:rPr>
              <a:t> among other factors e.g. price and quality of food and service</a:t>
            </a:r>
          </a:p>
          <a:p>
            <a:r>
              <a:rPr lang="en-US" sz="7200" dirty="0">
                <a:solidFill>
                  <a:srgbClr val="404040"/>
                </a:solidFill>
              </a:rPr>
              <a:t>Restaurants located off the beaten path must work a lot harder towards attracting customers than restaurants placed near busy locations</a:t>
            </a:r>
          </a:p>
          <a:p>
            <a:r>
              <a:rPr lang="en-US" sz="7200" dirty="0">
                <a:solidFill>
                  <a:srgbClr val="404040"/>
                </a:solidFill>
              </a:rPr>
              <a:t>Different locations will draw different type of customers at different times of the day (workers in a business district, families in a residential area, tourists near sights, etc.) and thus the </a:t>
            </a:r>
            <a:r>
              <a:rPr lang="en-US" sz="7200" b="1" dirty="0">
                <a:solidFill>
                  <a:srgbClr val="404040"/>
                </a:solidFill>
              </a:rPr>
              <a:t>type of restaurant should  “fit” the customer base in different areas</a:t>
            </a:r>
          </a:p>
          <a:p>
            <a:r>
              <a:rPr lang="en-US" sz="7200" dirty="0">
                <a:solidFill>
                  <a:srgbClr val="404040"/>
                </a:solidFill>
              </a:rPr>
              <a:t>Knowledge of neighboring restaurants is crucial</a:t>
            </a:r>
          </a:p>
          <a:p>
            <a:pPr marL="457200" lvl="2" indent="0">
              <a:spcBef>
                <a:spcPts val="0"/>
              </a:spcBef>
              <a:buNone/>
            </a:pPr>
            <a:r>
              <a:rPr lang="en-US" sz="7000" dirty="0">
                <a:solidFill>
                  <a:srgbClr val="404040"/>
                </a:solidFill>
              </a:rPr>
              <a:t>… since areas with successful businesses usually attract other successful businesses.</a:t>
            </a:r>
          </a:p>
          <a:p>
            <a:pPr lvl="0">
              <a:buClr>
                <a:srgbClr val="9BAFB5"/>
              </a:buClr>
            </a:pPr>
            <a:r>
              <a:rPr lang="en-US" sz="7000" dirty="0">
                <a:solidFill>
                  <a:srgbClr val="404040"/>
                </a:solidFill>
              </a:rPr>
              <a:t>However, finding in the neighborhood</a:t>
            </a:r>
          </a:p>
          <a:p>
            <a:pPr marL="457200" lvl="2" indent="0">
              <a:spcBef>
                <a:spcPts val="0"/>
              </a:spcBef>
              <a:buNone/>
            </a:pPr>
            <a:r>
              <a:rPr lang="en-US" sz="7200" dirty="0">
                <a:solidFill>
                  <a:srgbClr val="404040"/>
                </a:solidFill>
              </a:rPr>
              <a:t>… half a dozen restaurants with the same concept means facing </a:t>
            </a:r>
            <a:r>
              <a:rPr lang="en-US" sz="7200" i="1" dirty="0">
                <a:solidFill>
                  <a:srgbClr val="404040"/>
                </a:solidFill>
              </a:rPr>
              <a:t>a lot of </a:t>
            </a:r>
            <a:r>
              <a:rPr lang="en-US" sz="7200" dirty="0">
                <a:solidFill>
                  <a:srgbClr val="404040"/>
                </a:solidFill>
              </a:rPr>
              <a:t>competitors</a:t>
            </a:r>
          </a:p>
          <a:p>
            <a:pPr marL="457200" lvl="2" indent="0">
              <a:spcBef>
                <a:spcPts val="0"/>
              </a:spcBef>
              <a:buNone/>
            </a:pPr>
            <a:r>
              <a:rPr lang="en-US" sz="7000" dirty="0">
                <a:solidFill>
                  <a:srgbClr val="404040"/>
                </a:solidFill>
              </a:rPr>
              <a:t>… highly rated restaurants with the same concept means facing </a:t>
            </a:r>
            <a:r>
              <a:rPr lang="en-US" sz="7000" i="1" dirty="0">
                <a:solidFill>
                  <a:srgbClr val="404040"/>
                </a:solidFill>
              </a:rPr>
              <a:t>strong</a:t>
            </a:r>
            <a:r>
              <a:rPr lang="en-US" sz="7000" dirty="0">
                <a:solidFill>
                  <a:srgbClr val="404040"/>
                </a:solidFill>
              </a:rPr>
              <a:t> competitors</a:t>
            </a:r>
            <a:endParaRPr lang="en-US" sz="7200" dirty="0">
              <a:solidFill>
                <a:srgbClr val="404040"/>
              </a:solidFill>
            </a:endParaRPr>
          </a:p>
        </p:txBody>
      </p:sp>
    </p:spTree>
    <p:extLst>
      <p:ext uri="{BB962C8B-B14F-4D97-AF65-F5344CB8AC3E}">
        <p14:creationId xmlns:p14="http://schemas.microsoft.com/office/powerpoint/2010/main" val="333156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21" name="Picture 20" descr="A close up of a map&#10;&#10;Description automatically generated">
            <a:extLst>
              <a:ext uri="{FF2B5EF4-FFF2-40B4-BE49-F238E27FC236}">
                <a16:creationId xmlns:a16="http://schemas.microsoft.com/office/drawing/2014/main" id="{8621DDC2-737C-4142-AD45-B1C173CF67A1}"/>
              </a:ext>
            </a:extLst>
          </p:cNvPr>
          <p:cNvPicPr>
            <a:picLocks noChangeAspect="1"/>
          </p:cNvPicPr>
          <p:nvPr/>
        </p:nvPicPr>
        <p:blipFill rotWithShape="1">
          <a:blip r:embed="rId3">
            <a:duotone>
              <a:schemeClr val="accent2">
                <a:shade val="45000"/>
                <a:satMod val="135000"/>
              </a:schemeClr>
              <a:prstClr val="white"/>
            </a:duotone>
            <a:alphaModFix amt="25000"/>
          </a:blip>
          <a:srcRect t="14309" b="27850"/>
          <a:stretch/>
        </p:blipFill>
        <p:spPr>
          <a:xfrm>
            <a:off x="0" y="10"/>
            <a:ext cx="12191980" cy="6857990"/>
          </a:xfrm>
          <a:prstGeom prst="rect">
            <a:avLst/>
          </a:prstGeom>
        </p:spPr>
      </p:pic>
      <p:sp>
        <p:nvSpPr>
          <p:cNvPr id="2" name="Title 1"/>
          <p:cNvSpPr>
            <a:spLocks noGrp="1"/>
          </p:cNvSpPr>
          <p:nvPr>
            <p:ph type="title"/>
          </p:nvPr>
        </p:nvSpPr>
        <p:spPr>
          <a:solidFill>
            <a:srgbClr val="FFFFFF">
              <a:alpha val="80000"/>
            </a:srgbClr>
          </a:solidFill>
        </p:spPr>
        <p:txBody>
          <a:bodyPr>
            <a:normAutofit/>
          </a:bodyPr>
          <a:lstStyle/>
          <a:p>
            <a:r>
              <a:rPr lang="en-US" dirty="0"/>
              <a:t>The Business Case</a:t>
            </a:r>
          </a:p>
        </p:txBody>
      </p:sp>
      <p:sp>
        <p:nvSpPr>
          <p:cNvPr id="3" name="Content Placeholder 2"/>
          <p:cNvSpPr>
            <a:spLocks noGrp="1"/>
          </p:cNvSpPr>
          <p:nvPr>
            <p:ph idx="1"/>
          </p:nvPr>
        </p:nvSpPr>
        <p:spPr>
          <a:xfrm>
            <a:off x="2231136" y="2638044"/>
            <a:ext cx="7729728" cy="3101983"/>
          </a:xfrm>
        </p:spPr>
        <p:txBody>
          <a:bodyPr>
            <a:normAutofit/>
          </a:bodyPr>
          <a:lstStyle/>
          <a:p>
            <a:pPr marL="0" indent="0">
              <a:buNone/>
            </a:pPr>
            <a:r>
              <a:rPr lang="en-US" sz="2400" b="1" dirty="0"/>
              <a:t>What are the most interesting sightseeing attractions to target when setting up the branches of a new burger joint franchise in </a:t>
            </a:r>
            <a:r>
              <a:rPr lang="en-US" sz="2400" b="1" i="1" dirty="0"/>
              <a:t>New York / Manhattan?</a:t>
            </a:r>
          </a:p>
          <a:p>
            <a:pPr marL="0" indent="0">
              <a:buNone/>
            </a:pPr>
            <a:r>
              <a:rPr lang="en-US" sz="2400" b="1" dirty="0"/>
              <a:t>What would be the best/worst location near each attraction?</a:t>
            </a:r>
          </a:p>
        </p:txBody>
      </p:sp>
    </p:spTree>
    <p:extLst>
      <p:ext uri="{BB962C8B-B14F-4D97-AF65-F5344CB8AC3E}">
        <p14:creationId xmlns:p14="http://schemas.microsoft.com/office/powerpoint/2010/main" val="273404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978776"/>
            <a:ext cx="5925310" cy="1174991"/>
          </a:xfrm>
        </p:spPr>
        <p:txBody>
          <a:bodyPr>
            <a:normAutofit/>
          </a:bodyPr>
          <a:lstStyle/>
          <a:p>
            <a:r>
              <a:rPr lang="en-US" sz="2400" dirty="0"/>
              <a:t>The Business Case</a:t>
            </a:r>
          </a:p>
        </p:txBody>
      </p:sp>
      <p:sp>
        <p:nvSpPr>
          <p:cNvPr id="3" name="Content Placeholder 2"/>
          <p:cNvSpPr>
            <a:spLocks noGrp="1"/>
          </p:cNvSpPr>
          <p:nvPr>
            <p:ph idx="1"/>
          </p:nvPr>
        </p:nvSpPr>
        <p:spPr>
          <a:xfrm>
            <a:off x="804672" y="2640692"/>
            <a:ext cx="5925310" cy="3255252"/>
          </a:xfrm>
        </p:spPr>
        <p:txBody>
          <a:bodyPr>
            <a:normAutofit/>
          </a:bodyPr>
          <a:lstStyle/>
          <a:p>
            <a:pPr marL="0" indent="0">
              <a:buNone/>
            </a:pPr>
            <a:r>
              <a:rPr lang="en-US" dirty="0"/>
              <a:t>BUSINESS REQUIREMENTS</a:t>
            </a:r>
          </a:p>
          <a:p>
            <a:r>
              <a:rPr lang="en-US" dirty="0"/>
              <a:t>For different reasons tourists were identified as main customer group by stakeholders</a:t>
            </a:r>
          </a:p>
          <a:p>
            <a:r>
              <a:rPr lang="en-US" dirty="0"/>
              <a:t>Areas within a radius of 400 meters around 17 popular sights (Empire State Building, World Trade Center, etc.) in New York are identified as containing potential interesting locations for the branches of the new burger joint by stakeholders</a:t>
            </a:r>
          </a:p>
          <a:p>
            <a:endParaRPr lang="en-US" dirty="0"/>
          </a:p>
        </p:txBody>
      </p:sp>
      <p:pic>
        <p:nvPicPr>
          <p:cNvPr id="6" name="Inhaltsplatzhalter 3">
            <a:extLst>
              <a:ext uri="{FF2B5EF4-FFF2-40B4-BE49-F238E27FC236}">
                <a16:creationId xmlns:a16="http://schemas.microsoft.com/office/drawing/2014/main" id="{1A82155F-6A11-48E1-A337-FBC5808811DD}"/>
              </a:ext>
            </a:extLst>
          </p:cNvPr>
          <p:cNvPicPr>
            <a:picLocks noChangeAspect="1"/>
          </p:cNvPicPr>
          <p:nvPr/>
        </p:nvPicPr>
        <p:blipFill rotWithShape="1">
          <a:blip r:embed="rId2">
            <a:extLst>
              <a:ext uri="{28A0092B-C50C-407E-A947-70E740481C1C}">
                <a14:useLocalDpi xmlns:a14="http://schemas.microsoft.com/office/drawing/2010/main" val="0"/>
              </a:ext>
            </a:extLst>
          </a:blip>
          <a:srcRect r="14308"/>
          <a:stretch/>
        </p:blipFill>
        <p:spPr>
          <a:xfrm>
            <a:off x="7534654" y="10"/>
            <a:ext cx="4657345" cy="6857990"/>
          </a:xfrm>
          <a:prstGeom prst="rect">
            <a:avLst/>
          </a:prstGeom>
        </p:spPr>
      </p:pic>
    </p:spTree>
    <p:extLst>
      <p:ext uri="{BB962C8B-B14F-4D97-AF65-F5344CB8AC3E}">
        <p14:creationId xmlns:p14="http://schemas.microsoft.com/office/powerpoint/2010/main" val="411873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Data Sources &amp; Preparation</a:t>
            </a:r>
          </a:p>
        </p:txBody>
      </p:sp>
      <p:sp>
        <p:nvSpPr>
          <p:cNvPr id="3" name="Content Placeholder 2"/>
          <p:cNvSpPr>
            <a:spLocks noGrp="1"/>
          </p:cNvSpPr>
          <p:nvPr>
            <p:ph idx="1"/>
          </p:nvPr>
        </p:nvSpPr>
        <p:spPr>
          <a:xfrm>
            <a:off x="1706061" y="1895301"/>
            <a:ext cx="8797611" cy="3535439"/>
          </a:xfrm>
        </p:spPr>
        <p:txBody>
          <a:bodyPr>
            <a:normAutofit fontScale="32500" lnSpcReduction="20000"/>
          </a:bodyPr>
          <a:lstStyle/>
          <a:p>
            <a:r>
              <a:rPr lang="en-US" sz="5500" dirty="0">
                <a:solidFill>
                  <a:srgbClr val="404040"/>
                </a:solidFill>
              </a:rPr>
              <a:t>Location and user-generated content data provided by Foursquare Labs Inc. was used in order to analyze existing restaurants in each sight area.</a:t>
            </a:r>
          </a:p>
          <a:p>
            <a:r>
              <a:rPr lang="en-US" sz="5500" dirty="0">
                <a:solidFill>
                  <a:srgbClr val="404040"/>
                </a:solidFill>
              </a:rPr>
              <a:t>For each sight area, at most 50 restaurants were searched for with the Foursquare API that matched the query “burger”. </a:t>
            </a:r>
          </a:p>
          <a:p>
            <a:r>
              <a:rPr lang="en-US" sz="5500" dirty="0">
                <a:solidFill>
                  <a:srgbClr val="404040"/>
                </a:solidFill>
              </a:rPr>
              <a:t>Items were filtered for restaurants categorized under the primary category name burger joints.</a:t>
            </a:r>
          </a:p>
          <a:p>
            <a:r>
              <a:rPr lang="en-US" sz="5500" dirty="0">
                <a:solidFill>
                  <a:srgbClr val="404040"/>
                </a:solidFill>
              </a:rPr>
              <a:t>Only the top 6 sight areas according to the number of existing burger joints were kept other sight areas were dropped. </a:t>
            </a:r>
          </a:p>
          <a:p>
            <a:r>
              <a:rPr lang="en-US" sz="5500" dirty="0">
                <a:solidFill>
                  <a:srgbClr val="404040"/>
                </a:solidFill>
              </a:rPr>
              <a:t>For burger joints located near these sights, the average user-generated restaurant rating was extracted with premium Foursquare API calls.</a:t>
            </a:r>
          </a:p>
          <a:p>
            <a:r>
              <a:rPr lang="en-US" sz="5500" dirty="0">
                <a:solidFill>
                  <a:srgbClr val="404040"/>
                </a:solidFill>
              </a:rPr>
              <a:t>Latitude/longitude degrees were mapped to UTM coordinates in a 2D Cartesian coordinate system </a:t>
            </a:r>
          </a:p>
          <a:p>
            <a:endParaRPr lang="en-US" sz="5500" dirty="0">
              <a:solidFill>
                <a:srgbClr val="404040"/>
              </a:solidFill>
            </a:endParaRPr>
          </a:p>
          <a:p>
            <a:pPr marL="0" indent="0">
              <a:buNone/>
            </a:pPr>
            <a:endParaRPr lang="en-US" sz="5500" b="1" dirty="0">
              <a:solidFill>
                <a:srgbClr val="404040"/>
              </a:solidFill>
            </a:endParaRPr>
          </a:p>
          <a:p>
            <a:pPr marL="0" indent="0">
              <a:buNone/>
            </a:pPr>
            <a:endParaRPr lang="en-US" sz="5500" b="1" dirty="0">
              <a:solidFill>
                <a:srgbClr val="404040"/>
              </a:solidFill>
            </a:endParaRPr>
          </a:p>
          <a:p>
            <a:endParaRPr lang="en-US" sz="7200" dirty="0">
              <a:solidFill>
                <a:srgbClr val="404040"/>
              </a:solidFill>
            </a:endParaRPr>
          </a:p>
          <a:p>
            <a:pPr marL="0" indent="0">
              <a:buNone/>
            </a:pPr>
            <a:endParaRPr lang="en-US" sz="7200" dirty="0">
              <a:solidFill>
                <a:srgbClr val="404040"/>
              </a:solidFill>
            </a:endParaRPr>
          </a:p>
          <a:p>
            <a:pPr marL="0" indent="0">
              <a:buNone/>
            </a:pPr>
            <a:endParaRPr lang="en-US" sz="7200" dirty="0">
              <a:solidFill>
                <a:srgbClr val="404040"/>
              </a:solidFill>
            </a:endParaRPr>
          </a:p>
          <a:p>
            <a:pPr marL="0" indent="0">
              <a:buNone/>
            </a:pPr>
            <a:endParaRPr lang="en-US" sz="7200" dirty="0">
              <a:solidFill>
                <a:srgbClr val="404040"/>
              </a:solidFill>
            </a:endParaRPr>
          </a:p>
          <a:p>
            <a:endParaRPr lang="en-US" sz="7200" dirty="0">
              <a:solidFill>
                <a:srgbClr val="404040"/>
              </a:solidFill>
            </a:endParaRPr>
          </a:p>
        </p:txBody>
      </p:sp>
    </p:spTree>
    <p:extLst>
      <p:ext uri="{BB962C8B-B14F-4D97-AF65-F5344CB8AC3E}">
        <p14:creationId xmlns:p14="http://schemas.microsoft.com/office/powerpoint/2010/main" val="380563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Methodology </a:t>
            </a:r>
          </a:p>
        </p:txBody>
      </p:sp>
      <p:sp>
        <p:nvSpPr>
          <p:cNvPr id="3" name="Content Placeholder 2"/>
          <p:cNvSpPr>
            <a:spLocks noGrp="1"/>
          </p:cNvSpPr>
          <p:nvPr>
            <p:ph idx="1"/>
          </p:nvPr>
        </p:nvSpPr>
        <p:spPr>
          <a:xfrm>
            <a:off x="1706061" y="1895301"/>
            <a:ext cx="8797611" cy="3535439"/>
          </a:xfrm>
        </p:spPr>
        <p:txBody>
          <a:bodyPr>
            <a:normAutofit fontScale="32500" lnSpcReduction="20000"/>
          </a:bodyPr>
          <a:lstStyle/>
          <a:p>
            <a:pPr marL="0" indent="0">
              <a:buNone/>
            </a:pPr>
            <a:r>
              <a:rPr lang="en-US" sz="6200" dirty="0"/>
              <a:t>I EXPLORATORY DATA ANALYSIS</a:t>
            </a:r>
          </a:p>
          <a:p>
            <a:pPr marL="0" indent="0">
              <a:buNone/>
            </a:pPr>
            <a:r>
              <a:rPr lang="en-US" sz="5500" dirty="0">
                <a:solidFill>
                  <a:srgbClr val="404040"/>
                </a:solidFill>
              </a:rPr>
              <a:t>Competitors in each sight area can be analyzed according to different aspects to pre-evaluate the overall attractiveness of the different sight areas and recommend a specific strategy for a new burger joint depending on the sight area:</a:t>
            </a:r>
          </a:p>
          <a:p>
            <a:pPr marL="0" indent="0">
              <a:buNone/>
            </a:pPr>
            <a:endParaRPr lang="en-US" sz="5500" dirty="0">
              <a:solidFill>
                <a:srgbClr val="404040"/>
              </a:solidFill>
            </a:endParaRPr>
          </a:p>
          <a:p>
            <a:pPr lvl="1"/>
            <a:r>
              <a:rPr lang="en-US" sz="5500" dirty="0">
                <a:solidFill>
                  <a:srgbClr val="404040"/>
                </a:solidFill>
              </a:rPr>
              <a:t>Number of existing burger joints in sight area</a:t>
            </a:r>
          </a:p>
          <a:p>
            <a:pPr lvl="1"/>
            <a:r>
              <a:rPr lang="en-US" sz="5500" dirty="0">
                <a:solidFill>
                  <a:srgbClr val="404040"/>
                </a:solidFill>
              </a:rPr>
              <a:t>Average rating of existing burger joints in sight area</a:t>
            </a:r>
          </a:p>
          <a:p>
            <a:pPr lvl="1"/>
            <a:r>
              <a:rPr lang="en-US" sz="5500" dirty="0">
                <a:solidFill>
                  <a:srgbClr val="404040"/>
                </a:solidFill>
              </a:rPr>
              <a:t>Price categories of existing burger joints in sight area</a:t>
            </a:r>
          </a:p>
          <a:p>
            <a:pPr lvl="1"/>
            <a:r>
              <a:rPr lang="en-US" sz="5500" dirty="0">
                <a:solidFill>
                  <a:srgbClr val="404040"/>
                </a:solidFill>
              </a:rPr>
              <a:t>Average distance of existing burger joints to the sight in sight area</a:t>
            </a:r>
            <a:endParaRPr lang="en-US" sz="7200" dirty="0">
              <a:solidFill>
                <a:srgbClr val="404040"/>
              </a:solidFill>
            </a:endParaRPr>
          </a:p>
          <a:p>
            <a:pPr marL="0" indent="0">
              <a:buNone/>
            </a:pPr>
            <a:endParaRPr lang="en-US" sz="7200" dirty="0">
              <a:solidFill>
                <a:srgbClr val="404040"/>
              </a:solidFill>
            </a:endParaRPr>
          </a:p>
          <a:p>
            <a:pPr marL="0" indent="0">
              <a:buNone/>
            </a:pPr>
            <a:endParaRPr lang="en-US" sz="7200" dirty="0">
              <a:solidFill>
                <a:srgbClr val="404040"/>
              </a:solidFill>
            </a:endParaRPr>
          </a:p>
          <a:p>
            <a:pPr marL="0" indent="0">
              <a:buNone/>
            </a:pPr>
            <a:endParaRPr lang="en-US" sz="7200" dirty="0">
              <a:solidFill>
                <a:srgbClr val="404040"/>
              </a:solidFill>
            </a:endParaRPr>
          </a:p>
          <a:p>
            <a:endParaRPr lang="en-US" sz="7200" dirty="0">
              <a:solidFill>
                <a:srgbClr val="404040"/>
              </a:solidFill>
            </a:endParaRPr>
          </a:p>
        </p:txBody>
      </p:sp>
    </p:spTree>
    <p:extLst>
      <p:ext uri="{BB962C8B-B14F-4D97-AF65-F5344CB8AC3E}">
        <p14:creationId xmlns:p14="http://schemas.microsoft.com/office/powerpoint/2010/main" val="300377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err="1"/>
              <a:t>MethodoLOGY</a:t>
            </a:r>
            <a:endParaRPr lang="en-US" dirty="0"/>
          </a:p>
        </p:txBody>
      </p:sp>
      <p:sp>
        <p:nvSpPr>
          <p:cNvPr id="3" name="Content Placeholder 2"/>
          <p:cNvSpPr>
            <a:spLocks noGrp="1"/>
          </p:cNvSpPr>
          <p:nvPr>
            <p:ph idx="1"/>
          </p:nvPr>
        </p:nvSpPr>
        <p:spPr>
          <a:xfrm>
            <a:off x="1706061" y="1895301"/>
            <a:ext cx="8797611" cy="3535439"/>
          </a:xfrm>
        </p:spPr>
        <p:txBody>
          <a:bodyPr>
            <a:normAutofit fontScale="32500" lnSpcReduction="20000"/>
          </a:bodyPr>
          <a:lstStyle/>
          <a:p>
            <a:pPr marL="0" indent="0">
              <a:buNone/>
            </a:pPr>
            <a:r>
              <a:rPr lang="en-US" sz="6200" dirty="0"/>
              <a:t>II INSIGHTS FROM OPERATIONS RESEARCH TECHNIQUES</a:t>
            </a:r>
          </a:p>
          <a:p>
            <a:pPr marL="228600" lvl="1">
              <a:buNone/>
            </a:pPr>
            <a:r>
              <a:rPr lang="en-US" sz="5500" i="1" dirty="0">
                <a:solidFill>
                  <a:srgbClr val="404040"/>
                </a:solidFill>
              </a:rPr>
              <a:t>Within</a:t>
            </a:r>
            <a:r>
              <a:rPr lang="en-US" sz="5500" dirty="0">
                <a:solidFill>
                  <a:srgbClr val="404040"/>
                </a:solidFill>
              </a:rPr>
              <a:t> each sight area the best location for a new branch:</a:t>
            </a:r>
          </a:p>
          <a:p>
            <a:pPr lvl="2"/>
            <a:r>
              <a:rPr lang="en-US" sz="5500" dirty="0">
                <a:solidFill>
                  <a:srgbClr val="404040"/>
                </a:solidFill>
              </a:rPr>
              <a:t>is the furthest away from all existing burger joints.</a:t>
            </a:r>
          </a:p>
          <a:p>
            <a:pPr lvl="2"/>
            <a:r>
              <a:rPr lang="en-US" sz="5500" dirty="0">
                <a:solidFill>
                  <a:srgbClr val="404040"/>
                </a:solidFill>
              </a:rPr>
              <a:t>is further away from higher rated burger joints than lower rated ones.</a:t>
            </a:r>
          </a:p>
          <a:p>
            <a:pPr marL="228600" lvl="1">
              <a:buNone/>
            </a:pPr>
            <a:r>
              <a:rPr lang="en-US" sz="5500" dirty="0">
                <a:solidFill>
                  <a:srgbClr val="404040"/>
                </a:solidFill>
              </a:rPr>
              <a:t>whereas </a:t>
            </a:r>
            <a:r>
              <a:rPr lang="en-US" sz="5500" i="1" dirty="0">
                <a:solidFill>
                  <a:srgbClr val="404040"/>
                </a:solidFill>
              </a:rPr>
              <a:t>within</a:t>
            </a:r>
            <a:r>
              <a:rPr lang="en-US" sz="5500" dirty="0">
                <a:solidFill>
                  <a:srgbClr val="404040"/>
                </a:solidFill>
              </a:rPr>
              <a:t> each sight area the worst location for a new branch:</a:t>
            </a:r>
          </a:p>
          <a:p>
            <a:pPr lvl="2"/>
            <a:r>
              <a:rPr lang="en-US" sz="5500" dirty="0">
                <a:solidFill>
                  <a:srgbClr val="404040"/>
                </a:solidFill>
              </a:rPr>
              <a:t>is the closest one to all existing burger joints.</a:t>
            </a:r>
          </a:p>
          <a:p>
            <a:pPr lvl="2"/>
            <a:r>
              <a:rPr lang="en-US" sz="5500" dirty="0">
                <a:solidFill>
                  <a:srgbClr val="404040"/>
                </a:solidFill>
              </a:rPr>
              <a:t>is closer to higher rated burger joints than lower rated ones.</a:t>
            </a:r>
          </a:p>
          <a:p>
            <a:pPr marL="228600" lvl="1">
              <a:buNone/>
            </a:pPr>
            <a:r>
              <a:rPr lang="en-US" sz="5500" dirty="0" smtClean="0">
                <a:solidFill>
                  <a:srgbClr val="404040"/>
                </a:solidFill>
              </a:rPr>
              <a:t>This </a:t>
            </a:r>
            <a:r>
              <a:rPr lang="en-US" sz="5500" dirty="0">
                <a:solidFill>
                  <a:srgbClr val="404040"/>
                </a:solidFill>
              </a:rPr>
              <a:t>corresponds to an optimization problem with inequality constraints</a:t>
            </a:r>
          </a:p>
          <a:p>
            <a:pPr lvl="2"/>
            <a:r>
              <a:rPr lang="en-US" sz="5500" dirty="0">
                <a:solidFill>
                  <a:srgbClr val="404040"/>
                </a:solidFill>
              </a:rPr>
              <a:t>Used </a:t>
            </a:r>
            <a:r>
              <a:rPr lang="en-US" sz="5500" dirty="0" err="1">
                <a:solidFill>
                  <a:srgbClr val="404040"/>
                </a:solidFill>
              </a:rPr>
              <a:t>Weiszfeld</a:t>
            </a:r>
            <a:r>
              <a:rPr lang="en-US" sz="5500" dirty="0">
                <a:solidFill>
                  <a:srgbClr val="404040"/>
                </a:solidFill>
              </a:rPr>
              <a:t> algorithm/ </a:t>
            </a:r>
            <a:r>
              <a:rPr lang="en-US" sz="5500" dirty="0" smtClean="0">
                <a:solidFill>
                  <a:srgbClr val="404040"/>
                </a:solidFill>
              </a:rPr>
              <a:t>Primal dual Inter Point Newton method </a:t>
            </a:r>
            <a:r>
              <a:rPr lang="en-US" sz="5500" dirty="0">
                <a:solidFill>
                  <a:srgbClr val="404040"/>
                </a:solidFill>
              </a:rPr>
              <a:t>to solve </a:t>
            </a:r>
            <a:endParaRPr lang="en-US" sz="5500" dirty="0"/>
          </a:p>
        </p:txBody>
      </p:sp>
    </p:spTree>
    <p:extLst>
      <p:ext uri="{BB962C8B-B14F-4D97-AF65-F5344CB8AC3E}">
        <p14:creationId xmlns:p14="http://schemas.microsoft.com/office/powerpoint/2010/main" val="410694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Results &amp; Discussion </a:t>
            </a:r>
          </a:p>
        </p:txBody>
      </p:sp>
      <p:sp>
        <p:nvSpPr>
          <p:cNvPr id="3" name="Content Placeholder 2"/>
          <p:cNvSpPr>
            <a:spLocks noGrp="1"/>
          </p:cNvSpPr>
          <p:nvPr>
            <p:ph idx="1"/>
          </p:nvPr>
        </p:nvSpPr>
        <p:spPr>
          <a:xfrm>
            <a:off x="6096000" y="4622863"/>
            <a:ext cx="4756484" cy="1767719"/>
          </a:xfrm>
        </p:spPr>
        <p:txBody>
          <a:bodyPr vert="horz" lIns="91440" tIns="45720" rIns="91440" bIns="45720" rtlCol="0">
            <a:noAutofit/>
          </a:bodyPr>
          <a:lstStyle/>
          <a:p>
            <a:pPr marL="0" indent="0">
              <a:buNone/>
            </a:pPr>
            <a:r>
              <a:rPr lang="en-US" dirty="0"/>
              <a:t>Quality of Competitors</a:t>
            </a:r>
          </a:p>
          <a:p>
            <a:pPr lvl="1">
              <a:tabLst>
                <a:tab pos="361950" algn="l"/>
                <a:tab pos="1520825" algn="l"/>
              </a:tabLst>
            </a:pPr>
            <a:r>
              <a:rPr lang="en-US" sz="1800" dirty="0"/>
              <a:t>Avg. rating of competitors highest near Bryant Park</a:t>
            </a:r>
          </a:p>
          <a:p>
            <a:pPr lvl="1">
              <a:tabLst>
                <a:tab pos="361950" algn="l"/>
                <a:tab pos="1520825" algn="l"/>
              </a:tabLst>
            </a:pPr>
            <a:r>
              <a:rPr lang="en-US" sz="1800" dirty="0"/>
              <a:t>Avg. rating of competitors lowest near Grand Central Terminal </a:t>
            </a:r>
          </a:p>
          <a:p>
            <a:pPr marL="0" indent="0">
              <a:buNone/>
            </a:pPr>
            <a:endParaRPr lang="en-US" dirty="0"/>
          </a:p>
        </p:txBody>
      </p:sp>
      <p:pic>
        <p:nvPicPr>
          <p:cNvPr id="8" name="Picture 7">
            <a:extLst>
              <a:ext uri="{FF2B5EF4-FFF2-40B4-BE49-F238E27FC236}">
                <a16:creationId xmlns:a16="http://schemas.microsoft.com/office/drawing/2014/main" id="{FCBF0D14-8859-4AF7-A73B-6C93502C23B4}"/>
              </a:ext>
            </a:extLst>
          </p:cNvPr>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8551" t="5213"/>
          <a:stretch/>
        </p:blipFill>
        <p:spPr bwMode="auto">
          <a:xfrm>
            <a:off x="1588167" y="1808841"/>
            <a:ext cx="4307306" cy="2727066"/>
          </a:xfrm>
          <a:prstGeom prst="rect">
            <a:avLst/>
          </a:prstGeom>
          <a:noFill/>
          <a:ln>
            <a:noFill/>
          </a:ln>
        </p:spPr>
      </p:pic>
      <p:sp>
        <p:nvSpPr>
          <p:cNvPr id="6" name="Content Placeholder 2">
            <a:extLst>
              <a:ext uri="{FF2B5EF4-FFF2-40B4-BE49-F238E27FC236}">
                <a16:creationId xmlns:a16="http://schemas.microsoft.com/office/drawing/2014/main" id="{1ED51801-77FB-4575-94F2-41087EC8EDAB}"/>
              </a:ext>
            </a:extLst>
          </p:cNvPr>
          <p:cNvSpPr txBox="1">
            <a:spLocks/>
          </p:cNvSpPr>
          <p:nvPr/>
        </p:nvSpPr>
        <p:spPr>
          <a:xfrm>
            <a:off x="1588168" y="4622863"/>
            <a:ext cx="4307305" cy="154933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Number of Competitors</a:t>
            </a:r>
          </a:p>
          <a:p>
            <a:pPr lvl="1">
              <a:tabLst>
                <a:tab pos="361950" algn="l"/>
                <a:tab pos="1520825" algn="l"/>
              </a:tabLst>
            </a:pPr>
            <a:r>
              <a:rPr lang="en-US" sz="1800" dirty="0"/>
              <a:t>Highest </a:t>
            </a:r>
            <a:r>
              <a:rPr lang="en-US" sz="1800" dirty="0" err="1"/>
              <a:t>nb.</a:t>
            </a:r>
            <a:r>
              <a:rPr lang="en-US" sz="1800" dirty="0"/>
              <a:t> of competitors near Times Square</a:t>
            </a:r>
          </a:p>
          <a:p>
            <a:pPr lvl="1">
              <a:tabLst>
                <a:tab pos="361950" algn="l"/>
                <a:tab pos="1520825" algn="l"/>
              </a:tabLst>
            </a:pPr>
            <a:r>
              <a:rPr lang="en-US" sz="1800" dirty="0"/>
              <a:t>Lowest </a:t>
            </a:r>
            <a:r>
              <a:rPr lang="en-US" sz="1800" dirty="0" err="1"/>
              <a:t>nb.</a:t>
            </a:r>
            <a:r>
              <a:rPr lang="en-US" sz="1800" dirty="0"/>
              <a:t> of competitors near One World Trade Center &amp; Observatory </a:t>
            </a:r>
          </a:p>
        </p:txBody>
      </p:sp>
      <p:graphicFrame>
        <p:nvGraphicFramePr>
          <p:cNvPr id="4" name="Tabelle 4">
            <a:extLst>
              <a:ext uri="{FF2B5EF4-FFF2-40B4-BE49-F238E27FC236}">
                <a16:creationId xmlns:a16="http://schemas.microsoft.com/office/drawing/2014/main" id="{6D0DC7C6-4ECD-4F69-8626-5AD21880A12F}"/>
              </a:ext>
            </a:extLst>
          </p:cNvPr>
          <p:cNvGraphicFramePr>
            <a:graphicFrameLocks noGrp="1"/>
          </p:cNvGraphicFramePr>
          <p:nvPr>
            <p:extLst>
              <p:ext uri="{D42A27DB-BD31-4B8C-83A1-F6EECF244321}">
                <p14:modId xmlns:p14="http://schemas.microsoft.com/office/powerpoint/2010/main" val="341457165"/>
              </p:ext>
            </p:extLst>
          </p:nvPr>
        </p:nvGraphicFramePr>
        <p:xfrm>
          <a:off x="6096000" y="2044700"/>
          <a:ext cx="4756484" cy="2199640"/>
        </p:xfrm>
        <a:graphic>
          <a:graphicData uri="http://schemas.openxmlformats.org/drawingml/2006/table">
            <a:tbl>
              <a:tblPr firstRow="1" bandRow="1">
                <a:tableStyleId>{93296810-A885-4BE3-A3E7-6D5BEEA58F35}</a:tableStyleId>
              </a:tblPr>
              <a:tblGrid>
                <a:gridCol w="3649579">
                  <a:extLst>
                    <a:ext uri="{9D8B030D-6E8A-4147-A177-3AD203B41FA5}">
                      <a16:colId xmlns:a16="http://schemas.microsoft.com/office/drawing/2014/main" val="2695446405"/>
                    </a:ext>
                  </a:extLst>
                </a:gridCol>
                <a:gridCol w="1106905">
                  <a:extLst>
                    <a:ext uri="{9D8B030D-6E8A-4147-A177-3AD203B41FA5}">
                      <a16:colId xmlns:a16="http://schemas.microsoft.com/office/drawing/2014/main" val="3888268182"/>
                    </a:ext>
                  </a:extLst>
                </a:gridCol>
              </a:tblGrid>
              <a:tr h="370840">
                <a:tc>
                  <a:txBody>
                    <a:bodyPr/>
                    <a:lstStyle/>
                    <a:p>
                      <a:r>
                        <a:rPr lang="de-DE" sz="1400" dirty="0" err="1"/>
                        <a:t>Neighborhood</a:t>
                      </a:r>
                      <a:endParaRPr lang="de-DE" sz="1400" dirty="0"/>
                    </a:p>
                  </a:txBody>
                  <a:tcPr/>
                </a:tc>
                <a:tc>
                  <a:txBody>
                    <a:bodyPr/>
                    <a:lstStyle/>
                    <a:p>
                      <a:r>
                        <a:rPr lang="de-DE" sz="1400" dirty="0" err="1"/>
                        <a:t>Avg</a:t>
                      </a:r>
                      <a:r>
                        <a:rPr lang="de-DE" sz="1400" dirty="0"/>
                        <a:t>. </a:t>
                      </a:r>
                      <a:r>
                        <a:rPr lang="de-DE" sz="1400" dirty="0" err="1"/>
                        <a:t>rating</a:t>
                      </a:r>
                      <a:endParaRPr lang="de-DE" sz="1400" dirty="0"/>
                    </a:p>
                  </a:txBody>
                  <a:tcPr/>
                </a:tc>
                <a:extLst>
                  <a:ext uri="{0D108BD9-81ED-4DB2-BD59-A6C34878D82A}">
                    <a16:rowId xmlns:a16="http://schemas.microsoft.com/office/drawing/2014/main" val="1965613158"/>
                  </a:ext>
                </a:extLst>
              </a:tr>
              <a:tr h="288000">
                <a:tc>
                  <a:txBody>
                    <a:bodyPr/>
                    <a:lstStyle/>
                    <a:p>
                      <a:r>
                        <a:rPr lang="de-DE" sz="1400" dirty="0"/>
                        <a:t>Bryant Park &amp; Public Library</a:t>
                      </a:r>
                    </a:p>
                  </a:txBody>
                  <a:tcPr/>
                </a:tc>
                <a:tc>
                  <a:txBody>
                    <a:bodyPr/>
                    <a:lstStyle/>
                    <a:p>
                      <a:pPr algn="r"/>
                      <a:r>
                        <a:rPr lang="de-DE" sz="1400" dirty="0"/>
                        <a:t>7.53</a:t>
                      </a:r>
                    </a:p>
                  </a:txBody>
                  <a:tcPr/>
                </a:tc>
                <a:extLst>
                  <a:ext uri="{0D108BD9-81ED-4DB2-BD59-A6C34878D82A}">
                    <a16:rowId xmlns:a16="http://schemas.microsoft.com/office/drawing/2014/main" val="749262718"/>
                  </a:ext>
                </a:extLst>
              </a:tr>
              <a:tr h="288000">
                <a:tc>
                  <a:txBody>
                    <a:bodyPr/>
                    <a:lstStyle/>
                    <a:p>
                      <a:r>
                        <a:rPr lang="de-DE" sz="1400" dirty="0"/>
                        <a:t>Times Square</a:t>
                      </a:r>
                    </a:p>
                  </a:txBody>
                  <a:tcPr/>
                </a:tc>
                <a:tc>
                  <a:txBody>
                    <a:bodyPr/>
                    <a:lstStyle/>
                    <a:p>
                      <a:pPr algn="r"/>
                      <a:r>
                        <a:rPr lang="de-DE" sz="1400" dirty="0"/>
                        <a:t>7.38</a:t>
                      </a:r>
                    </a:p>
                  </a:txBody>
                  <a:tcPr/>
                </a:tc>
                <a:extLst>
                  <a:ext uri="{0D108BD9-81ED-4DB2-BD59-A6C34878D82A}">
                    <a16:rowId xmlns:a16="http://schemas.microsoft.com/office/drawing/2014/main" val="3515140410"/>
                  </a:ext>
                </a:extLst>
              </a:tr>
              <a:tr h="288000">
                <a:tc>
                  <a:txBody>
                    <a:bodyPr/>
                    <a:lstStyle/>
                    <a:p>
                      <a:r>
                        <a:rPr lang="de-DE" sz="1400" dirty="0" err="1"/>
                        <a:t>One</a:t>
                      </a:r>
                      <a:r>
                        <a:rPr lang="de-DE" sz="1400" dirty="0"/>
                        <a:t> World Trade Center &amp; Observatory</a:t>
                      </a:r>
                    </a:p>
                  </a:txBody>
                  <a:tcPr/>
                </a:tc>
                <a:tc>
                  <a:txBody>
                    <a:bodyPr/>
                    <a:lstStyle/>
                    <a:p>
                      <a:pPr algn="r"/>
                      <a:r>
                        <a:rPr lang="de-DE" sz="1400" dirty="0"/>
                        <a:t>7.30</a:t>
                      </a:r>
                    </a:p>
                  </a:txBody>
                  <a:tcPr/>
                </a:tc>
                <a:extLst>
                  <a:ext uri="{0D108BD9-81ED-4DB2-BD59-A6C34878D82A}">
                    <a16:rowId xmlns:a16="http://schemas.microsoft.com/office/drawing/2014/main" val="260725833"/>
                  </a:ext>
                </a:extLst>
              </a:tr>
              <a:tr h="288000">
                <a:tc>
                  <a:txBody>
                    <a:bodyPr/>
                    <a:lstStyle/>
                    <a:p>
                      <a:r>
                        <a:rPr lang="de-DE" sz="1400" dirty="0"/>
                        <a:t>Top </a:t>
                      </a:r>
                      <a:r>
                        <a:rPr lang="de-DE" sz="1400" dirty="0" err="1"/>
                        <a:t>of</a:t>
                      </a:r>
                      <a:r>
                        <a:rPr lang="de-DE" sz="1400" dirty="0"/>
                        <a:t> </a:t>
                      </a:r>
                      <a:r>
                        <a:rPr lang="de-DE" sz="1400" dirty="0" err="1"/>
                        <a:t>the</a:t>
                      </a:r>
                      <a:r>
                        <a:rPr lang="de-DE" sz="1400" dirty="0"/>
                        <a:t> Rock</a:t>
                      </a:r>
                    </a:p>
                  </a:txBody>
                  <a:tcPr/>
                </a:tc>
                <a:tc>
                  <a:txBody>
                    <a:bodyPr/>
                    <a:lstStyle/>
                    <a:p>
                      <a:pPr algn="r"/>
                      <a:r>
                        <a:rPr lang="de-DE" sz="1400" dirty="0"/>
                        <a:t>7.20</a:t>
                      </a:r>
                    </a:p>
                  </a:txBody>
                  <a:tcPr/>
                </a:tc>
                <a:extLst>
                  <a:ext uri="{0D108BD9-81ED-4DB2-BD59-A6C34878D82A}">
                    <a16:rowId xmlns:a16="http://schemas.microsoft.com/office/drawing/2014/main" val="677159977"/>
                  </a:ext>
                </a:extLst>
              </a:tr>
              <a:tr h="288000">
                <a:tc>
                  <a:txBody>
                    <a:bodyPr/>
                    <a:lstStyle/>
                    <a:p>
                      <a:r>
                        <a:rPr lang="de-DE" sz="1400" dirty="0"/>
                        <a:t>Empire State Building</a:t>
                      </a:r>
                    </a:p>
                  </a:txBody>
                  <a:tcPr/>
                </a:tc>
                <a:tc>
                  <a:txBody>
                    <a:bodyPr/>
                    <a:lstStyle/>
                    <a:p>
                      <a:pPr algn="r"/>
                      <a:r>
                        <a:rPr lang="de-DE" sz="1400" dirty="0"/>
                        <a:t>7.04</a:t>
                      </a:r>
                    </a:p>
                  </a:txBody>
                  <a:tcPr/>
                </a:tc>
                <a:extLst>
                  <a:ext uri="{0D108BD9-81ED-4DB2-BD59-A6C34878D82A}">
                    <a16:rowId xmlns:a16="http://schemas.microsoft.com/office/drawing/2014/main" val="3393295115"/>
                  </a:ext>
                </a:extLst>
              </a:tr>
              <a:tr h="288000">
                <a:tc>
                  <a:txBody>
                    <a:bodyPr/>
                    <a:lstStyle/>
                    <a:p>
                      <a:r>
                        <a:rPr lang="de-DE" sz="1400" dirty="0"/>
                        <a:t>Grand Central Terminal</a:t>
                      </a:r>
                    </a:p>
                  </a:txBody>
                  <a:tcPr/>
                </a:tc>
                <a:tc>
                  <a:txBody>
                    <a:bodyPr/>
                    <a:lstStyle/>
                    <a:p>
                      <a:pPr algn="r"/>
                      <a:r>
                        <a:rPr lang="de-DE" sz="1400" dirty="0"/>
                        <a:t>6.94</a:t>
                      </a:r>
                    </a:p>
                  </a:txBody>
                  <a:tcPr/>
                </a:tc>
                <a:extLst>
                  <a:ext uri="{0D108BD9-81ED-4DB2-BD59-A6C34878D82A}">
                    <a16:rowId xmlns:a16="http://schemas.microsoft.com/office/drawing/2014/main" val="1812241516"/>
                  </a:ext>
                </a:extLst>
              </a:tr>
            </a:tbl>
          </a:graphicData>
        </a:graphic>
      </p:graphicFrame>
    </p:spTree>
    <p:extLst>
      <p:ext uri="{BB962C8B-B14F-4D97-AF65-F5344CB8AC3E}">
        <p14:creationId xmlns:p14="http://schemas.microsoft.com/office/powerpoint/2010/main" val="131740042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Words>
  <Application>Microsoft Office PowerPoint</Application>
  <PresentationFormat>Breitbild</PresentationFormat>
  <Paragraphs>149</Paragraphs>
  <Slides>15</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Gill Sans MT</vt:lpstr>
      <vt:lpstr>Wingdings</vt:lpstr>
      <vt:lpstr>Parcel</vt:lpstr>
      <vt:lpstr>Tips on Where To Locate A burger Joint in New York City</vt:lpstr>
      <vt:lpstr>Contents</vt:lpstr>
      <vt:lpstr>Introduction</vt:lpstr>
      <vt:lpstr>The Business Case</vt:lpstr>
      <vt:lpstr>The Business Case</vt:lpstr>
      <vt:lpstr>Data Sources &amp; Preparation</vt:lpstr>
      <vt:lpstr>Methodology </vt:lpstr>
      <vt:lpstr>MethodoLOGY</vt:lpstr>
      <vt:lpstr>Results &amp; Discussion </vt:lpstr>
      <vt:lpstr>Results &amp; Discussion </vt:lpstr>
      <vt:lpstr>Results &amp; Discussion </vt:lpstr>
      <vt:lpstr>Results &amp; Discussion </vt:lpstr>
      <vt:lpstr>Results &amp; Discussion </vt:lpstr>
      <vt:lpstr>Results &amp;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on Where To Locate A burger Joint in New York City</dc:title>
  <dc:creator>C G</dc:creator>
  <cp:lastModifiedBy>Jan</cp:lastModifiedBy>
  <cp:revision>24</cp:revision>
  <dcterms:created xsi:type="dcterms:W3CDTF">2020-06-26T10:11:20Z</dcterms:created>
  <dcterms:modified xsi:type="dcterms:W3CDTF">2020-06-29T21:51:32Z</dcterms:modified>
</cp:coreProperties>
</file>