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62" r:id="rId3"/>
    <p:sldId id="263" r:id="rId4"/>
    <p:sldId id="265" r:id="rId5"/>
    <p:sldId id="264" r:id="rId6"/>
    <p:sldId id="266" r:id="rId7"/>
    <p:sldId id="267" r:id="rId8"/>
    <p:sldId id="300" r:id="rId9"/>
    <p:sldId id="280" r:id="rId10"/>
    <p:sldId id="276" r:id="rId11"/>
    <p:sldId id="277" r:id="rId12"/>
    <p:sldId id="311" r:id="rId13"/>
    <p:sldId id="261" r:id="rId14"/>
    <p:sldId id="274" r:id="rId15"/>
    <p:sldId id="270" r:id="rId16"/>
    <p:sldId id="275" r:id="rId17"/>
    <p:sldId id="301" r:id="rId18"/>
    <p:sldId id="302" r:id="rId19"/>
    <p:sldId id="303" r:id="rId20"/>
    <p:sldId id="309" r:id="rId21"/>
    <p:sldId id="313" r:id="rId22"/>
    <p:sldId id="314" r:id="rId23"/>
    <p:sldId id="271" r:id="rId24"/>
    <p:sldId id="315" r:id="rId25"/>
    <p:sldId id="298" r:id="rId26"/>
    <p:sldId id="283" r:id="rId27"/>
    <p:sldId id="284" r:id="rId28"/>
    <p:sldId id="285" r:id="rId29"/>
    <p:sldId id="294" r:id="rId30"/>
    <p:sldId id="295" r:id="rId31"/>
    <p:sldId id="296" r:id="rId32"/>
    <p:sldId id="289" r:id="rId33"/>
    <p:sldId id="290" r:id="rId34"/>
    <p:sldId id="291" r:id="rId35"/>
    <p:sldId id="292" r:id="rId36"/>
    <p:sldId id="299" r:id="rId37"/>
    <p:sldId id="272" r:id="rId38"/>
    <p:sldId id="304" r:id="rId39"/>
    <p:sldId id="310" r:id="rId40"/>
    <p:sldId id="307" r:id="rId41"/>
    <p:sldId id="305" r:id="rId42"/>
    <p:sldId id="308" r:id="rId43"/>
    <p:sldId id="306" r:id="rId44"/>
    <p:sldId id="279" r:id="rId45"/>
    <p:sldId id="269" r:id="rId46"/>
    <p:sldId id="281" r:id="rId47"/>
    <p:sldId id="312" r:id="rId48"/>
    <p:sldId id="268" r:id="rId49"/>
    <p:sldId id="297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/Angenda" id="{76D6046B-D150-451F-87D2-482E676398B4}">
          <p14:sldIdLst>
            <p14:sldId id="256"/>
            <p14:sldId id="262"/>
          </p14:sldIdLst>
        </p14:section>
        <p14:section name="Introduction" id="{9B49AF41-1C4E-40E3-BFA5-6A4FACDE04FE}">
          <p14:sldIdLst>
            <p14:sldId id="263"/>
          </p14:sldIdLst>
        </p14:section>
        <p14:section name="Motivation" id="{72A22D34-0D97-476C-9AFC-F519F7A1942F}">
          <p14:sldIdLst>
            <p14:sldId id="265"/>
            <p14:sldId id="264"/>
            <p14:sldId id="266"/>
            <p14:sldId id="267"/>
          </p14:sldIdLst>
        </p14:section>
        <p14:section name="Design Approach" id="{2793174F-974E-4182-ADAB-0F8E12E64552}">
          <p14:sldIdLst>
            <p14:sldId id="300"/>
          </p14:sldIdLst>
        </p14:section>
        <p14:section name="Budget" id="{509844D8-6DEF-47F2-B408-665832A1E0E3}">
          <p14:sldIdLst>
            <p14:sldId id="280"/>
          </p14:sldIdLst>
        </p14:section>
        <p14:section name="Design" id="{469F1377-38AB-4B9C-9F1F-68C5796EAF33}">
          <p14:sldIdLst>
            <p14:sldId id="276"/>
            <p14:sldId id="277"/>
            <p14:sldId id="311"/>
            <p14:sldId id="261"/>
            <p14:sldId id="274"/>
            <p14:sldId id="270"/>
            <p14:sldId id="275"/>
            <p14:sldId id="301"/>
            <p14:sldId id="302"/>
            <p14:sldId id="303"/>
            <p14:sldId id="309"/>
            <p14:sldId id="313"/>
            <p14:sldId id="314"/>
            <p14:sldId id="271"/>
            <p14:sldId id="315"/>
            <p14:sldId id="298"/>
            <p14:sldId id="283"/>
            <p14:sldId id="284"/>
            <p14:sldId id="285"/>
            <p14:sldId id="294"/>
            <p14:sldId id="295"/>
            <p14:sldId id="296"/>
            <p14:sldId id="289"/>
            <p14:sldId id="290"/>
            <p14:sldId id="291"/>
            <p14:sldId id="292"/>
            <p14:sldId id="299"/>
            <p14:sldId id="272"/>
            <p14:sldId id="304"/>
            <p14:sldId id="310"/>
            <p14:sldId id="307"/>
            <p14:sldId id="305"/>
            <p14:sldId id="308"/>
            <p14:sldId id="306"/>
            <p14:sldId id="279"/>
          </p14:sldIdLst>
        </p14:section>
        <p14:section name="FMEA" id="{4FDCAB87-F2A8-4383-88F4-8E70D281F673}">
          <p14:sldIdLst>
            <p14:sldId id="269"/>
          </p14:sldIdLst>
        </p14:section>
        <p14:section name="Conclusion" id="{8D0EB9DF-449E-464E-B0A6-3B16FE21ECDF}">
          <p14:sldIdLst>
            <p14:sldId id="281"/>
            <p14:sldId id="312"/>
          </p14:sldIdLst>
        </p14:section>
        <p14:section name="Individual" id="{C08723E0-6AD8-4255-BFA3-8DF72EBE7D79}">
          <p14:sldIdLst>
            <p14:sldId id="268"/>
            <p14:sldId id="29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-108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140BA-0231-455E-9316-1D73A33F1CEF}" type="datetimeFigureOut">
              <a:rPr lang="en-US" smtClean="0"/>
              <a:t>12/6/15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6BDF5-4FA6-46A2-80D2-372E71923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27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Predicted assumes 40% weather throughput,</a:t>
            </a:r>
            <a:r>
              <a:rPr lang="en-US" baseline="0" dirty="0" smtClean="0"/>
              <a:t> maximum expected data errors, and 1 MB of other data transferred per day (handshakes, diagnostics, log files)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6BDF5-4FA6-46A2-80D2-372E7192340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6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3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1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2883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40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12/6/15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29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12/6/15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54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90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3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221" y="363151"/>
            <a:ext cx="9404723" cy="7002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221" y="1227551"/>
            <a:ext cx="10714995" cy="516072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447338" y="1063625"/>
            <a:ext cx="1514475" cy="352425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66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0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1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12/6/15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8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0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3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0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23" Type="http://schemas.openxmlformats.org/officeDocument/2006/relationships/image" Target="../media/image6.png"/><Relationship Id="rId24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DDDCAA9-9585-4BDA-B647-DCFF46B7611D}" type="datetimeFigureOut">
              <a:rPr lang="en-US" smtClean="0"/>
              <a:t>12/6/15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036" y="204597"/>
            <a:ext cx="1457563" cy="85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94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CubeSat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Critical Design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75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Model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Solidworks</a:t>
            </a:r>
            <a:r>
              <a:rPr lang="en-US" dirty="0" smtClean="0"/>
              <a:t> Model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 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092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Structure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Century College to Manufacture to Specifications</a:t>
            </a:r>
          </a:p>
          <a:p>
            <a:pPr lvl="1"/>
            <a:r>
              <a:rPr lang="en-US" dirty="0" smtClean="0"/>
              <a:t>Sub Contracted by UMN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93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Structure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Thermal environment ( heat shielding 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390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0" y="1227138"/>
            <a:ext cx="8889553" cy="5160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59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Wiring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 COMPLETED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Jake 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37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ADNCS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0" y="1227138"/>
            <a:ext cx="8889553" cy="5160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96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ADNCS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Nick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3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ADNCS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Passive control </a:t>
            </a:r>
            <a:r>
              <a:rPr lang="en-US" dirty="0" err="1" smtClean="0"/>
              <a:t>mathematatatatatics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why passive?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power savings,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FMEA analytics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Nick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40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ADNCS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GPS 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Jake 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23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ADNCS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Attitude determination</a:t>
            </a:r>
          </a:p>
          <a:p>
            <a:r>
              <a:rPr lang="en-US" dirty="0" smtClean="0"/>
              <a:t>High level description, inputs, etc.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Brian 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44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Agenda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2" indent="-457200">
              <a:buAutoNum type="arabicPeriod"/>
            </a:pPr>
            <a:r>
              <a:rPr lang="en-US" sz="3200" dirty="0" smtClean="0"/>
              <a:t>Introduction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Motivation</a:t>
            </a:r>
            <a:endParaRPr lang="en-US" sz="3200" dirty="0"/>
          </a:p>
          <a:p>
            <a:pPr marL="1257300" lvl="2" indent="-457200">
              <a:buAutoNum type="arabicPeriod"/>
            </a:pPr>
            <a:r>
              <a:rPr lang="en-US" sz="3200" dirty="0" smtClean="0"/>
              <a:t>Approach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Budget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Design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Standards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FMEA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Conclusion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9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- ADNCS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806" y="1521619"/>
            <a:ext cx="4572000" cy="4572000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Jake 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5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221" y="363151"/>
            <a:ext cx="9916046" cy="70026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– Requirements for GRID/GPS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0" y="1227138"/>
            <a:ext cx="8889553" cy="5160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044041" y="1109086"/>
            <a:ext cx="1895986" cy="2468611"/>
          </a:xfrm>
          <a:prstGeom prst="roundRect">
            <a:avLst/>
          </a:prstGeom>
          <a:solidFill>
            <a:srgbClr val="FFFF00">
              <a:alpha val="4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4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221" y="363151"/>
            <a:ext cx="9898160" cy="70026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– Requirements for GRID/GPS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GRID/GPS may generate up to 20 MB per GRB event</a:t>
            </a:r>
          </a:p>
          <a:p>
            <a:r>
              <a:rPr lang="en-US" dirty="0" smtClean="0"/>
              <a:t>GRID/GPS must save data files in 128 </a:t>
            </a:r>
            <a:r>
              <a:rPr lang="en-US" dirty="0"/>
              <a:t>K</a:t>
            </a:r>
            <a:r>
              <a:rPr lang="en-US" dirty="0" smtClean="0"/>
              <a:t>B packets (maximum).</a:t>
            </a:r>
          </a:p>
          <a:p>
            <a:r>
              <a:rPr lang="en-US" dirty="0" smtClean="0"/>
              <a:t>Must use logical data naming structure</a:t>
            </a:r>
          </a:p>
          <a:p>
            <a:r>
              <a:rPr lang="en-US" dirty="0" smtClean="0"/>
              <a:t>Flight computer must generate and save a checksum for each packet file individually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8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0" y="1227138"/>
            <a:ext cx="8889553" cy="5160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49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221" y="363151"/>
            <a:ext cx="10005480" cy="70026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Communications Overview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Maximum total theoretical data that can be transferred per day: 50 MB</a:t>
            </a:r>
          </a:p>
          <a:p>
            <a:r>
              <a:rPr lang="en-US" dirty="0" smtClean="0"/>
              <a:t>Expected effects reducing this value</a:t>
            </a:r>
          </a:p>
          <a:p>
            <a:pPr lvl="1"/>
            <a:r>
              <a:rPr lang="en-US" dirty="0" smtClean="0"/>
              <a:t>Weather</a:t>
            </a:r>
          </a:p>
          <a:p>
            <a:pPr lvl="1"/>
            <a:r>
              <a:rPr lang="en-US" dirty="0" smtClean="0"/>
              <a:t>Communications Algorithm</a:t>
            </a:r>
            <a:endParaRPr lang="en-US" dirty="0"/>
          </a:p>
          <a:p>
            <a:pPr lvl="1"/>
            <a:r>
              <a:rPr lang="en-US" dirty="0" smtClean="0"/>
              <a:t>Random Data Errors</a:t>
            </a:r>
          </a:p>
          <a:p>
            <a:r>
              <a:rPr lang="en-US" dirty="0" smtClean="0"/>
              <a:t>Expected science data transfer per day: 15 MB</a:t>
            </a:r>
          </a:p>
          <a:p>
            <a:r>
              <a:rPr lang="en-US" dirty="0" smtClean="0"/>
              <a:t>Guaranteed total data transfer per day: 10 MB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428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221" y="363151"/>
            <a:ext cx="9844500" cy="70026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Communications Hardware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FreeWave</a:t>
            </a:r>
            <a:r>
              <a:rPr lang="en-US" dirty="0" smtClean="0"/>
              <a:t> Radio @ </a:t>
            </a:r>
            <a:r>
              <a:rPr lang="en-US" dirty="0"/>
              <a:t>915MHz</a:t>
            </a:r>
            <a:endParaRPr lang="en-US" dirty="0" smtClean="0"/>
          </a:p>
          <a:p>
            <a:r>
              <a:rPr lang="en-US" dirty="0" smtClean="0"/>
              <a:t>Whip Antenna</a:t>
            </a:r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BE COMPLETED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Tim 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01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221" y="363151"/>
            <a:ext cx="9737180" cy="70026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– Communications Algorithm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657" y="925937"/>
            <a:ext cx="6502400" cy="642620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1: Active Pinging</a:t>
            </a:r>
          </a:p>
          <a:p>
            <a:r>
              <a:rPr lang="en-US" dirty="0" smtClean="0"/>
              <a:t>Check if any other ground stations are currently in contact with </a:t>
            </a:r>
            <a:r>
              <a:rPr lang="en-US" dirty="0" err="1" smtClean="0"/>
              <a:t>CubeSat</a:t>
            </a:r>
            <a:endParaRPr lang="en-US" dirty="0" smtClean="0"/>
          </a:p>
          <a:p>
            <a:r>
              <a:rPr lang="en-US" dirty="0" smtClean="0"/>
              <a:t>If not, send hail signal once every 3 seconds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528" y="1205963"/>
            <a:ext cx="16764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65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6" presetClass="entr" presetSubtype="32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6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8.07081E-8 1.38953E-8 L 0.2912 1.38953E-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4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500"/>
                            </p:stCondLst>
                            <p:childTnLst>
                              <p:par>
                                <p:cTn id="26" presetID="6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221" y="363151"/>
            <a:ext cx="9755066" cy="70026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– Communications Algorithm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2: Establish Connection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replies to hail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transmits GPS location, heading, and velocity information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transmits number of files ready for downlink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288" y="2528545"/>
            <a:ext cx="2451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24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221" y="363151"/>
            <a:ext cx="9772953" cy="70026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– Communications Algorithm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3: Computation</a:t>
            </a:r>
          </a:p>
          <a:p>
            <a:r>
              <a:rPr lang="en-US" dirty="0" smtClean="0"/>
              <a:t>Ground station determines communication time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05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221" y="363151"/>
            <a:ext cx="9808726" cy="70026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– Communications Algorithm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3: Computation</a:t>
            </a:r>
          </a:p>
          <a:p>
            <a:r>
              <a:rPr lang="en-US" dirty="0" smtClean="0"/>
              <a:t>Ground station determines communication time</a:t>
            </a:r>
            <a:endParaRPr lang="en-US" dirty="0"/>
          </a:p>
          <a:p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12844" y="561544"/>
            <a:ext cx="10966313" cy="5734913"/>
          </a:xfrm>
          <a:prstGeom prst="roundRect">
            <a:avLst/>
          </a:prstGeom>
          <a:solidFill>
            <a:srgbClr val="FFFF0B">
              <a:alpha val="91000"/>
            </a:srgbClr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321" y="1442890"/>
            <a:ext cx="4051300" cy="39722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322" y="1447483"/>
            <a:ext cx="4051300" cy="393572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322" y="1442890"/>
            <a:ext cx="4051300" cy="39722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5" y="1206500"/>
            <a:ext cx="4438919" cy="4445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5" y="1206500"/>
            <a:ext cx="4438919" cy="44450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083348" y="3495566"/>
            <a:ext cx="54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3560" y="3403600"/>
            <a:ext cx="2222500" cy="381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936634" y="3486970"/>
            <a:ext cx="1094480" cy="376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2000 km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672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Introduction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37841" y="1617701"/>
            <a:ext cx="4157268" cy="191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 algn="ctr">
              <a:buFont typeface="Wingdings 3" charset="2"/>
              <a:buNone/>
            </a:pPr>
            <a:r>
              <a:rPr lang="en-US" sz="2400" u="sng" smtClean="0">
                <a:solidFill>
                  <a:srgbClr val="FFC000"/>
                </a:solidFill>
              </a:rPr>
              <a:t>Team Lead/Structure</a:t>
            </a:r>
          </a:p>
          <a:p>
            <a:pPr marL="457200" lvl="1" indent="0" algn="ctr">
              <a:buFont typeface="Wingdings 3" charset="2"/>
              <a:buNone/>
            </a:pPr>
            <a:r>
              <a:rPr lang="en-US" sz="2000" smtClean="0"/>
              <a:t>Charles Denis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55574" y="3218375"/>
            <a:ext cx="3380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ADNCS</a:t>
            </a:r>
          </a:p>
          <a:p>
            <a:pPr algn="ctr"/>
            <a:r>
              <a:rPr lang="en-US" sz="2000" dirty="0" smtClean="0"/>
              <a:t>Jacob Gustafson</a:t>
            </a:r>
          </a:p>
          <a:p>
            <a:pPr algn="ctr"/>
            <a:r>
              <a:rPr lang="en-US" sz="2000" dirty="0" smtClean="0"/>
              <a:t>Brian Hanson</a:t>
            </a:r>
          </a:p>
          <a:p>
            <a:pPr algn="ctr"/>
            <a:r>
              <a:rPr lang="en-US" sz="2000" dirty="0" smtClean="0"/>
              <a:t>Nicholas Sloan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8799" y="1353460"/>
            <a:ext cx="42949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Communications</a:t>
            </a:r>
          </a:p>
          <a:p>
            <a:pPr algn="ctr"/>
            <a:r>
              <a:rPr lang="en-US" sz="2000" dirty="0" smtClean="0"/>
              <a:t>Ben </a:t>
            </a:r>
            <a:r>
              <a:rPr lang="en-US" sz="2000" dirty="0" err="1" smtClean="0"/>
              <a:t>Setterholm</a:t>
            </a:r>
            <a:endParaRPr lang="en-US" sz="2000" dirty="0" smtClean="0"/>
          </a:p>
          <a:p>
            <a:pPr algn="ctr"/>
            <a:r>
              <a:rPr lang="en-US" sz="2000" dirty="0" smtClean="0"/>
              <a:t>Tim </a:t>
            </a:r>
            <a:r>
              <a:rPr lang="en-US" sz="2000" dirty="0" err="1" smtClean="0"/>
              <a:t>Kukowski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839689" y="3205739"/>
            <a:ext cx="3893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Power Management</a:t>
            </a:r>
          </a:p>
          <a:p>
            <a:pPr algn="ctr"/>
            <a:r>
              <a:rPr lang="en-US" sz="2000" dirty="0" smtClean="0"/>
              <a:t>Ethan Arendt</a:t>
            </a:r>
          </a:p>
          <a:p>
            <a:pPr algn="ctr"/>
            <a:r>
              <a:rPr lang="en-US" sz="2000" dirty="0" smtClean="0"/>
              <a:t>Justin Seifert</a:t>
            </a:r>
          </a:p>
          <a:p>
            <a:pPr algn="ctr"/>
            <a:r>
              <a:rPr lang="en-US" sz="2000" dirty="0" smtClean="0"/>
              <a:t>Nicholas </a:t>
            </a:r>
            <a:r>
              <a:rPr lang="en-US" sz="2000" dirty="0" err="1" smtClean="0"/>
              <a:t>Janak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46044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221" y="363151"/>
            <a:ext cx="9844500" cy="70026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– Communications Algorithm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3: Computation</a:t>
            </a:r>
          </a:p>
          <a:p>
            <a:r>
              <a:rPr lang="en-US" dirty="0" smtClean="0"/>
              <a:t>Ground station determines communication time</a:t>
            </a:r>
            <a:endParaRPr lang="en-US" dirty="0"/>
          </a:p>
          <a:p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12844" y="561544"/>
            <a:ext cx="10966313" cy="5734913"/>
          </a:xfrm>
          <a:prstGeom prst="roundRect">
            <a:avLst/>
          </a:prstGeom>
          <a:solidFill>
            <a:srgbClr val="FFFF0B">
              <a:alpha val="91000"/>
            </a:srgbClr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6" y="1206500"/>
            <a:ext cx="4438919" cy="444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6" y="1206500"/>
            <a:ext cx="4438919" cy="4445000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1293456" y="1572473"/>
            <a:ext cx="4647200" cy="3780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Tx/>
            </a:pPr>
            <a:r>
              <a:rPr lang="en-US" dirty="0" err="1" smtClean="0">
                <a:solidFill>
                  <a:srgbClr val="000000"/>
                </a:solidFill>
              </a:rPr>
              <a:t>CubeSat</a:t>
            </a:r>
            <a:r>
              <a:rPr lang="en-US" dirty="0" smtClean="0">
                <a:solidFill>
                  <a:srgbClr val="000000"/>
                </a:solidFill>
              </a:rPr>
              <a:t> makes contact</a:t>
            </a:r>
          </a:p>
          <a:p>
            <a:pPr>
              <a:buClrTx/>
            </a:pPr>
            <a:r>
              <a:rPr lang="en-US" dirty="0" smtClean="0">
                <a:solidFill>
                  <a:srgbClr val="000000"/>
                </a:solidFill>
              </a:rPr>
              <a:t>Determine range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2581" y="1976636"/>
            <a:ext cx="10795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94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221" y="363151"/>
            <a:ext cx="9772953" cy="70026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– Communications Algorithm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3: Computation</a:t>
            </a:r>
          </a:p>
          <a:p>
            <a:r>
              <a:rPr lang="en-US" dirty="0" smtClean="0"/>
              <a:t>Ground station determines communication time</a:t>
            </a:r>
            <a:endParaRPr lang="en-US" dirty="0"/>
          </a:p>
          <a:p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12844" y="561544"/>
            <a:ext cx="10966313" cy="5734913"/>
          </a:xfrm>
          <a:prstGeom prst="roundRect">
            <a:avLst/>
          </a:prstGeom>
          <a:solidFill>
            <a:srgbClr val="FFFF0B">
              <a:alpha val="91000"/>
            </a:srgbClr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6" y="1206500"/>
            <a:ext cx="4438919" cy="4445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5" y="1206500"/>
            <a:ext cx="4438919" cy="4445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5" y="1206500"/>
            <a:ext cx="4438919" cy="4445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4" y="1206500"/>
            <a:ext cx="4438919" cy="4445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24" y="1207008"/>
            <a:ext cx="4438919" cy="4445000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1293456" y="1572473"/>
            <a:ext cx="4647200" cy="3780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Tx/>
            </a:pPr>
            <a:r>
              <a:rPr lang="en-US" dirty="0" err="1" smtClean="0">
                <a:solidFill>
                  <a:srgbClr val="000000"/>
                </a:solidFill>
              </a:rPr>
              <a:t>CubeSat</a:t>
            </a:r>
            <a:r>
              <a:rPr lang="en-US" dirty="0" smtClean="0">
                <a:solidFill>
                  <a:srgbClr val="000000"/>
                </a:solidFill>
              </a:rPr>
              <a:t> makes contact</a:t>
            </a:r>
          </a:p>
          <a:p>
            <a:pPr>
              <a:buClrTx/>
            </a:pPr>
            <a:r>
              <a:rPr lang="en-US" dirty="0" smtClean="0">
                <a:solidFill>
                  <a:srgbClr val="000000"/>
                </a:solidFill>
              </a:rPr>
              <a:t>Determine range</a:t>
            </a:r>
          </a:p>
          <a:p>
            <a:pPr>
              <a:buClrTx/>
            </a:pPr>
            <a:r>
              <a:rPr lang="en-US" dirty="0" smtClean="0">
                <a:solidFill>
                  <a:srgbClr val="000000"/>
                </a:solidFill>
              </a:rPr>
              <a:t>Forward time step</a:t>
            </a:r>
          </a:p>
          <a:p>
            <a:pPr lvl="1">
              <a:buClrTx/>
            </a:pPr>
            <a:r>
              <a:rPr lang="en-US" dirty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second intervals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342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221" y="363151"/>
            <a:ext cx="9665633" cy="70026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– Communications Algorithm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1395302"/>
            <a:ext cx="7626532" cy="4992973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4: Command</a:t>
            </a:r>
          </a:p>
          <a:p>
            <a:r>
              <a:rPr lang="en-US" dirty="0" smtClean="0"/>
              <a:t>Ground Station sends command code</a:t>
            </a:r>
          </a:p>
          <a:p>
            <a:pPr lvl="1"/>
            <a:r>
              <a:rPr lang="en-US" dirty="0"/>
              <a:t>transfer queued file</a:t>
            </a:r>
          </a:p>
          <a:p>
            <a:pPr lvl="1"/>
            <a:r>
              <a:rPr lang="en-US" dirty="0"/>
              <a:t>transfer log file</a:t>
            </a:r>
          </a:p>
          <a:p>
            <a:pPr lvl="1"/>
            <a:r>
              <a:rPr lang="en-US" dirty="0"/>
              <a:t>diagnostics</a:t>
            </a:r>
          </a:p>
          <a:p>
            <a:pPr lvl="1"/>
            <a:r>
              <a:rPr lang="en-US" dirty="0"/>
              <a:t>delete queued </a:t>
            </a:r>
            <a:r>
              <a:rPr lang="en-US" dirty="0" smtClean="0"/>
              <a:t>file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purges marked files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669243" y="4078577"/>
            <a:ext cx="3843158" cy="23011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en-US" dirty="0" smtClean="0"/>
              <a:t>delete all data files</a:t>
            </a:r>
          </a:p>
          <a:p>
            <a:pPr lvl="1"/>
            <a:r>
              <a:rPr lang="en-US" dirty="0" smtClean="0"/>
              <a:t>delete log file</a:t>
            </a:r>
          </a:p>
          <a:p>
            <a:pPr lvl="1"/>
            <a:r>
              <a:rPr lang="en-US" dirty="0" smtClean="0"/>
              <a:t>reboot OS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oodbye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266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221" y="363151"/>
            <a:ext cx="9683520" cy="70026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– Communications Algorithm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5: Transmit Data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transmits one 128 </a:t>
            </a:r>
            <a:r>
              <a:rPr lang="en-US" dirty="0" err="1" smtClean="0"/>
              <a:t>kB</a:t>
            </a:r>
            <a:r>
              <a:rPr lang="en-US" dirty="0" smtClean="0"/>
              <a:t> packet</a:t>
            </a:r>
          </a:p>
          <a:p>
            <a:pPr lvl="1"/>
            <a:r>
              <a:rPr lang="en-US" dirty="0" smtClean="0"/>
              <a:t>3 time steps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288" y="2528545"/>
            <a:ext cx="2451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71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xit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221" y="363151"/>
            <a:ext cx="9629860" cy="70026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– Communications Algorithm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6: Error Checking</a:t>
            </a:r>
          </a:p>
          <a:p>
            <a:r>
              <a:rPr lang="en-US" dirty="0" smtClean="0"/>
              <a:t>Ground Station computes checksum</a:t>
            </a:r>
          </a:p>
          <a:p>
            <a:r>
              <a:rPr lang="en-US" dirty="0" smtClean="0"/>
              <a:t>Ground Station transmits checksum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38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221" y="363151"/>
            <a:ext cx="9755066" cy="70026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– Communications Algorithm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7: Confirmation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checks checksum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relays success/failure to ground station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appends log file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marks file for deletion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288" y="2528545"/>
            <a:ext cx="2451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2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221" y="363151"/>
            <a:ext cx="9719293" cy="70026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– Communications Algorithm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Diagnostics</a:t>
            </a:r>
          </a:p>
          <a:p>
            <a:r>
              <a:rPr lang="en-US" dirty="0" smtClean="0"/>
              <a:t>Onboard Time</a:t>
            </a:r>
          </a:p>
          <a:p>
            <a:r>
              <a:rPr lang="en-US" dirty="0" smtClean="0"/>
              <a:t>GPS Position, Velocity, Satellite Lock</a:t>
            </a:r>
          </a:p>
          <a:p>
            <a:r>
              <a:rPr lang="en-US" dirty="0" smtClean="0"/>
              <a:t>Battery Status, Panel Cell Performance</a:t>
            </a:r>
          </a:p>
          <a:p>
            <a:r>
              <a:rPr lang="en-US" dirty="0" smtClean="0"/>
              <a:t>Attitude Magnetic Lock</a:t>
            </a:r>
          </a:p>
          <a:p>
            <a:r>
              <a:rPr lang="en-US" dirty="0" smtClean="0"/>
              <a:t>Data Storage Check</a:t>
            </a:r>
          </a:p>
          <a:p>
            <a:r>
              <a:rPr lang="en-US" dirty="0" smtClean="0"/>
              <a:t>Detector Diagnostics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288" y="2528545"/>
            <a:ext cx="2451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39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Power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0" y="1227138"/>
            <a:ext cx="8889553" cy="5160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77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– Power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Power needed</a:t>
            </a:r>
          </a:p>
          <a:p>
            <a:pPr lvl="1"/>
            <a:r>
              <a:rPr lang="en-US" dirty="0" smtClean="0"/>
              <a:t>Power supplied</a:t>
            </a:r>
          </a:p>
          <a:p>
            <a:pPr lvl="1"/>
            <a:r>
              <a:rPr lang="en-US" dirty="0" smtClean="0"/>
              <a:t>Initial design / needed design</a:t>
            </a:r>
          </a:p>
          <a:p>
            <a:pPr lvl="1"/>
            <a:r>
              <a:rPr lang="en-US" dirty="0" err="1" smtClean="0"/>
              <a:t>deployables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Justin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829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-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Enviromental</a:t>
            </a:r>
            <a:r>
              <a:rPr lang="en-US" dirty="0" smtClean="0"/>
              <a:t> aspects. (orbits)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Nick 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68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Motivation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86" y="1239837"/>
            <a:ext cx="8585553" cy="5262179"/>
          </a:xfrm>
        </p:spPr>
      </p:pic>
    </p:spTree>
    <p:extLst>
      <p:ext uri="{BB962C8B-B14F-4D97-AF65-F5344CB8AC3E}">
        <p14:creationId xmlns:p14="http://schemas.microsoft.com/office/powerpoint/2010/main" val="3973829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components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Justin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67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– Power Budget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charge vs discharge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Ethan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954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-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Ethan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24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Power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order of operations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Nick 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243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– Power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Nick 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57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FMEA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COMPLETED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15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Conclusion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Delivered:</a:t>
            </a:r>
          </a:p>
          <a:p>
            <a:r>
              <a:rPr lang="en-US" dirty="0" smtClean="0"/>
              <a:t>TO BE COMPLETED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Nick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81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the next steps to be done in spring.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Brian 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83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Reports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12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– Data Link Budget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COMPLETED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53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Motivation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Payload</a:t>
            </a:r>
            <a:endParaRPr lang="en-US" dirty="0"/>
          </a:p>
          <a:p>
            <a:pPr lvl="1"/>
            <a:r>
              <a:rPr lang="en-US" dirty="0"/>
              <a:t>Gamma Ray Intensity Detector (GRID)</a:t>
            </a:r>
          </a:p>
          <a:p>
            <a:r>
              <a:rPr lang="en-US" dirty="0"/>
              <a:t>What GRID does?</a:t>
            </a:r>
          </a:p>
          <a:p>
            <a:pPr lvl="1"/>
            <a:r>
              <a:rPr lang="en-US" dirty="0"/>
              <a:t>Detect Gamma Ray Events to conceptually prove deep space navigation concepts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402" y="2933837"/>
            <a:ext cx="6065269" cy="3051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71882" y="5985593"/>
            <a:ext cx="5714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/>
            <a:r>
              <a:rPr lang="en-US" sz="1200" dirty="0" smtClean="0"/>
              <a:t>Figure 1. This figures shows six examples of known Gamma Ray bursts from our universe. The data in the plots represents the relation between Kilo-Electron Volts and Seconds in time.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40566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Motivation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Requirements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CubeSat shall determine and relay a relative position solution (i.e., relative to the formation) with an accuracy of 10 meters (1 standard deviation)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CubeSat shall determine and relay a relative attitude solution with an accuracy of 10 </a:t>
            </a:r>
            <a:r>
              <a:rPr lang="en-US" dirty="0" err="1"/>
              <a:t>mRad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CubeSat shall maintain a clock offset or timing accuracy (relative to the formation) better than 10 µs.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Tim 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50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Motivation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Derived Requirements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Shall </a:t>
            </a:r>
            <a:r>
              <a:rPr lang="en-US" sz="2000" dirty="0"/>
              <a:t>accept </a:t>
            </a:r>
            <a:r>
              <a:rPr lang="en-US" sz="2000" dirty="0" smtClean="0"/>
              <a:t>“GRID” </a:t>
            </a:r>
            <a:r>
              <a:rPr lang="en-US" sz="2000" dirty="0"/>
              <a:t>as a payload</a:t>
            </a:r>
          </a:p>
          <a:p>
            <a:pPr lvl="2"/>
            <a:r>
              <a:rPr lang="en-US" sz="1800" dirty="0"/>
              <a:t>Supplies payload with power </a:t>
            </a:r>
            <a:r>
              <a:rPr lang="en-US" sz="1800" dirty="0" smtClean="0"/>
              <a:t>(3~5W/</a:t>
            </a:r>
            <a:r>
              <a:rPr lang="en-US" sz="1800" dirty="0" err="1" smtClean="0"/>
              <a:t>hr</a:t>
            </a:r>
            <a:r>
              <a:rPr lang="en-US" sz="1800" dirty="0" smtClean="0"/>
              <a:t>) </a:t>
            </a:r>
            <a:r>
              <a:rPr lang="en-US" sz="1800" dirty="0"/>
              <a:t>and communication requirements</a:t>
            </a:r>
          </a:p>
          <a:p>
            <a:pPr lvl="2"/>
            <a:r>
              <a:rPr lang="en-US" sz="1800" dirty="0"/>
              <a:t>Provides environmental data (time, attitude, position) to payload with priority</a:t>
            </a:r>
          </a:p>
          <a:p>
            <a:pPr lvl="2"/>
            <a:r>
              <a:rPr lang="en-US" sz="1800" dirty="0"/>
              <a:t>Receives data from payload to transmit to ground network</a:t>
            </a:r>
          </a:p>
          <a:p>
            <a:endParaRPr lang="en-US" sz="2400" dirty="0"/>
          </a:p>
          <a:p>
            <a:pPr lvl="1"/>
            <a:r>
              <a:rPr lang="en-US" sz="2000" dirty="0"/>
              <a:t>Shall meet NASA CubeSat Launch Initiative requirements</a:t>
            </a:r>
          </a:p>
          <a:p>
            <a:pPr lvl="2"/>
            <a:r>
              <a:rPr lang="en-US" sz="1800" dirty="0"/>
              <a:t>Structural, electrical, and other requirements are listed at </a:t>
            </a:r>
          </a:p>
          <a:p>
            <a:pPr lvl="3"/>
            <a:r>
              <a:rPr lang="en-US" sz="1600" dirty="0"/>
              <a:t>http://www.nasa.gov/pdf/627972main_LSP-REQ-317_01A.pdf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Tim 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01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</a:p>
          <a:p>
            <a:r>
              <a:rPr lang="en-US" dirty="0" smtClean="0"/>
              <a:t>Off the Shelf components</a:t>
            </a:r>
          </a:p>
          <a:p>
            <a:pPr lvl="1"/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Focus on design, not technology</a:t>
            </a:r>
          </a:p>
          <a:p>
            <a:pPr lvl="1"/>
            <a:r>
              <a:rPr lang="en-US" dirty="0" smtClean="0"/>
              <a:t>Support for components</a:t>
            </a:r>
          </a:p>
          <a:p>
            <a:r>
              <a:rPr lang="en-US" dirty="0" err="1" smtClean="0"/>
              <a:t>Subteams</a:t>
            </a:r>
            <a:endParaRPr lang="en-US" dirty="0"/>
          </a:p>
          <a:p>
            <a:pPr lvl="1"/>
            <a:r>
              <a:rPr lang="en-US" dirty="0" smtClean="0"/>
              <a:t>Divide and conquer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2800" dirty="0">
                <a:solidFill>
                  <a:srgbClr val="FFFF00"/>
                </a:solidFill>
              </a:rPr>
              <a:t>One to three slides</a:t>
            </a:r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Tim 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493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Budget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Attitude Control</a:t>
            </a:r>
          </a:p>
          <a:p>
            <a:r>
              <a:rPr lang="en-US" dirty="0" smtClean="0"/>
              <a:t>Attitude Determination</a:t>
            </a:r>
          </a:p>
          <a:p>
            <a:r>
              <a:rPr lang="en-US" dirty="0" smtClean="0"/>
              <a:t>Position Determination</a:t>
            </a:r>
          </a:p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Power</a:t>
            </a:r>
          </a:p>
          <a:p>
            <a:r>
              <a:rPr lang="en-US" dirty="0" smtClean="0"/>
              <a:t>Manpower</a:t>
            </a:r>
          </a:p>
          <a:p>
            <a:pPr lvl="1"/>
            <a:r>
              <a:rPr lang="en-US" dirty="0" smtClean="0"/>
              <a:t>FREE!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Proposal 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Jake 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738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heme1" id="{4DC015B6-F420-4CE0-B51C-21BE6322361F}" vid="{1413F7E4-2720-4250-A1CE-68DF955E7F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4371</TotalTime>
  <Words>917</Words>
  <Application>Microsoft Macintosh PowerPoint</Application>
  <PresentationFormat>Custom</PresentationFormat>
  <Paragraphs>255</Paragraphs>
  <Slides>49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Theme1</vt:lpstr>
      <vt:lpstr>CubeSat</vt:lpstr>
      <vt:lpstr>Agenda</vt:lpstr>
      <vt:lpstr>Introduction</vt:lpstr>
      <vt:lpstr>Motivation</vt:lpstr>
      <vt:lpstr>Motivation</vt:lpstr>
      <vt:lpstr>Motivation</vt:lpstr>
      <vt:lpstr>Motivation</vt:lpstr>
      <vt:lpstr>Design Approach</vt:lpstr>
      <vt:lpstr>Budget</vt:lpstr>
      <vt:lpstr>Design - Model</vt:lpstr>
      <vt:lpstr>Design - Structure</vt:lpstr>
      <vt:lpstr>Design - Structure</vt:lpstr>
      <vt:lpstr>Design</vt:lpstr>
      <vt:lpstr>Wiring</vt:lpstr>
      <vt:lpstr>Design - ADNCS</vt:lpstr>
      <vt:lpstr>DESIGN ADNCS</vt:lpstr>
      <vt:lpstr>DESIGN ADNCS</vt:lpstr>
      <vt:lpstr>DESIGN ADNCS</vt:lpstr>
      <vt:lpstr>DESIGN ADNCS</vt:lpstr>
      <vt:lpstr>Design - ADNCS</vt:lpstr>
      <vt:lpstr>Design – Requirements for GRID/GPS</vt:lpstr>
      <vt:lpstr>Design – Requirements for GRID/GPS</vt:lpstr>
      <vt:lpstr>Design - Communications</vt:lpstr>
      <vt:lpstr>Design - Communications Overview</vt:lpstr>
      <vt:lpstr>Design - Communications Hardware</vt:lpstr>
      <vt:lpstr>Design – Communications Algorithm</vt:lpstr>
      <vt:lpstr>Design – Communications Algorithm</vt:lpstr>
      <vt:lpstr>Design – Communications Algorithm</vt:lpstr>
      <vt:lpstr>Design – Communications Algorithm</vt:lpstr>
      <vt:lpstr>Design – Communications Algorithm</vt:lpstr>
      <vt:lpstr>Design – Communications Algorithm</vt:lpstr>
      <vt:lpstr>Design – Communications Algorithm</vt:lpstr>
      <vt:lpstr>Design – Communications Algorithm</vt:lpstr>
      <vt:lpstr>Design – Communications Algorithm</vt:lpstr>
      <vt:lpstr>Design – Communications Algorithm</vt:lpstr>
      <vt:lpstr>Design – Communications Algorithm</vt:lpstr>
      <vt:lpstr>Design - Power</vt:lpstr>
      <vt:lpstr>Design – Power</vt:lpstr>
      <vt:lpstr>Design - Power</vt:lpstr>
      <vt:lpstr>PowerPoint Presentation</vt:lpstr>
      <vt:lpstr>Design – Power Budget</vt:lpstr>
      <vt:lpstr>Design - Power</vt:lpstr>
      <vt:lpstr>Design - Power</vt:lpstr>
      <vt:lpstr>Design – Power</vt:lpstr>
      <vt:lpstr>FMEA</vt:lpstr>
      <vt:lpstr>Conclusion</vt:lpstr>
      <vt:lpstr>Next steps.</vt:lpstr>
      <vt:lpstr>Individual Reports</vt:lpstr>
      <vt:lpstr>Design – Data Link Budget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</dc:title>
  <dc:creator>Charles Denis</dc:creator>
  <cp:lastModifiedBy>Ben Setterholm</cp:lastModifiedBy>
  <cp:revision>42</cp:revision>
  <dcterms:created xsi:type="dcterms:W3CDTF">2015-11-20T16:46:02Z</dcterms:created>
  <dcterms:modified xsi:type="dcterms:W3CDTF">2015-12-06T15:54:15Z</dcterms:modified>
</cp:coreProperties>
</file>