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95" r:id="rId3"/>
    <p:sldId id="296" r:id="rId4"/>
    <p:sldId id="257" r:id="rId5"/>
    <p:sldId id="259" r:id="rId6"/>
    <p:sldId id="258" r:id="rId7"/>
    <p:sldId id="297" r:id="rId8"/>
    <p:sldId id="299" r:id="rId9"/>
    <p:sldId id="261" r:id="rId10"/>
    <p:sldId id="262" r:id="rId11"/>
    <p:sldId id="263" r:id="rId12"/>
    <p:sldId id="264" r:id="rId13"/>
    <p:sldId id="300" r:id="rId14"/>
    <p:sldId id="268" r:id="rId15"/>
    <p:sldId id="293" r:id="rId16"/>
    <p:sldId id="301" r:id="rId17"/>
    <p:sldId id="278" r:id="rId18"/>
    <p:sldId id="302" r:id="rId19"/>
    <p:sldId id="287" r:id="rId20"/>
    <p:sldId id="288" r:id="rId21"/>
    <p:sldId id="289" r:id="rId22"/>
    <p:sldId id="305" r:id="rId23"/>
    <p:sldId id="303" r:id="rId24"/>
    <p:sldId id="280" r:id="rId25"/>
    <p:sldId id="281" r:id="rId26"/>
    <p:sldId id="282" r:id="rId27"/>
    <p:sldId id="283" r:id="rId28"/>
    <p:sldId id="30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8D52-5CD9-4A4B-90F0-A7AB4F899008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E6D89-32EA-4356-9CEB-BD1BF313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2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Cost is 8K</a:t>
            </a:r>
            <a:r>
              <a:rPr lang="en-US" baseline="0" dirty="0" smtClean="0"/>
              <a:t> 12K(around </a:t>
            </a:r>
            <a:r>
              <a:rPr lang="en-US" baseline="0" smtClean="0"/>
              <a:t>owned however) and </a:t>
            </a:r>
            <a:r>
              <a:rPr lang="en-US" baseline="0" dirty="0" smtClean="0"/>
              <a:t>29K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5K and 3K</a:t>
            </a:r>
            <a:r>
              <a:rPr lang="en-US" baseline="0" dirty="0" smtClean="0"/>
              <a:t> respectively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C17A7-2255-4E71-B1DF-F996DB250A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5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E6D89-32EA-4356-9CEB-BD1BF313CB8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“Best” scenario for the Radio is if we can somehow</a:t>
            </a:r>
            <a:r>
              <a:rPr lang="en-US" baseline="0" dirty="0" smtClean="0"/>
              <a:t> use the </a:t>
            </a:r>
            <a:r>
              <a:rPr lang="en-US" baseline="0" dirty="0" err="1" smtClean="0"/>
              <a:t>Funcube</a:t>
            </a:r>
            <a:r>
              <a:rPr lang="en-US" baseline="0" dirty="0" smtClean="0"/>
              <a:t> dongle.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4D37F-4D0B-4DCB-BAF9-AC1A01C381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496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4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0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3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2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301" y="2027865"/>
            <a:ext cx="8946541" cy="41954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6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8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0D963B-2D4F-495B-A2B5-E46053ACE7DA}" type="datetimeFigureOut">
              <a:rPr lang="en-US" smtClean="0"/>
              <a:t>10/14/2015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AA0BE-94EA-43C7-94B0-3B01F9903F99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036" y="204597"/>
            <a:ext cx="1457563" cy="8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2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14640"/>
            <a:ext cx="8825658" cy="3329581"/>
          </a:xfrm>
        </p:spPr>
        <p:txBody>
          <a:bodyPr/>
          <a:lstStyle/>
          <a:p>
            <a:r>
              <a:rPr lang="en-US" dirty="0" smtClean="0"/>
              <a:t>CubeSat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28222"/>
            <a:ext cx="9279020" cy="1540056"/>
          </a:xfrm>
        </p:spPr>
        <p:txBody>
          <a:bodyPr>
            <a:normAutofit/>
          </a:bodyPr>
          <a:lstStyle/>
          <a:p>
            <a:r>
              <a:rPr lang="en-US" dirty="0"/>
              <a:t>Ethan Arendt </a:t>
            </a:r>
            <a:r>
              <a:rPr lang="en-US" dirty="0" smtClean="0"/>
              <a:t>		Brian Hanson 		Justin Seifert</a:t>
            </a:r>
          </a:p>
          <a:p>
            <a:r>
              <a:rPr lang="en-US" dirty="0" smtClean="0"/>
              <a:t>Charles </a:t>
            </a:r>
            <a:r>
              <a:rPr lang="en-US" dirty="0"/>
              <a:t>Denis </a:t>
            </a:r>
            <a:r>
              <a:rPr lang="en-US" dirty="0" smtClean="0"/>
              <a:t>		Nicholas </a:t>
            </a:r>
            <a:r>
              <a:rPr lang="en-US" dirty="0" err="1" smtClean="0"/>
              <a:t>Janak</a:t>
            </a:r>
            <a:r>
              <a:rPr lang="en-US" dirty="0" smtClean="0"/>
              <a:t> 		Ben </a:t>
            </a:r>
            <a:r>
              <a:rPr lang="en-US" dirty="0" err="1"/>
              <a:t>Setterholm</a:t>
            </a:r>
            <a:r>
              <a:rPr lang="en-US" dirty="0"/>
              <a:t> 	</a:t>
            </a:r>
            <a:endParaRPr lang="en-US" dirty="0" smtClean="0"/>
          </a:p>
          <a:p>
            <a:r>
              <a:rPr lang="en-US" dirty="0" smtClean="0"/>
              <a:t>Jacob Gustafson 	Tim </a:t>
            </a:r>
            <a:r>
              <a:rPr lang="en-US" dirty="0" err="1"/>
              <a:t>Kukowski</a:t>
            </a:r>
            <a:r>
              <a:rPr lang="en-US" dirty="0"/>
              <a:t> </a:t>
            </a:r>
            <a:r>
              <a:rPr lang="en-US" dirty="0" smtClean="0"/>
              <a:t>			Nicholas </a:t>
            </a:r>
            <a:r>
              <a:rPr lang="en-US" dirty="0" err="1"/>
              <a:t>SloaN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77485" y="4728222"/>
            <a:ext cx="4369545" cy="190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- GPS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0992"/>
            <a:ext cx="8946541" cy="4777408"/>
          </a:xfrm>
        </p:spPr>
        <p:txBody>
          <a:bodyPr/>
          <a:lstStyle/>
          <a:p>
            <a:r>
              <a:rPr lang="en-US" dirty="0" smtClean="0"/>
              <a:t>GPS satellites are in Middle Earth Orbit</a:t>
            </a:r>
          </a:p>
          <a:p>
            <a:endParaRPr lang="en-US" dirty="0" smtClean="0"/>
          </a:p>
          <a:p>
            <a:r>
              <a:rPr lang="en-US" dirty="0" smtClean="0"/>
              <a:t>CubeSat operates in Low Earth Orbit  </a:t>
            </a:r>
          </a:p>
          <a:p>
            <a:endParaRPr lang="en-US" dirty="0" smtClean="0"/>
          </a:p>
          <a:p>
            <a:r>
              <a:rPr lang="en-US" dirty="0" smtClean="0"/>
              <a:t>Two hardware components </a:t>
            </a:r>
          </a:p>
          <a:p>
            <a:pPr lvl="1"/>
            <a:r>
              <a:rPr lang="en-US" dirty="0" smtClean="0"/>
              <a:t>GPS Receiver</a:t>
            </a:r>
          </a:p>
          <a:p>
            <a:pPr lvl="1"/>
            <a:r>
              <a:rPr lang="en-US" dirty="0" smtClean="0"/>
              <a:t>GPS Antenna </a:t>
            </a:r>
          </a:p>
          <a:p>
            <a:pPr lvl="2"/>
            <a:r>
              <a:rPr lang="en-US" dirty="0" smtClean="0"/>
              <a:t>Patch Antenna </a:t>
            </a:r>
          </a:p>
          <a:p>
            <a:pPr lvl="2"/>
            <a:r>
              <a:rPr lang="en-US" dirty="0" smtClean="0"/>
              <a:t>Boxed Antenna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Receiver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906007"/>
              </p:ext>
            </p:extLst>
          </p:nvPr>
        </p:nvGraphicFramePr>
        <p:xfrm>
          <a:off x="646111" y="1487977"/>
          <a:ext cx="10512219" cy="4106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803"/>
                <a:gridCol w="2697260"/>
                <a:gridCol w="3029474"/>
                <a:gridCol w="2913682"/>
              </a:tblGrid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piNAV-L1</a:t>
                      </a:r>
                      <a:r>
                        <a:rPr lang="en-US" baseline="0" dirty="0" smtClean="0"/>
                        <a:t> GPS, </a:t>
                      </a:r>
                      <a:r>
                        <a:rPr lang="en-US" baseline="0" dirty="0" err="1" smtClean="0"/>
                        <a:t>Skyfoxlabs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OEM615,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Novatel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CPS12-V1,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</a:tr>
              <a:tr h="628533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</a:t>
                      </a:r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35 </a:t>
                      </a:r>
                      <a:r>
                        <a:rPr lang="en-US" baseline="0" dirty="0" smtClean="0"/>
                        <a:t>x </a:t>
                      </a:r>
                      <a:r>
                        <a:rPr lang="en-US" baseline="0" dirty="0" smtClean="0"/>
                        <a:t>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 </a:t>
                      </a:r>
                      <a:r>
                        <a:rPr lang="en-US" dirty="0" smtClean="0"/>
                        <a:t>x </a:t>
                      </a:r>
                      <a:r>
                        <a:rPr lang="en-US" dirty="0" smtClean="0"/>
                        <a:t>46 </a:t>
                      </a:r>
                      <a:r>
                        <a:rPr lang="en-US" dirty="0" smtClean="0"/>
                        <a:t>x </a:t>
                      </a:r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 </a:t>
                      </a:r>
                      <a:r>
                        <a:rPr lang="en-US" dirty="0" smtClean="0"/>
                        <a:t>x </a:t>
                      </a:r>
                      <a:r>
                        <a:rPr lang="en-US" dirty="0" smtClean="0"/>
                        <a:t>70 </a:t>
                      </a:r>
                      <a:r>
                        <a:rPr lang="en-US" dirty="0" smtClean="0"/>
                        <a:t>x </a:t>
                      </a:r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 </a:t>
                      </a:r>
                      <a:endParaRPr lang="en-US" dirty="0"/>
                    </a:p>
                  </a:txBody>
                  <a:tcPr/>
                </a:tc>
              </a:tr>
              <a:tr h="434745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Projected, December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Unlisted;</a:t>
                      </a:r>
                      <a:r>
                        <a:rPr lang="en-US" baseline="0" dirty="0" smtClean="0"/>
                        <a:t> flown by Colorado CubeSat team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SpaceX, NASA, and USAF</a:t>
                      </a:r>
                      <a:endParaRPr lang="en-US" dirty="0"/>
                    </a:p>
                  </a:txBody>
                  <a:tcPr/>
                </a:tc>
              </a:tr>
              <a:tr h="869489">
                <a:tc>
                  <a:txBody>
                    <a:bodyPr/>
                    <a:lstStyle/>
                    <a:p>
                      <a:r>
                        <a:rPr lang="en-US" dirty="0" smtClean="0"/>
                        <a:t>Cost($)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6,000*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6111" y="5935288"/>
            <a:ext cx="739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*Currently owned and wouldn’t contribute to total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</a:t>
            </a:r>
            <a:r>
              <a:rPr lang="en-US" dirty="0" smtClean="0"/>
              <a:t>– GPS Antenna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70377"/>
              </p:ext>
            </p:extLst>
          </p:nvPr>
        </p:nvGraphicFramePr>
        <p:xfrm>
          <a:off x="646111" y="1726255"/>
          <a:ext cx="10260427" cy="379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289"/>
                <a:gridCol w="2693131"/>
                <a:gridCol w="2596576"/>
                <a:gridCol w="3178431"/>
              </a:tblGrid>
              <a:tr h="793668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Frequency </a:t>
                      </a:r>
                      <a:r>
                        <a:rPr lang="en-US" baseline="0" dirty="0" err="1" smtClean="0"/>
                        <a:t>Microstrip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Antdevco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ANT-GPS,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SpaceQuest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2G15A-XTB-1-N,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AntCom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Boxed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r>
                        <a:rPr lang="en-US" dirty="0" smtClean="0"/>
                        <a:t>Size(in)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</a:t>
                      </a:r>
                      <a:r>
                        <a:rPr lang="en-US" dirty="0" err="1" smtClean="0"/>
                        <a:t>Dia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45352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Weight(g)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DOD,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SpaceX, NASA, and USAF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HASP</a:t>
                      </a:r>
                      <a:endParaRPr lang="en-US" dirty="0"/>
                    </a:p>
                  </a:txBody>
                  <a:tcPr/>
                </a:tc>
              </a:tr>
              <a:tr h="8228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1,000*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6111" y="5716513"/>
            <a:ext cx="6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*Currently owned and wouldn’t contribute to total budget</a:t>
            </a:r>
          </a:p>
        </p:txBody>
      </p:sp>
    </p:spTree>
    <p:extLst>
      <p:ext uri="{BB962C8B-B14F-4D97-AF65-F5344CB8AC3E}">
        <p14:creationId xmlns:p14="http://schemas.microsoft.com/office/powerpoint/2010/main" val="24921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6755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188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44600"/>
            <a:ext cx="8946541" cy="500379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be accurate </a:t>
            </a:r>
            <a:r>
              <a:rPr lang="en-US" dirty="0"/>
              <a:t>to within </a:t>
            </a:r>
            <a:r>
              <a:rPr lang="en-US" dirty="0" smtClean="0"/>
              <a:t>10 </a:t>
            </a:r>
            <a:r>
              <a:rPr lang="en-US" dirty="0" err="1" smtClean="0"/>
              <a:t>mRad</a:t>
            </a:r>
            <a:r>
              <a:rPr lang="en-US" dirty="0" smtClean="0"/>
              <a:t> </a:t>
            </a:r>
            <a:r>
              <a:rPr lang="en-US" dirty="0"/>
              <a:t>(0.57º)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Shall </a:t>
            </a:r>
            <a:r>
              <a:rPr lang="en-US" dirty="0"/>
              <a:t>not </a:t>
            </a:r>
            <a:r>
              <a:rPr lang="en-US" dirty="0" smtClean="0"/>
              <a:t>interfere electronically or magnetically </a:t>
            </a:r>
            <a:r>
              <a:rPr lang="en-US" dirty="0"/>
              <a:t>with </a:t>
            </a:r>
            <a:r>
              <a:rPr lang="en-US" dirty="0" smtClean="0"/>
              <a:t>payload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components </a:t>
            </a:r>
            <a:r>
              <a:rPr lang="en-US" dirty="0" smtClean="0"/>
              <a:t>are preferred to have </a:t>
            </a:r>
            <a:r>
              <a:rPr lang="en-US" dirty="0"/>
              <a:t>space heritage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392"/>
          </a:xfrm>
        </p:spPr>
        <p:txBody>
          <a:bodyPr/>
          <a:lstStyle/>
          <a:p>
            <a:r>
              <a:rPr lang="en-US" dirty="0" smtClean="0"/>
              <a:t>Attitude Determination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06834"/>
              </p:ext>
            </p:extLst>
          </p:nvPr>
        </p:nvGraphicFramePr>
        <p:xfrm>
          <a:off x="515649" y="2885723"/>
          <a:ext cx="11078817" cy="3761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06"/>
                <a:gridCol w="1881288"/>
                <a:gridCol w="2376121"/>
                <a:gridCol w="2369518"/>
                <a:gridCol w="2201084"/>
              </a:tblGrid>
              <a:tr h="412596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 smtClean="0"/>
                        <a:t>P110 </a:t>
                      </a:r>
                      <a:r>
                        <a:rPr lang="en-US" dirty="0" err="1" smtClean="0"/>
                        <a:t>Gomspace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SSoC-A60, SOLARMEMS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Cubesat</a:t>
                      </a:r>
                      <a:r>
                        <a:rPr lang="en-US" dirty="0" smtClean="0"/>
                        <a:t> Sun Sensor, SSBV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MSS-01 Sun Sensor,</a:t>
                      </a:r>
                    </a:p>
                    <a:p>
                      <a:r>
                        <a:rPr lang="it-IT" dirty="0" smtClean="0"/>
                        <a:t>Space Micro </a:t>
                      </a:r>
                      <a:endParaRPr lang="en-US" dirty="0"/>
                    </a:p>
                  </a:txBody>
                  <a:tcPr/>
                </a:tc>
              </a:tr>
              <a:tr h="441298">
                <a:tc>
                  <a:txBody>
                    <a:bodyPr/>
                    <a:lstStyle/>
                    <a:p>
                      <a:r>
                        <a:rPr lang="en-US" dirty="0" smtClean="0"/>
                        <a:t>Size(mm)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 x 11 x 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x 12 x 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 x 11 x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 x 25</a:t>
                      </a:r>
                      <a:r>
                        <a:rPr lang="en-US" baseline="0" dirty="0" smtClean="0"/>
                        <a:t> x 25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</a:t>
                      </a:r>
                      <a:r>
                        <a:rPr lang="en-US" dirty="0" err="1" smtClean="0"/>
                        <a:t>mRad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43231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  <a:tr h="415639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AAU-</a:t>
                      </a:r>
                      <a:r>
                        <a:rPr lang="en-US" dirty="0" err="1" smtClean="0"/>
                        <a:t>Cubesat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NANOSAT</a:t>
                      </a:r>
                      <a:r>
                        <a:rPr lang="en-US" baseline="0" dirty="0" smtClean="0"/>
                        <a:t> 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UKube‐1 and  TDS‐1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692760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Included in solar panels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3362.35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28311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Sun Sensors</a:t>
            </a:r>
          </a:p>
          <a:p>
            <a:pPr lvl="1"/>
            <a:r>
              <a:rPr lang="en-US" dirty="0" smtClean="0"/>
              <a:t>Produces a vector to the sun based on 2-axis analog output from photovoltaic cells</a:t>
            </a:r>
          </a:p>
          <a:p>
            <a:r>
              <a:rPr lang="en-US" dirty="0" smtClean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5519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9182"/>
          </a:xfrm>
        </p:spPr>
        <p:txBody>
          <a:bodyPr/>
          <a:lstStyle/>
          <a:p>
            <a:r>
              <a:rPr lang="en-US" dirty="0" smtClean="0"/>
              <a:t>Attitude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31900"/>
            <a:ext cx="8946541" cy="5016499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Passive </a:t>
            </a:r>
            <a:r>
              <a:rPr lang="en-US" sz="2400" dirty="0"/>
              <a:t>Attitude Control</a:t>
            </a:r>
          </a:p>
          <a:p>
            <a:pPr lvl="1"/>
            <a:r>
              <a:rPr lang="en-US" dirty="0" smtClean="0"/>
              <a:t>Using a bar magnet to align with the Earth’s magnetic field</a:t>
            </a:r>
          </a:p>
          <a:p>
            <a:pPr lvl="1"/>
            <a:r>
              <a:rPr lang="en-US" dirty="0" smtClean="0"/>
              <a:t>Will ensure the bottom of the CUBESAT will point nadir</a:t>
            </a:r>
            <a:endParaRPr lang="en-US" dirty="0"/>
          </a:p>
        </p:txBody>
      </p:sp>
      <p:pic>
        <p:nvPicPr>
          <p:cNvPr id="2050" name="Picture 2" descr="http://solarviews.com/raw/earth/bluemarblew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500" y="3366817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ixabay.com/static/uploads/photo/2012/04/15/21/45/bar-35424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4508">
            <a:off x="8051785" y="3097648"/>
            <a:ext cx="495300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7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239"/>
          </a:xfrm>
        </p:spPr>
        <p:txBody>
          <a:bodyPr/>
          <a:lstStyle/>
          <a:p>
            <a:r>
              <a:rPr lang="en-US" dirty="0" smtClean="0"/>
              <a:t>Communication - Orbit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8957"/>
            <a:ext cx="9659975" cy="5493729"/>
          </a:xfrm>
        </p:spPr>
        <p:txBody>
          <a:bodyPr/>
          <a:lstStyle/>
          <a:p>
            <a:r>
              <a:rPr lang="en-US" dirty="0" smtClean="0"/>
              <a:t>3 – 4 ground based communication stations available across United States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Anchorage, Boulder, Honolulu, Crookston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Orbit shall coincide with as many ground stations as possible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1.5 hour orbital period in LEO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5 minute communication window per station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Target: 3 stations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Orbital parameters shall not interfere with other spacecraft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841" y="1617701"/>
            <a:ext cx="4157268" cy="1914236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400" u="sng" dirty="0" smtClean="0">
                <a:solidFill>
                  <a:srgbClr val="FFC000"/>
                </a:solidFill>
              </a:rPr>
              <a:t>Team Lead/Structure</a:t>
            </a:r>
          </a:p>
          <a:p>
            <a:pPr marL="457200" lvl="1" indent="0" algn="ctr">
              <a:buNone/>
            </a:pPr>
            <a:r>
              <a:rPr lang="en-US" sz="2000" dirty="0" smtClean="0"/>
              <a:t>Charles Denis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5574" y="3218375"/>
            <a:ext cx="33805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ADNCS</a:t>
            </a:r>
          </a:p>
          <a:p>
            <a:pPr algn="ctr"/>
            <a:r>
              <a:rPr lang="en-US" sz="2000" dirty="0" smtClean="0"/>
              <a:t>Jacob Gustafson</a:t>
            </a:r>
          </a:p>
          <a:p>
            <a:pPr algn="ctr"/>
            <a:r>
              <a:rPr lang="en-US" sz="2000" dirty="0" smtClean="0"/>
              <a:t>Brian Hanson</a:t>
            </a:r>
          </a:p>
          <a:p>
            <a:pPr algn="ctr"/>
            <a:r>
              <a:rPr lang="en-US" sz="2000" dirty="0" smtClean="0"/>
              <a:t>Nicholas Sloan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799" y="1353460"/>
            <a:ext cx="42949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Communications</a:t>
            </a:r>
          </a:p>
          <a:p>
            <a:pPr algn="ctr"/>
            <a:r>
              <a:rPr lang="en-US" sz="2000" dirty="0" smtClean="0"/>
              <a:t>Ben </a:t>
            </a:r>
            <a:r>
              <a:rPr lang="en-US" sz="2000" dirty="0" err="1" smtClean="0"/>
              <a:t>Setterholm</a:t>
            </a:r>
            <a:endParaRPr lang="en-US" sz="2000" dirty="0" smtClean="0"/>
          </a:p>
          <a:p>
            <a:pPr algn="ctr"/>
            <a:r>
              <a:rPr lang="en-US" sz="2000" dirty="0" smtClean="0"/>
              <a:t>Tim </a:t>
            </a:r>
            <a:r>
              <a:rPr lang="en-US" sz="2000" dirty="0" err="1" smtClean="0"/>
              <a:t>Kukowski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39689" y="3205739"/>
            <a:ext cx="389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u="sng" dirty="0" smtClean="0">
                <a:solidFill>
                  <a:srgbClr val="FFC000"/>
                </a:solidFill>
              </a:rPr>
              <a:t>Power Management</a:t>
            </a:r>
          </a:p>
          <a:p>
            <a:pPr algn="ctr"/>
            <a:r>
              <a:rPr lang="en-US" sz="2000" dirty="0" smtClean="0"/>
              <a:t>Ethan Arendt</a:t>
            </a:r>
          </a:p>
          <a:p>
            <a:pPr algn="ctr"/>
            <a:r>
              <a:rPr lang="en-US" sz="2000" dirty="0" smtClean="0"/>
              <a:t>Justin Seifert</a:t>
            </a:r>
          </a:p>
          <a:p>
            <a:pPr algn="ctr"/>
            <a:r>
              <a:rPr lang="en-US" sz="2000" dirty="0" smtClean="0"/>
              <a:t>Nicholas </a:t>
            </a:r>
            <a:r>
              <a:rPr lang="en-US" sz="2000" dirty="0" err="1" smtClean="0"/>
              <a:t>Janak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42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-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46706"/>
            <a:ext cx="9735418" cy="5067658"/>
          </a:xfrm>
        </p:spPr>
        <p:txBody>
          <a:bodyPr/>
          <a:lstStyle/>
          <a:p>
            <a:r>
              <a:rPr lang="en-US" dirty="0"/>
              <a:t>One event per </a:t>
            </a:r>
            <a:r>
              <a:rPr lang="en-US" dirty="0" smtClean="0"/>
              <a:t>orbit assumed (&lt;10 MB </a:t>
            </a:r>
            <a:r>
              <a:rPr lang="en-US" dirty="0"/>
              <a:t>of data per event)</a:t>
            </a:r>
          </a:p>
          <a:p>
            <a:endParaRPr lang="en-US" dirty="0" smtClean="0"/>
          </a:p>
          <a:p>
            <a:r>
              <a:rPr lang="en-US" dirty="0" smtClean="0"/>
              <a:t>Key requirements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signal shall have enough power to be received at ground stations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Data must be stored between communication windows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Downlink speed shall be fast enough to send all stored information per communication window (100 kbps minimum)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Shall provide minimal uplink capability for error checking and basic commands</a:t>
            </a:r>
          </a:p>
          <a:p>
            <a:pPr lvl="1"/>
            <a:endParaRPr lang="en-US" dirty="0"/>
          </a:p>
          <a:p>
            <a:r>
              <a:rPr lang="en-US" dirty="0" smtClean="0"/>
              <a:t>Link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9700"/>
            <a:ext cx="8946541" cy="48386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Industrial Grade Radio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Withstand the environment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Reliability and high efficiency</a:t>
            </a:r>
          </a:p>
        </p:txBody>
      </p:sp>
    </p:spTree>
    <p:extLst>
      <p:ext uri="{BB962C8B-B14F-4D97-AF65-F5344CB8AC3E}">
        <p14:creationId xmlns:p14="http://schemas.microsoft.com/office/powerpoint/2010/main" val="1645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982"/>
          </a:xfrm>
        </p:spPr>
        <p:txBody>
          <a:bodyPr/>
          <a:lstStyle/>
          <a:p>
            <a:r>
              <a:rPr lang="en-US" dirty="0" smtClean="0"/>
              <a:t>Communication - Hardware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533038"/>
              </p:ext>
            </p:extLst>
          </p:nvPr>
        </p:nvGraphicFramePr>
        <p:xfrm>
          <a:off x="1103313" y="1409700"/>
          <a:ext cx="8947152" cy="412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800"/>
                <a:gridCol w="1720734"/>
                <a:gridCol w="1969830"/>
                <a:gridCol w="2236788"/>
              </a:tblGrid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dirty="0" smtClean="0"/>
                        <a:t> Dongle Pro+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Freewave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MM2-TTL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Size (in)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x 0.75 x 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x 1.4 x 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Power (W)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 to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Weight (g)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2057">
                <a:tc>
                  <a:txBody>
                    <a:bodyPr/>
                    <a:lstStyle/>
                    <a:p>
                      <a:r>
                        <a:rPr lang="en-US" dirty="0" smtClean="0"/>
                        <a:t>Data Transfer</a:t>
                      </a:r>
                      <a:r>
                        <a:rPr lang="en-US" baseline="0" dirty="0" smtClean="0"/>
                        <a:t> Rate (kbps)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97523">
                <a:tc>
                  <a:txBody>
                    <a:bodyPr/>
                    <a:lstStyle/>
                    <a:p>
                      <a:r>
                        <a:rPr lang="en-US" dirty="0" smtClean="0"/>
                        <a:t>Space Heritage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FunCube</a:t>
                      </a:r>
                      <a:r>
                        <a:rPr lang="en-US" baseline="0" dirty="0" smtClean="0"/>
                        <a:t> Satellites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3303"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5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Power Management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73333" y="1160850"/>
            <a:ext cx="9483475" cy="51191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Requirements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Supply Subsystems with Power Demands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power demands for payload and subsystems for full orbital period.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adequate battery storage to supply priority systems through non-sun lit portions of orbit.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Power Management System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have Power Safety Mode, provides priority systems shut off sequence to conserve low batteries.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CubeSat </a:t>
            </a:r>
            <a:r>
              <a:rPr lang="en-US" dirty="0"/>
              <a:t>s</a:t>
            </a:r>
            <a:r>
              <a:rPr lang="en-US" dirty="0" smtClean="0"/>
              <a:t>hall be able to launch with all systems powered off and batteries fully discharged. Shall be able to power-on systems once deployed.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Shall supply ease of access to power system’s inputs and terminals. </a:t>
            </a:r>
          </a:p>
        </p:txBody>
      </p:sp>
    </p:spTree>
    <p:extLst>
      <p:ext uri="{BB962C8B-B14F-4D97-AF65-F5344CB8AC3E}">
        <p14:creationId xmlns:p14="http://schemas.microsoft.com/office/powerpoint/2010/main" val="22151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28752"/>
              </p:ext>
            </p:extLst>
          </p:nvPr>
        </p:nvGraphicFramePr>
        <p:xfrm>
          <a:off x="825741" y="1566916"/>
          <a:ext cx="10362958" cy="412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275"/>
                <a:gridCol w="995854"/>
                <a:gridCol w="1426230"/>
                <a:gridCol w="2501900"/>
                <a:gridCol w="2290216"/>
                <a:gridCol w="1405483"/>
              </a:tblGrid>
              <a:tr h="929252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Specifications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OBC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Com</a:t>
                      </a:r>
                    </a:p>
                    <a:p>
                      <a:pPr algn="ctr"/>
                      <a:r>
                        <a:rPr lang="en-US" dirty="0" smtClean="0"/>
                        <a:t>Systems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ADNCS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Power</a:t>
                      </a:r>
                      <a:r>
                        <a:rPr lang="en-US" baseline="0" dirty="0" smtClean="0"/>
                        <a:t> Systems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One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1W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1W</a:t>
                      </a:r>
                    </a:p>
                    <a:p>
                      <a:pPr algn="ctr"/>
                      <a:r>
                        <a:rPr lang="en-US" dirty="0" smtClean="0"/>
                        <a:t>SOLARMEMS SSoC-A60:</a:t>
                      </a:r>
                    </a:p>
                    <a:p>
                      <a:pPr algn="ctr"/>
                      <a:r>
                        <a:rPr lang="en-US" dirty="0" smtClean="0"/>
                        <a:t>36mW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  <a:tr h="640806">
                <a:tc>
                  <a:txBody>
                    <a:bodyPr/>
                    <a:lstStyle/>
                    <a:p>
                      <a:r>
                        <a:rPr lang="en-US" dirty="0" smtClean="0"/>
                        <a:t>Scenario Two</a:t>
                      </a:r>
                    </a:p>
                    <a:p>
                      <a:r>
                        <a:rPr lang="en-US" dirty="0" smtClean="0"/>
                        <a:t>(preferred)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500mW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Radio: &lt;1W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GPS: 1.2W</a:t>
                      </a:r>
                    </a:p>
                    <a:p>
                      <a:pPr algn="ctr"/>
                      <a:r>
                        <a:rPr lang="en-US" sz="1800" dirty="0" smtClean="0"/>
                        <a:t>SSBV sun sensor: 50mW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Power </a:t>
                      </a:r>
                      <a:r>
                        <a:rPr lang="en-US" sz="1700" dirty="0" smtClean="0"/>
                        <a:t>Management</a:t>
                      </a:r>
                      <a:r>
                        <a:rPr lang="en-US" dirty="0" smtClean="0"/>
                        <a:t> Board: Variable</a:t>
                      </a:r>
                    </a:p>
                    <a:p>
                      <a:pPr algn="ctr"/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Cells: ~2.4mW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46111" y="387348"/>
            <a:ext cx="8187455" cy="773502"/>
          </a:xfrm>
        </p:spPr>
        <p:txBody>
          <a:bodyPr/>
          <a:lstStyle/>
          <a:p>
            <a:r>
              <a:rPr lang="en-US" sz="4000" dirty="0" smtClean="0"/>
              <a:t>Power Management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8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3286"/>
          </a:xfrm>
        </p:spPr>
        <p:txBody>
          <a:bodyPr/>
          <a:lstStyle/>
          <a:p>
            <a:r>
              <a:rPr lang="en-US" dirty="0" smtClean="0"/>
              <a:t>Power 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1938" y="1236004"/>
            <a:ext cx="5994762" cy="5852775"/>
          </a:xfrm>
        </p:spPr>
        <p:txBody>
          <a:bodyPr/>
          <a:lstStyle/>
          <a:p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All electrical hardware components</a:t>
            </a:r>
          </a:p>
          <a:p>
            <a:pPr lvl="1"/>
            <a:r>
              <a:rPr lang="en-US" dirty="0" smtClean="0"/>
              <a:t>Power Management Board</a:t>
            </a:r>
          </a:p>
          <a:p>
            <a:pPr lvl="1"/>
            <a:r>
              <a:rPr lang="en-US" dirty="0" smtClean="0"/>
              <a:t>Solar Cells (for conversion)</a:t>
            </a:r>
          </a:p>
          <a:p>
            <a:r>
              <a:rPr lang="en-US" dirty="0" smtClean="0"/>
              <a:t>Supply</a:t>
            </a:r>
          </a:p>
          <a:p>
            <a:pPr lvl="1"/>
            <a:r>
              <a:rPr lang="en-US" dirty="0" smtClean="0"/>
              <a:t>Photovoltaic cells convert sunlight to power</a:t>
            </a:r>
          </a:p>
          <a:p>
            <a:pPr lvl="1"/>
            <a:r>
              <a:rPr lang="en-US" dirty="0" smtClean="0"/>
              <a:t>Power management board distributes power to hardware and batteries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26" y="4517490"/>
            <a:ext cx="2215465" cy="18817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42" y="4579897"/>
            <a:ext cx="2322572" cy="1819348"/>
          </a:xfrm>
          <a:prstGeom prst="rect">
            <a:avLst/>
          </a:prstGeom>
        </p:spPr>
      </p:pic>
      <p:sp>
        <p:nvSpPr>
          <p:cNvPr id="12" name="Sun 11"/>
          <p:cNvSpPr/>
          <p:nvPr/>
        </p:nvSpPr>
        <p:spPr>
          <a:xfrm>
            <a:off x="816810" y="4810400"/>
            <a:ext cx="1786537" cy="1711170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09010" y="5624985"/>
            <a:ext cx="931653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00678" y="5622085"/>
            <a:ext cx="2217711" cy="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130397" y="2667984"/>
            <a:ext cx="2139351" cy="976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Subsystems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732001" y="3115661"/>
            <a:ext cx="2273219" cy="1538892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9191446" y="3706607"/>
            <a:ext cx="8627" cy="81088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73" y="254310"/>
            <a:ext cx="9404723" cy="1400530"/>
          </a:xfrm>
        </p:spPr>
        <p:txBody>
          <a:bodyPr/>
          <a:lstStyle/>
          <a:p>
            <a:r>
              <a:rPr lang="en-US"/>
              <a:t>Power Management</a:t>
            </a:r>
            <a:endParaRPr lang="en-US" u="sng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9682" y="1203260"/>
            <a:ext cx="4396339" cy="5285237"/>
          </a:xfrm>
        </p:spPr>
        <p:txBody>
          <a:bodyPr>
            <a:normAutofit/>
          </a:bodyPr>
          <a:lstStyle/>
          <a:p>
            <a:r>
              <a:rPr lang="en-US" dirty="0" smtClean="0"/>
              <a:t>Solar Panels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Qty</a:t>
            </a:r>
            <a:r>
              <a:rPr lang="en-US" dirty="0" smtClean="0">
                <a:sym typeface="Wingdings" panose="05000000000000000000" pitchFamily="2" charset="2"/>
              </a:rPr>
              <a:t> of 4 required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Suppliers include </a:t>
            </a:r>
            <a:r>
              <a:rPr lang="en-US" dirty="0" err="1" smtClean="0">
                <a:sym typeface="Wingdings" panose="05000000000000000000" pitchFamily="2" charset="2"/>
              </a:rPr>
              <a:t>ClydeSpace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and </a:t>
            </a:r>
            <a:r>
              <a:rPr lang="en-US" dirty="0" err="1" smtClean="0">
                <a:sym typeface="Wingdings" panose="05000000000000000000" pitchFamily="2" charset="2"/>
              </a:rPr>
              <a:t>GOMSpace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Integrated Sun sensors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Reduce power overhead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Alleviate space constraints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Batteries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Charge while on “Sun-side” of orbit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Power CubeSat through dark side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Power management board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Distributes power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Read and controls hardware in and output usage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13991" y="744877"/>
            <a:ext cx="4396341" cy="267118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GOMSpace</a:t>
            </a:r>
            <a:r>
              <a:rPr lang="en-US" dirty="0" smtClean="0"/>
              <a:t> 4 per 3U panel</a:t>
            </a:r>
          </a:p>
          <a:p>
            <a:pPr lvl="1"/>
            <a:r>
              <a:rPr lang="en-US" dirty="0" smtClean="0"/>
              <a:t>Total Power Produced Per Panel ~6.81 W</a:t>
            </a:r>
          </a:p>
          <a:p>
            <a:r>
              <a:rPr lang="en-US" dirty="0" err="1" smtClean="0"/>
              <a:t>ClydeSpace</a:t>
            </a:r>
            <a:r>
              <a:rPr lang="en-US" dirty="0" smtClean="0"/>
              <a:t> 3U Solar Panel(s)</a:t>
            </a:r>
          </a:p>
          <a:p>
            <a:pPr lvl="1"/>
            <a:r>
              <a:rPr lang="en-US" dirty="0" smtClean="0"/>
              <a:t>Total Power Produced Per Panel ~6.26 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4261">
            <a:off x="8864889" y="4129995"/>
            <a:ext cx="2291929" cy="19393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991" y="4011907"/>
            <a:ext cx="2838153" cy="20310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74078" y="6119166"/>
            <a:ext cx="227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GOMSpace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160113" y="6119166"/>
            <a:ext cx="226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ClydeSpace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smtClean="0"/>
              <a:t>Deliverables at CDR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Payload</a:t>
            </a:r>
          </a:p>
          <a:p>
            <a:pPr lvl="2"/>
            <a:r>
              <a:rPr lang="en-US" dirty="0" smtClean="0"/>
              <a:t>Gamma Ray Detector (GRD)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What it does?</a:t>
            </a:r>
          </a:p>
          <a:p>
            <a:pPr lvl="2"/>
            <a:r>
              <a:rPr lang="en-US" dirty="0" smtClean="0"/>
              <a:t>Detect Gamma Ray Events in order to conceptually prove deep space navigation concepts.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195" y="1183446"/>
            <a:ext cx="8689609" cy="54526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Conceptual View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0629" y="1406802"/>
            <a:ext cx="523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Order of Operations: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40629" y="1939384"/>
            <a:ext cx="493449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CubeSat polls environment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GRD receives a gamma event</a:t>
            </a:r>
          </a:p>
          <a:p>
            <a:pPr marL="342900" indent="-342900">
              <a:buAutoNum type="arabicPeriod"/>
            </a:pPr>
            <a:endParaRPr lang="en-US" sz="1600" dirty="0" smtClean="0"/>
          </a:p>
          <a:p>
            <a:pPr marL="342900" indent="-342900">
              <a:buAutoNum type="arabicPeriod"/>
            </a:pPr>
            <a:r>
              <a:rPr lang="en-US" sz="1600" dirty="0" smtClean="0"/>
              <a:t>Flight Computer adds Time, GPS, and Attitude stamps.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Packets formed and stored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Data is transmitted to Ground </a:t>
            </a:r>
          </a:p>
          <a:p>
            <a:r>
              <a:rPr lang="en-US" sz="1600" dirty="0" smtClean="0"/>
              <a:t>      Network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237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relative position solution (i.e., relative to the formation) with an accuracy of 10 meters (1 standard deviation)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determine and relay a </a:t>
            </a:r>
            <a:r>
              <a:rPr lang="en-US" dirty="0"/>
              <a:t>relative attitude solution with an accuracy of 10 </a:t>
            </a:r>
            <a:r>
              <a:rPr lang="en-US" dirty="0" err="1" smtClean="0"/>
              <a:t>mRad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CubeSat shall maintain a clock </a:t>
            </a:r>
            <a:r>
              <a:rPr lang="en-US" dirty="0"/>
              <a:t>offset or timing accuracy (relative to the formation) better than 10 µs.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Requirements – </a:t>
            </a:r>
            <a:r>
              <a:rPr lang="en-US" sz="2700" dirty="0" smtClean="0"/>
              <a:t>Derived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8472"/>
            <a:ext cx="10515600" cy="5150427"/>
          </a:xfrm>
        </p:spPr>
        <p:txBody>
          <a:bodyPr>
            <a:normAutofit/>
          </a:bodyPr>
          <a:lstStyle/>
          <a:p>
            <a:r>
              <a:rPr lang="en-US" dirty="0" smtClean="0"/>
              <a:t>Shall accept X-ray Detector as a payload</a:t>
            </a:r>
          </a:p>
          <a:p>
            <a:pPr lvl="1"/>
            <a:r>
              <a:rPr lang="en-US" dirty="0" smtClean="0"/>
              <a:t>Supplies payload with power (5W) and communication requirements</a:t>
            </a:r>
          </a:p>
          <a:p>
            <a:pPr lvl="1"/>
            <a:r>
              <a:rPr lang="en-US" dirty="0" smtClean="0"/>
              <a:t>Provides environmental data (time, attitude, position) to payload with priority</a:t>
            </a:r>
          </a:p>
          <a:p>
            <a:pPr lvl="1"/>
            <a:r>
              <a:rPr lang="en-US" dirty="0" smtClean="0"/>
              <a:t>Receives data from payload to transmit to ground network</a:t>
            </a:r>
          </a:p>
          <a:p>
            <a:endParaRPr lang="en-US" dirty="0" smtClean="0"/>
          </a:p>
          <a:p>
            <a:r>
              <a:rPr lang="en-US" dirty="0" smtClean="0"/>
              <a:t>Shall meet NASA CubeSat Launch Initiative requirements</a:t>
            </a:r>
          </a:p>
          <a:p>
            <a:pPr lvl="1"/>
            <a:r>
              <a:rPr lang="en-US" dirty="0" smtClean="0"/>
              <a:t>Structural, electrical, and other requirements are listed at 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http://</a:t>
            </a:r>
            <a:r>
              <a:rPr lang="en-US" dirty="0" smtClean="0">
                <a:solidFill>
                  <a:srgbClr val="FFC000"/>
                </a:solidFill>
              </a:rPr>
              <a:t>www.nasa.gov/pdf/627972main_LSP-REQ-317_01A.pdf</a:t>
            </a:r>
          </a:p>
          <a:p>
            <a:endParaRPr lang="en-US" dirty="0" smtClean="0"/>
          </a:p>
          <a:p>
            <a:r>
              <a:rPr lang="en-US" dirty="0" smtClean="0"/>
              <a:t>Shall meet “Industrial Grade” environmental requirements</a:t>
            </a:r>
          </a:p>
          <a:p>
            <a:pPr lvl="1"/>
            <a:r>
              <a:rPr lang="en-US" dirty="0" smtClean="0"/>
              <a:t>Defined by ________________ as -40ºC to 85ºC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5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2743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2697"/>
          </a:xfrm>
        </p:spPr>
        <p:txBody>
          <a:bodyPr/>
          <a:lstStyle/>
          <a:p>
            <a:r>
              <a:rPr lang="en-US" dirty="0" smtClean="0"/>
              <a:t>Navigation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370" y="2052638"/>
            <a:ext cx="7227035" cy="4195762"/>
          </a:xfrm>
        </p:spPr>
      </p:pic>
    </p:spTree>
    <p:extLst>
      <p:ext uri="{BB962C8B-B14F-4D97-AF65-F5344CB8AC3E}">
        <p14:creationId xmlns:p14="http://schemas.microsoft.com/office/powerpoint/2010/main" val="13624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-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CubeSat shall determine and relay </a:t>
            </a:r>
            <a:r>
              <a:rPr lang="en-US" dirty="0" smtClean="0"/>
              <a:t>a </a:t>
            </a:r>
            <a:r>
              <a:rPr lang="en-US" dirty="0"/>
              <a:t>position </a:t>
            </a:r>
            <a:r>
              <a:rPr lang="en-US" dirty="0" smtClean="0"/>
              <a:t>solution with </a:t>
            </a:r>
            <a:r>
              <a:rPr lang="en-US" dirty="0"/>
              <a:t>an accuracy of 10 meters (1 standard deviation)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Global Positioning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1898</TotalTime>
  <Words>1109</Words>
  <Application>Microsoft Office PowerPoint</Application>
  <PresentationFormat>Widescreen</PresentationFormat>
  <Paragraphs>309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Wingdings</vt:lpstr>
      <vt:lpstr>Wingdings 3</vt:lpstr>
      <vt:lpstr>Ion</vt:lpstr>
      <vt:lpstr>CubeSat Team</vt:lpstr>
      <vt:lpstr>System Architecture </vt:lpstr>
      <vt:lpstr>Background</vt:lpstr>
      <vt:lpstr>Conceptual View</vt:lpstr>
      <vt:lpstr>Requirements</vt:lpstr>
      <vt:lpstr>Requirements – Derived</vt:lpstr>
      <vt:lpstr>Block Diagram</vt:lpstr>
      <vt:lpstr>Navigation</vt:lpstr>
      <vt:lpstr>Navigation - GPS</vt:lpstr>
      <vt:lpstr>Navigation - GPS </vt:lpstr>
      <vt:lpstr>Navigation – GPS Receiver</vt:lpstr>
      <vt:lpstr>Navigation – GPS Antenna</vt:lpstr>
      <vt:lpstr>Attitude Determination</vt:lpstr>
      <vt:lpstr>Attitude Determination </vt:lpstr>
      <vt:lpstr>Attitude Determination</vt:lpstr>
      <vt:lpstr>Attitude Control</vt:lpstr>
      <vt:lpstr>Attitude Control</vt:lpstr>
      <vt:lpstr>Communication</vt:lpstr>
      <vt:lpstr>Communication - Orbit</vt:lpstr>
      <vt:lpstr>Communication - Data</vt:lpstr>
      <vt:lpstr>Communication - Hardware</vt:lpstr>
      <vt:lpstr>Communication - Hardware</vt:lpstr>
      <vt:lpstr>Power Management</vt:lpstr>
      <vt:lpstr>Power Management</vt:lpstr>
      <vt:lpstr>Power Management</vt:lpstr>
      <vt:lpstr>Power Management </vt:lpstr>
      <vt:lpstr>Power Management</vt:lpstr>
      <vt:lpstr>Deliverables at CDR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Team</dc:title>
  <dc:creator>Charles Denis</dc:creator>
  <cp:lastModifiedBy>Tim Kukowski</cp:lastModifiedBy>
  <cp:revision>77</cp:revision>
  <dcterms:created xsi:type="dcterms:W3CDTF">2015-10-02T16:02:25Z</dcterms:created>
  <dcterms:modified xsi:type="dcterms:W3CDTF">2015-10-14T21:12:14Z</dcterms:modified>
</cp:coreProperties>
</file>