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86" r:id="rId14"/>
    <p:sldId id="279" r:id="rId15"/>
    <p:sldId id="278" r:id="rId16"/>
    <p:sldId id="270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-924" y="-4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58D52-5CD9-4A4B-90F0-A7AB4F899008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E6D89-32EA-4356-9CEB-BD1BF313C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8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14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Cost is 8K</a:t>
            </a:r>
            <a:r>
              <a:rPr lang="en-US" baseline="0" dirty="0" smtClean="0"/>
              <a:t> 12K(around </a:t>
            </a:r>
            <a:r>
              <a:rPr lang="en-US" baseline="0" smtClean="0"/>
              <a:t>owned however) and </a:t>
            </a:r>
            <a:r>
              <a:rPr lang="en-US" baseline="0" dirty="0" smtClean="0"/>
              <a:t>29K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9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5K and 3K</a:t>
            </a:r>
            <a:r>
              <a:rPr lang="en-US" baseline="0" dirty="0" smtClean="0"/>
              <a:t>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59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“Best” scenario for the Radio is if we can somehow</a:t>
            </a:r>
            <a:r>
              <a:rPr lang="en-US" baseline="0" dirty="0" smtClean="0"/>
              <a:t> use the </a:t>
            </a:r>
            <a:r>
              <a:rPr lang="en-US" baseline="0" dirty="0" err="1" smtClean="0"/>
              <a:t>Funcube</a:t>
            </a:r>
            <a:r>
              <a:rPr lang="en-US" baseline="0" dirty="0" smtClean="0"/>
              <a:t> dongle.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4D37F-4D0B-4DCB-BAF9-AC1A01C381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0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2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496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4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01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53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2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6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7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8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8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6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9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7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2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sa.gov/pdf/627972main_LSP-REQ-317_01A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CubeSat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Attitude Determination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8611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188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44600"/>
            <a:ext cx="8946541" cy="500379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Requirements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be accurate </a:t>
            </a:r>
            <a:r>
              <a:rPr lang="en-US" dirty="0"/>
              <a:t>to within </a:t>
            </a:r>
            <a:r>
              <a:rPr lang="en-US" dirty="0" smtClean="0"/>
              <a:t>10 </a:t>
            </a:r>
            <a:r>
              <a:rPr lang="en-US" dirty="0" err="1" smtClean="0"/>
              <a:t>mRad</a:t>
            </a:r>
            <a:r>
              <a:rPr lang="en-US" dirty="0" smtClean="0"/>
              <a:t> </a:t>
            </a:r>
            <a:r>
              <a:rPr lang="en-US" dirty="0"/>
              <a:t>(0.57º)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</a:t>
            </a:r>
            <a:r>
              <a:rPr lang="en-US" dirty="0"/>
              <a:t>not </a:t>
            </a:r>
            <a:r>
              <a:rPr lang="en-US" dirty="0" smtClean="0"/>
              <a:t>interfere electronically or magnetically </a:t>
            </a:r>
            <a:r>
              <a:rPr lang="en-US" dirty="0"/>
              <a:t>with </a:t>
            </a:r>
            <a:r>
              <a:rPr lang="en-US" dirty="0" smtClean="0"/>
              <a:t>payload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not </a:t>
            </a:r>
            <a:r>
              <a:rPr lang="en-US" dirty="0"/>
              <a:t>be </a:t>
            </a:r>
            <a:r>
              <a:rPr lang="en-US" dirty="0" smtClean="0"/>
              <a:t>magnetically-based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components </a:t>
            </a:r>
            <a:r>
              <a:rPr lang="en-US" dirty="0" smtClean="0"/>
              <a:t>are preferred to have </a:t>
            </a:r>
            <a:r>
              <a:rPr lang="en-US" dirty="0"/>
              <a:t>space heritage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09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838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84618"/>
            <a:ext cx="8946541" cy="4195481"/>
          </a:xfrm>
        </p:spPr>
        <p:txBody>
          <a:bodyPr/>
          <a:lstStyle/>
          <a:p>
            <a:r>
              <a:rPr lang="en-US" dirty="0" smtClean="0"/>
              <a:t>Sun Sensors</a:t>
            </a:r>
          </a:p>
          <a:p>
            <a:pPr lvl="1"/>
            <a:r>
              <a:rPr lang="en-US" dirty="0"/>
              <a:t>Produces a vector to the sun based on 2-axis analog output from photovoltaic </a:t>
            </a:r>
            <a:r>
              <a:rPr lang="en-US" dirty="0" smtClean="0"/>
              <a:t>cells</a:t>
            </a:r>
          </a:p>
        </p:txBody>
      </p:sp>
    </p:spTree>
    <p:extLst>
      <p:ext uri="{BB962C8B-B14F-4D97-AF65-F5344CB8AC3E}">
        <p14:creationId xmlns:p14="http://schemas.microsoft.com/office/powerpoint/2010/main" val="2379433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Sun Sensors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6686935"/>
              </p:ext>
            </p:extLst>
          </p:nvPr>
        </p:nvGraphicFramePr>
        <p:xfrm>
          <a:off x="1103313" y="2504660"/>
          <a:ext cx="9542266" cy="3725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817"/>
                <a:gridCol w="1981185"/>
                <a:gridCol w="2046570"/>
                <a:gridCol w="1968347"/>
                <a:gridCol w="1968347"/>
              </a:tblGrid>
              <a:tr h="412596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 smtClean="0"/>
                        <a:t>P110 </a:t>
                      </a:r>
                      <a:r>
                        <a:rPr lang="en-US" dirty="0" err="1" smtClean="0"/>
                        <a:t>Gomspace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SSoC-A60, SOLARMEMS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Cubesat</a:t>
                      </a:r>
                      <a:r>
                        <a:rPr lang="en-US" dirty="0" smtClean="0"/>
                        <a:t> Sun Sensor, SSBV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MSS-01 Sun Sensor,</a:t>
                      </a:r>
                    </a:p>
                    <a:p>
                      <a:r>
                        <a:rPr lang="it-IT" dirty="0" smtClean="0"/>
                        <a:t>Space Micro </a:t>
                      </a:r>
                      <a:endParaRPr lang="en-US" dirty="0"/>
                    </a:p>
                  </a:txBody>
                  <a:tcPr/>
                </a:tc>
              </a:tr>
              <a:tr h="441298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5.5 x 11 x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 x 12 x 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 x 11 x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 x 25</a:t>
                      </a:r>
                      <a:r>
                        <a:rPr lang="en-US" baseline="0" dirty="0" smtClean="0"/>
                        <a:t> x 25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 (degrees)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86461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AAU-</a:t>
                      </a:r>
                      <a:r>
                        <a:rPr lang="en-US" dirty="0" err="1" smtClean="0"/>
                        <a:t>Cubesat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NANOSAT</a:t>
                      </a:r>
                      <a:r>
                        <a:rPr lang="en-US" baseline="0" dirty="0" smtClean="0"/>
                        <a:t> 1B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UKube‐1 and  TDS‐1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334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Attitude Control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2679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r>
              <a:rPr lang="en-US" dirty="0" smtClean="0"/>
              <a:t>Attitude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31900"/>
            <a:ext cx="8946541" cy="5016499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Passive </a:t>
            </a:r>
            <a:r>
              <a:rPr lang="en-US" sz="2400" dirty="0"/>
              <a:t>Attitude Control</a:t>
            </a:r>
          </a:p>
          <a:p>
            <a:pPr lvl="1"/>
            <a:r>
              <a:rPr lang="en-US" dirty="0" smtClean="0"/>
              <a:t>Using a bar magnet to align with the Earth’s magnetic field</a:t>
            </a:r>
          </a:p>
          <a:p>
            <a:pPr lvl="1"/>
            <a:r>
              <a:rPr lang="en-US" dirty="0" smtClean="0"/>
              <a:t>Will ensure the bottom of the CUBESAT will point nadir</a:t>
            </a:r>
            <a:endParaRPr lang="en-US" dirty="0"/>
          </a:p>
        </p:txBody>
      </p:sp>
      <p:pic>
        <p:nvPicPr>
          <p:cNvPr id="2050" name="Picture 2" descr="http://solarviews.com/raw/earth/bluemarblewes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3366817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ixabay.com/static/uploads/photo/2012/04/15/21/45/bar-35424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84508">
            <a:off x="8051785" y="3097648"/>
            <a:ext cx="49530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733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Communication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34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659975" cy="4699768"/>
          </a:xfrm>
        </p:spPr>
        <p:txBody>
          <a:bodyPr/>
          <a:lstStyle/>
          <a:p>
            <a:r>
              <a:rPr lang="en-US" dirty="0" smtClean="0"/>
              <a:t>3 – 4 ground based communication stations available across United States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Anchorage, Boulder, Honolulu[, Crookston]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Orbit shall coincide with as many ground stations as possible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1.5 hour orbital period in LEO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5 minute communication window per station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Target: 3 stations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Orbital parameters shall not interfere with other spacecraft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608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46706"/>
            <a:ext cx="9735418" cy="5067658"/>
          </a:xfrm>
        </p:spPr>
        <p:txBody>
          <a:bodyPr/>
          <a:lstStyle/>
          <a:p>
            <a:r>
              <a:rPr lang="en-US" dirty="0"/>
              <a:t>One event per </a:t>
            </a:r>
            <a:r>
              <a:rPr lang="en-US" dirty="0" smtClean="0"/>
              <a:t>orbit assumed </a:t>
            </a:r>
            <a:r>
              <a:rPr lang="en-US" dirty="0"/>
              <a:t>(~10 </a:t>
            </a:r>
            <a:r>
              <a:rPr lang="en-US" dirty="0" err="1"/>
              <a:t>MiB</a:t>
            </a:r>
            <a:r>
              <a:rPr lang="en-US" dirty="0"/>
              <a:t> of data per event)</a:t>
            </a:r>
          </a:p>
          <a:p>
            <a:endParaRPr lang="en-US" dirty="0" smtClean="0"/>
          </a:p>
          <a:p>
            <a:r>
              <a:rPr lang="en-US" dirty="0" smtClean="0"/>
              <a:t>Key requirements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Downlink signal shall have enough power to be received at ground stations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Data must be stored between communication windows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Downlink speed shall be fast enough to send all stored information per communication window (100 kbps minimum)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Shall provide minimal uplink capability for error checking and basic commands</a:t>
            </a:r>
          </a:p>
          <a:p>
            <a:pPr lvl="1"/>
            <a:endParaRPr lang="en-US" dirty="0"/>
          </a:p>
          <a:p>
            <a:r>
              <a:rPr lang="en-US" dirty="0" smtClean="0"/>
              <a:t>Link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289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982"/>
          </a:xfrm>
        </p:spPr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9700"/>
            <a:ext cx="8946541" cy="48386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Industrial Grade Radio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Withstand the environment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Reliability and high efficiency</a:t>
            </a:r>
          </a:p>
        </p:txBody>
      </p:sp>
    </p:spTree>
    <p:extLst>
      <p:ext uri="{BB962C8B-B14F-4D97-AF65-F5344CB8AC3E}">
        <p14:creationId xmlns:p14="http://schemas.microsoft.com/office/powerpoint/2010/main" val="318763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99" y="1084972"/>
            <a:ext cx="7319033" cy="54526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Conceptual 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40629" y="1545824"/>
            <a:ext cx="5234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Order of Operations: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0629" y="2128742"/>
            <a:ext cx="49344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Detector receives a gamma event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Flight Computer adds Time, GPS, and Attitude stamps.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Packets are formed and stored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Data is transmitted to Ground </a:t>
            </a:r>
          </a:p>
          <a:p>
            <a:r>
              <a:rPr lang="en-US" sz="1600" dirty="0" smtClean="0"/>
              <a:t>      Network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8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– Scenario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121" y="4425407"/>
            <a:ext cx="1904440" cy="18151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82" y="1987255"/>
            <a:ext cx="1572457" cy="1513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48" y="4658711"/>
            <a:ext cx="3223172" cy="181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6561" y="1646849"/>
            <a:ext cx="12884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  -Attitude</a:t>
            </a:r>
          </a:p>
          <a:p>
            <a:r>
              <a:rPr lang="en-US" dirty="0"/>
              <a:t> </a:t>
            </a:r>
            <a:r>
              <a:rPr lang="en-US" dirty="0" smtClean="0"/>
              <a:t> -Position</a:t>
            </a:r>
          </a:p>
          <a:p>
            <a:r>
              <a:rPr lang="en-US" dirty="0"/>
              <a:t> </a:t>
            </a:r>
            <a:r>
              <a:rPr lang="en-US" dirty="0" smtClean="0"/>
              <a:t> -Time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635" y="1646849"/>
            <a:ext cx="15640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  -Wattage</a:t>
            </a:r>
          </a:p>
          <a:p>
            <a:r>
              <a:rPr lang="en-US" dirty="0"/>
              <a:t> </a:t>
            </a:r>
            <a:r>
              <a:rPr lang="en-US" dirty="0" smtClean="0"/>
              <a:t> -Battery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35" idx="0"/>
          </p:cNvCxnSpPr>
          <p:nvPr/>
        </p:nvCxnSpPr>
        <p:spPr>
          <a:xfrm flipH="1">
            <a:off x="1985999" y="2847178"/>
            <a:ext cx="1324812" cy="170637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35" idx="0"/>
          </p:cNvCxnSpPr>
          <p:nvPr/>
        </p:nvCxnSpPr>
        <p:spPr>
          <a:xfrm>
            <a:off x="1322666" y="2570179"/>
            <a:ext cx="663333" cy="198337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0"/>
          </p:cNvCxnSpPr>
          <p:nvPr/>
        </p:nvCxnSpPr>
        <p:spPr>
          <a:xfrm flipV="1">
            <a:off x="6129341" y="3287110"/>
            <a:ext cx="775956" cy="1138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14658" y="4041940"/>
            <a:ext cx="172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94938" y="1576552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425">
            <a:off x="6571690" y="1891017"/>
            <a:ext cx="3314705" cy="296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0028">
            <a:off x="9608668" y="4737886"/>
            <a:ext cx="649117" cy="71402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90916" y="4553557"/>
            <a:ext cx="23901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Flight Computer</a:t>
            </a:r>
          </a:p>
          <a:p>
            <a:r>
              <a:rPr lang="en-US" dirty="0"/>
              <a:t> </a:t>
            </a:r>
            <a:r>
              <a:rPr lang="en-US" dirty="0" smtClean="0"/>
              <a:t> -Assemble packet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  <a:endCxn id="4" idx="1"/>
          </p:cNvCxnSpPr>
          <p:nvPr/>
        </p:nvCxnSpPr>
        <p:spPr>
          <a:xfrm>
            <a:off x="3181081" y="4876723"/>
            <a:ext cx="1996040" cy="456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1001" y="1646849"/>
            <a:ext cx="1789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Gamma Ray</a:t>
            </a:r>
            <a:r>
              <a:rPr lang="en-US" dirty="0"/>
              <a:t> </a:t>
            </a:r>
            <a:r>
              <a:rPr lang="en-US" dirty="0" smtClean="0"/>
              <a:t>Detector</a:t>
            </a:r>
          </a:p>
        </p:txBody>
      </p: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1985999" y="2293180"/>
            <a:ext cx="3359695" cy="226037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6133" y="5717356"/>
            <a:ext cx="3717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Used if data packets are large and connecting to ground stations is difficult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8560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– Scenario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82" y="1987255"/>
            <a:ext cx="1572457" cy="1513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48" y="4658711"/>
            <a:ext cx="3223172" cy="181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6561" y="1646849"/>
            <a:ext cx="12884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  -Attitude</a:t>
            </a:r>
          </a:p>
          <a:p>
            <a:r>
              <a:rPr lang="en-US" dirty="0"/>
              <a:t> </a:t>
            </a:r>
            <a:r>
              <a:rPr lang="en-US" dirty="0" smtClean="0"/>
              <a:t> -Position</a:t>
            </a:r>
          </a:p>
          <a:p>
            <a:r>
              <a:rPr lang="en-US" dirty="0"/>
              <a:t> </a:t>
            </a:r>
            <a:r>
              <a:rPr lang="en-US" dirty="0" smtClean="0"/>
              <a:t> -Time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635" y="1646849"/>
            <a:ext cx="15640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  -Wattage</a:t>
            </a:r>
          </a:p>
          <a:p>
            <a:r>
              <a:rPr lang="en-US" dirty="0"/>
              <a:t> </a:t>
            </a:r>
            <a:r>
              <a:rPr lang="en-US" dirty="0" smtClean="0"/>
              <a:t> -Battery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35" idx="0"/>
          </p:cNvCxnSpPr>
          <p:nvPr/>
        </p:nvCxnSpPr>
        <p:spPr>
          <a:xfrm flipH="1">
            <a:off x="2004478" y="2847178"/>
            <a:ext cx="1306333" cy="1710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35" idx="0"/>
          </p:cNvCxnSpPr>
          <p:nvPr/>
        </p:nvCxnSpPr>
        <p:spPr>
          <a:xfrm>
            <a:off x="1322666" y="2570179"/>
            <a:ext cx="681812" cy="198758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373932" y="3458876"/>
            <a:ext cx="565817" cy="101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77862" y="4053246"/>
            <a:ext cx="172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FunCube</a:t>
            </a:r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794938" y="1576552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425">
            <a:off x="6571690" y="1891017"/>
            <a:ext cx="3314705" cy="296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0028">
            <a:off x="9608668" y="4737886"/>
            <a:ext cx="649117" cy="71402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89237" y="4557766"/>
            <a:ext cx="24304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Flight Computer</a:t>
            </a:r>
          </a:p>
          <a:p>
            <a:r>
              <a:rPr lang="en-US" dirty="0"/>
              <a:t> </a:t>
            </a:r>
            <a:r>
              <a:rPr lang="en-US" dirty="0" smtClean="0"/>
              <a:t> -Assemble packet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  <a:endCxn id="23" idx="1"/>
          </p:cNvCxnSpPr>
          <p:nvPr/>
        </p:nvCxnSpPr>
        <p:spPr>
          <a:xfrm>
            <a:off x="3219719" y="4880932"/>
            <a:ext cx="958143" cy="136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1001" y="1646849"/>
            <a:ext cx="1789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Gamma Ray</a:t>
            </a:r>
            <a:r>
              <a:rPr lang="en-US" dirty="0"/>
              <a:t> </a:t>
            </a:r>
            <a:r>
              <a:rPr lang="en-US" dirty="0" smtClean="0"/>
              <a:t>Detector</a:t>
            </a:r>
          </a:p>
        </p:txBody>
      </p: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2004478" y="2293180"/>
            <a:ext cx="3341216" cy="226458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62" y="4472243"/>
            <a:ext cx="2196070" cy="109004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40635" y="5735286"/>
            <a:ext cx="341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Cheaper approach if data packets are small enough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226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7400" y="1460500"/>
            <a:ext cx="10069513" cy="3329581"/>
          </a:xfrm>
        </p:spPr>
        <p:txBody>
          <a:bodyPr/>
          <a:lstStyle/>
          <a:p>
            <a:r>
              <a:rPr lang="en-US" dirty="0" smtClean="0"/>
              <a:t>Power Management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89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73333" y="1160850"/>
            <a:ext cx="9483475" cy="51191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Supply Subsystems with Power Demands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power demands for payload and subsystems for full orbital period.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adequate battery storage to supply priority systems through non-sun lit portions of orbit.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Power Management System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have Power Safety Mode, provides priority systems shut off sequence to conserve low batteries.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CubeSat </a:t>
            </a:r>
            <a:r>
              <a:rPr lang="en-US" dirty="0"/>
              <a:t>s</a:t>
            </a:r>
            <a:r>
              <a:rPr lang="en-US" dirty="0" smtClean="0"/>
              <a:t>hall be able to launch with all systems powered off and batteries fully discharged. Shall be able to power-on systems once deployed.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ease of access to power system’s inputs and terminals. </a:t>
            </a:r>
          </a:p>
        </p:txBody>
      </p:sp>
    </p:spTree>
    <p:extLst>
      <p:ext uri="{BB962C8B-B14F-4D97-AF65-F5344CB8AC3E}">
        <p14:creationId xmlns:p14="http://schemas.microsoft.com/office/powerpoint/2010/main" val="267546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069201"/>
              </p:ext>
            </p:extLst>
          </p:nvPr>
        </p:nvGraphicFramePr>
        <p:xfrm>
          <a:off x="825741" y="2692479"/>
          <a:ext cx="10362959" cy="2210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3327"/>
                <a:gridCol w="2559770"/>
                <a:gridCol w="2127678"/>
                <a:gridCol w="1711092"/>
                <a:gridCol w="1711092"/>
              </a:tblGrid>
              <a:tr h="9292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Communications</a:t>
                      </a:r>
                    </a:p>
                    <a:p>
                      <a:pPr algn="ctr"/>
                      <a:r>
                        <a:rPr lang="en-US" dirty="0" smtClean="0"/>
                        <a:t>Systems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ADNCS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Power</a:t>
                      </a:r>
                      <a:r>
                        <a:rPr lang="en-US" baseline="0" dirty="0" smtClean="0"/>
                        <a:t> Systems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Payload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One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1W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Two</a:t>
                      </a:r>
                    </a:p>
                    <a:p>
                      <a:r>
                        <a:rPr lang="en-US" dirty="0" smtClean="0"/>
                        <a:t>(preferred)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&lt;1W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1.2W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86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3286"/>
          </a:xfrm>
        </p:spPr>
        <p:txBody>
          <a:bodyPr/>
          <a:lstStyle/>
          <a:p>
            <a:r>
              <a:rPr lang="en-US" dirty="0" smtClean="0"/>
              <a:t>Power Management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1938" y="1236004"/>
            <a:ext cx="5994762" cy="5852775"/>
          </a:xfrm>
        </p:spPr>
        <p:txBody>
          <a:bodyPr/>
          <a:lstStyle/>
          <a:p>
            <a:r>
              <a:rPr lang="en-US" dirty="0" smtClean="0"/>
              <a:t>Consumption</a:t>
            </a:r>
          </a:p>
          <a:p>
            <a:pPr lvl="1"/>
            <a:r>
              <a:rPr lang="en-US" dirty="0" smtClean="0"/>
              <a:t>All electrical hardware components</a:t>
            </a:r>
          </a:p>
          <a:p>
            <a:pPr lvl="1"/>
            <a:r>
              <a:rPr lang="en-US" dirty="0" smtClean="0"/>
              <a:t>Power Management Board</a:t>
            </a:r>
          </a:p>
          <a:p>
            <a:r>
              <a:rPr lang="en-US" dirty="0" smtClean="0"/>
              <a:t>Supply</a:t>
            </a:r>
          </a:p>
          <a:p>
            <a:pPr lvl="1"/>
            <a:r>
              <a:rPr lang="en-US" dirty="0" smtClean="0"/>
              <a:t>Photovoltaic cells convert sunlight to power</a:t>
            </a:r>
          </a:p>
          <a:p>
            <a:pPr lvl="1"/>
            <a:r>
              <a:rPr lang="en-US" dirty="0" smtClean="0"/>
              <a:t>Power management board distributes power to hardware and batteries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326" y="4517490"/>
            <a:ext cx="2215465" cy="188175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742" y="4579897"/>
            <a:ext cx="2322572" cy="1819348"/>
          </a:xfrm>
          <a:prstGeom prst="rect">
            <a:avLst/>
          </a:prstGeom>
        </p:spPr>
      </p:pic>
      <p:sp>
        <p:nvSpPr>
          <p:cNvPr id="12" name="Sun 11"/>
          <p:cNvSpPr/>
          <p:nvPr/>
        </p:nvSpPr>
        <p:spPr>
          <a:xfrm>
            <a:off x="816810" y="4810400"/>
            <a:ext cx="1786537" cy="1711170"/>
          </a:xfrm>
          <a:prstGeom prst="su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09010" y="5624985"/>
            <a:ext cx="931653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00678" y="5622085"/>
            <a:ext cx="2217711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130397" y="2667984"/>
            <a:ext cx="2139351" cy="9762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Subsystems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732001" y="3115661"/>
            <a:ext cx="2273219" cy="153889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9191446" y="3706607"/>
            <a:ext cx="8627" cy="810883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70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473" y="254310"/>
            <a:ext cx="9404723" cy="1400530"/>
          </a:xfrm>
        </p:spPr>
        <p:txBody>
          <a:bodyPr/>
          <a:lstStyle/>
          <a:p>
            <a:r>
              <a:rPr lang="en-US"/>
              <a:t>Power Management</a:t>
            </a:r>
            <a:endParaRPr lang="en-US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09682" y="1203260"/>
            <a:ext cx="4396339" cy="5285237"/>
          </a:xfrm>
        </p:spPr>
        <p:txBody>
          <a:bodyPr>
            <a:normAutofit/>
          </a:bodyPr>
          <a:lstStyle/>
          <a:p>
            <a:r>
              <a:rPr lang="en-US" dirty="0" smtClean="0"/>
              <a:t>Solar Panels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Qty</a:t>
            </a:r>
            <a:r>
              <a:rPr lang="en-US" dirty="0" smtClean="0">
                <a:sym typeface="Wingdings" panose="05000000000000000000" pitchFamily="2" charset="2"/>
              </a:rPr>
              <a:t> of 4 required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Suppliers include </a:t>
            </a:r>
            <a:r>
              <a:rPr lang="en-US" dirty="0" err="1" smtClean="0">
                <a:sym typeface="Wingdings" panose="05000000000000000000" pitchFamily="2" charset="2"/>
              </a:rPr>
              <a:t>ClydeSpace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and </a:t>
            </a:r>
            <a:r>
              <a:rPr lang="en-US" dirty="0" err="1" smtClean="0">
                <a:sym typeface="Wingdings" panose="05000000000000000000" pitchFamily="2" charset="2"/>
              </a:rPr>
              <a:t>GOMSpace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Integrated Sun sensors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Reduce power overhead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Alleviate space constraints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Batteries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Charge while on “Sun-side” of orbit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Power CubeSat through dark side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Power management board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Distributes power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Read and controls hardware in and output usage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513991" y="744877"/>
            <a:ext cx="4396341" cy="267118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GOMSpace</a:t>
            </a:r>
            <a:r>
              <a:rPr lang="en-US" dirty="0" smtClean="0"/>
              <a:t> 4 per 3U panel</a:t>
            </a:r>
          </a:p>
          <a:p>
            <a:pPr lvl="1"/>
            <a:r>
              <a:rPr lang="en-US" dirty="0" smtClean="0"/>
              <a:t>Total Power Produced Per Panel ~6.81 W</a:t>
            </a:r>
          </a:p>
          <a:p>
            <a:r>
              <a:rPr lang="en-US" dirty="0" err="1" smtClean="0"/>
              <a:t>ClydeSpace</a:t>
            </a:r>
            <a:r>
              <a:rPr lang="en-US" dirty="0" smtClean="0"/>
              <a:t> 3U Solar Panel(s)</a:t>
            </a:r>
          </a:p>
          <a:p>
            <a:pPr lvl="1"/>
            <a:r>
              <a:rPr lang="en-US" dirty="0" smtClean="0"/>
              <a:t>Total Power Produced Per Panel ~6.26 W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14261">
            <a:off x="8864889" y="4129995"/>
            <a:ext cx="2291929" cy="19393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991" y="4011907"/>
            <a:ext cx="2838153" cy="203105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74078" y="6119166"/>
            <a:ext cx="227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GOMSpace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160113" y="6119166"/>
            <a:ext cx="226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ClydeSpace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6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relative position solution (i.e., relative to the formation) with an accuracy of 10 meters (1 standard deviation)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</a:t>
            </a:r>
            <a:r>
              <a:rPr lang="en-US" dirty="0"/>
              <a:t>relative attitude solution with an accuracy of 10 </a:t>
            </a:r>
            <a:r>
              <a:rPr lang="en-US" dirty="0" err="1" smtClean="0"/>
              <a:t>mRad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maintain a clock </a:t>
            </a:r>
            <a:r>
              <a:rPr lang="en-US" dirty="0"/>
              <a:t>offset or timing accuracy (relative to the formation) better than 10 µs.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3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 – </a:t>
            </a:r>
            <a:r>
              <a:rPr lang="en-US" sz="2700" dirty="0" smtClean="0"/>
              <a:t>Derived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4100"/>
            <a:ext cx="10515600" cy="5384800"/>
          </a:xfrm>
        </p:spPr>
        <p:txBody>
          <a:bodyPr>
            <a:normAutofit/>
          </a:bodyPr>
          <a:lstStyle/>
          <a:p>
            <a:r>
              <a:rPr lang="en-US" dirty="0" smtClean="0"/>
              <a:t>Shall accept X-ray Detector as a payload</a:t>
            </a:r>
          </a:p>
          <a:p>
            <a:pPr lvl="1"/>
            <a:r>
              <a:rPr lang="en-US" dirty="0" smtClean="0"/>
              <a:t>Supplies payload with power (5W) and communication requirements</a:t>
            </a:r>
          </a:p>
          <a:p>
            <a:pPr lvl="1"/>
            <a:r>
              <a:rPr lang="en-US" dirty="0" smtClean="0"/>
              <a:t>Provides environmental data (time, attitude, position) to payload with priority</a:t>
            </a:r>
          </a:p>
          <a:p>
            <a:pPr lvl="1"/>
            <a:r>
              <a:rPr lang="en-US" dirty="0" smtClean="0"/>
              <a:t>Receives data from payload to transmit to ground network</a:t>
            </a:r>
          </a:p>
          <a:p>
            <a:r>
              <a:rPr lang="en-US" dirty="0" smtClean="0"/>
              <a:t>Shall meet NASA CubeSat Launch Initiative requirements</a:t>
            </a:r>
          </a:p>
          <a:p>
            <a:pPr lvl="1"/>
            <a:r>
              <a:rPr lang="en-US" dirty="0" smtClean="0"/>
              <a:t>Structural, electrical, and other requirements are listed at </a:t>
            </a:r>
          </a:p>
          <a:p>
            <a:pPr lvl="2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www.nasa.gov/pdf/627972main_LSP-REQ-317_01A.pdf</a:t>
            </a:r>
            <a:endParaRPr lang="en-US" dirty="0"/>
          </a:p>
          <a:p>
            <a:r>
              <a:rPr lang="en-US" dirty="0" smtClean="0"/>
              <a:t>Shall have the following subsystems </a:t>
            </a:r>
          </a:p>
          <a:p>
            <a:pPr lvl="1"/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Attitude Determination and </a:t>
            </a:r>
            <a:r>
              <a:rPr lang="en-US" smtClean="0"/>
              <a:t>Navigation Control Systems</a:t>
            </a:r>
            <a:endParaRPr lang="en-US" dirty="0" smtClean="0"/>
          </a:p>
          <a:p>
            <a:pPr lvl="1"/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Power Management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Navigation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5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Determination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CubeSat shall determine and relay </a:t>
            </a:r>
            <a:r>
              <a:rPr lang="en-US" dirty="0" smtClean="0"/>
              <a:t>a </a:t>
            </a:r>
            <a:r>
              <a:rPr lang="en-US" dirty="0"/>
              <a:t>position </a:t>
            </a:r>
            <a:r>
              <a:rPr lang="en-US" dirty="0" smtClean="0"/>
              <a:t>solution with </a:t>
            </a:r>
            <a:r>
              <a:rPr lang="en-US" dirty="0"/>
              <a:t>an accuracy of 10 meters (1 standard deviation)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Solution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Global Positioning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in Space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70992"/>
            <a:ext cx="8946541" cy="4777408"/>
          </a:xfrm>
        </p:spPr>
        <p:txBody>
          <a:bodyPr/>
          <a:lstStyle/>
          <a:p>
            <a:r>
              <a:rPr lang="en-US" dirty="0" smtClean="0"/>
              <a:t>GPS satellites are in Middle Earth Orbit</a:t>
            </a:r>
          </a:p>
          <a:p>
            <a:endParaRPr lang="en-US" dirty="0" smtClean="0"/>
          </a:p>
          <a:p>
            <a:r>
              <a:rPr lang="en-US" dirty="0" smtClean="0"/>
              <a:t>CubeSat operates in Low Earth Orbit  </a:t>
            </a:r>
          </a:p>
          <a:p>
            <a:endParaRPr lang="en-US" dirty="0" smtClean="0"/>
          </a:p>
          <a:p>
            <a:r>
              <a:rPr lang="en-US" dirty="0" smtClean="0"/>
              <a:t>Two hardware components </a:t>
            </a:r>
          </a:p>
          <a:p>
            <a:pPr lvl="1"/>
            <a:r>
              <a:rPr lang="en-US" dirty="0" smtClean="0"/>
              <a:t>GPS Receiver</a:t>
            </a:r>
          </a:p>
          <a:p>
            <a:pPr lvl="1"/>
            <a:r>
              <a:rPr lang="en-US" dirty="0" smtClean="0"/>
              <a:t>GPS Antenna </a:t>
            </a:r>
          </a:p>
          <a:p>
            <a:pPr lvl="2"/>
            <a:r>
              <a:rPr lang="en-US" dirty="0" smtClean="0"/>
              <a:t>Patch Antenna </a:t>
            </a:r>
          </a:p>
          <a:p>
            <a:pPr lvl="2"/>
            <a:r>
              <a:rPr lang="en-US" dirty="0" smtClean="0"/>
              <a:t>Boxed Antenna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Receiver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103313" y="2052638"/>
          <a:ext cx="8947150" cy="3268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752"/>
                <a:gridCol w="2496065"/>
                <a:gridCol w="2578443"/>
                <a:gridCol w="2479890"/>
              </a:tblGrid>
              <a:tr h="864619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piNAV-L1</a:t>
                      </a:r>
                      <a:r>
                        <a:rPr lang="en-US" baseline="0" dirty="0" smtClean="0"/>
                        <a:t> GPS, </a:t>
                      </a:r>
                      <a:r>
                        <a:rPr lang="en-US" baseline="0" dirty="0" err="1" smtClean="0"/>
                        <a:t>Skyfoxlabs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OEM615,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Novatel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CPS12-V1,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</a:tr>
              <a:tr h="625013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by</a:t>
                      </a:r>
                      <a:r>
                        <a:rPr lang="en-US" baseline="0" dirty="0" smtClean="0"/>
                        <a:t> 35 by 12.5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by 46 by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by 70 by 25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 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</a:tr>
              <a:tr h="86461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Projected, December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Unlisted;</a:t>
                      </a:r>
                      <a:r>
                        <a:rPr lang="en-US" baseline="0" dirty="0" smtClean="0"/>
                        <a:t> flown by Colorado CubeSat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SpaceX, NASA, and USAF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67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Antenna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087409" y="2017803"/>
          <a:ext cx="8947150" cy="3203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991"/>
                <a:gridCol w="2560320"/>
                <a:gridCol w="2264229"/>
                <a:gridCol w="2771610"/>
              </a:tblGrid>
              <a:tr h="854047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Frequency </a:t>
                      </a:r>
                      <a:r>
                        <a:rPr lang="en-US" baseline="0" dirty="0" err="1" smtClean="0"/>
                        <a:t>Microstrip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Antdevco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ANT-GPS,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2G15A-XTB-1-N,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AntCom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Boxed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dirty="0" smtClean="0"/>
                        <a:t>Size(in)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x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x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 </a:t>
                      </a:r>
                      <a:r>
                        <a:rPr lang="en-US" dirty="0" err="1" smtClean="0"/>
                        <a:t>Dia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Weight(g)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  <a:tr h="8854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DOD,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SpaceX,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HASP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173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425</TotalTime>
  <Words>993</Words>
  <Application>Microsoft Office PowerPoint</Application>
  <PresentationFormat>Custom</PresentationFormat>
  <Paragraphs>262</Paragraphs>
  <Slides>26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Ion</vt:lpstr>
      <vt:lpstr>CubeSat Team</vt:lpstr>
      <vt:lpstr>Conceptual View</vt:lpstr>
      <vt:lpstr>Requirements</vt:lpstr>
      <vt:lpstr>Requirements – Derived</vt:lpstr>
      <vt:lpstr>Navigation Systems</vt:lpstr>
      <vt:lpstr>Position Determination </vt:lpstr>
      <vt:lpstr>GPS in Space </vt:lpstr>
      <vt:lpstr>GPS Receiver </vt:lpstr>
      <vt:lpstr>GPS Antenna </vt:lpstr>
      <vt:lpstr>Attitude Determination</vt:lpstr>
      <vt:lpstr>Attitude Determination </vt:lpstr>
      <vt:lpstr>Attitude Determination</vt:lpstr>
      <vt:lpstr>Sun Sensors</vt:lpstr>
      <vt:lpstr>Attitude Control</vt:lpstr>
      <vt:lpstr>Attitude Control</vt:lpstr>
      <vt:lpstr>Communication </vt:lpstr>
      <vt:lpstr>Orbit</vt:lpstr>
      <vt:lpstr>Data</vt:lpstr>
      <vt:lpstr>Hardware</vt:lpstr>
      <vt:lpstr>Hardware – Scenario 1</vt:lpstr>
      <vt:lpstr>Hardware – Scenario 2</vt:lpstr>
      <vt:lpstr>Power Management </vt:lpstr>
      <vt:lpstr>Power Management</vt:lpstr>
      <vt:lpstr>Power Management</vt:lpstr>
      <vt:lpstr>Power Management </vt:lpstr>
      <vt:lpstr>Power Management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CubeSat Team</dc:title>
  <dc:creator>Charles Denis</dc:creator>
  <cp:lastModifiedBy>Brian Hanson</cp:lastModifiedBy>
  <cp:revision>36</cp:revision>
  <dcterms:created xsi:type="dcterms:W3CDTF">2015-10-02T16:02:25Z</dcterms:created>
  <dcterms:modified xsi:type="dcterms:W3CDTF">2015-10-09T04:05:22Z</dcterms:modified>
</cp:coreProperties>
</file>