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9" r:id="rId14"/>
    <p:sldId id="278" r:id="rId15"/>
    <p:sldId id="270" r:id="rId16"/>
    <p:sldId id="271" r:id="rId17"/>
    <p:sldId id="272" r:id="rId18"/>
    <p:sldId id="273" r:id="rId19"/>
    <p:sldId id="274" r:id="rId20"/>
    <p:sldId id="275" r:id="rId21"/>
    <p:sldId id="285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sa.gov/pdf/627972main_LSP-REQ-317_01A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Determination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861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not </a:t>
            </a:r>
            <a:r>
              <a:rPr lang="en-US" dirty="0"/>
              <a:t>be </a:t>
            </a:r>
            <a:r>
              <a:rPr lang="en-US" dirty="0" smtClean="0"/>
              <a:t>magnetically-based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3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84618"/>
            <a:ext cx="8946541" cy="4195481"/>
          </a:xfrm>
        </p:spPr>
        <p:txBody>
          <a:bodyPr/>
          <a:lstStyle/>
          <a:p>
            <a:r>
              <a:rPr lang="en-US" dirty="0" smtClean="0"/>
              <a:t>Sun Sensors</a:t>
            </a:r>
          </a:p>
          <a:p>
            <a:pPr lvl="1"/>
            <a:r>
              <a:rPr lang="en-US" dirty="0"/>
              <a:t>Produces a vector to the sun based on 2-axis analog output from photovoltaic </a:t>
            </a:r>
            <a:r>
              <a:rPr lang="en-US" dirty="0" smtClean="0"/>
              <a:t>cells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SHALL MAKE TABLE </a:t>
            </a:r>
          </a:p>
          <a:p>
            <a:pPr lvl="1"/>
            <a:r>
              <a:rPr lang="en-US" dirty="0" err="1"/>
              <a:t>Gomspace</a:t>
            </a:r>
            <a:r>
              <a:rPr lang="en-US" dirty="0"/>
              <a:t> P110 Solar Panel Integrated Coarse Sun Sensor</a:t>
            </a:r>
          </a:p>
          <a:p>
            <a:pPr lvl="1"/>
            <a:r>
              <a:rPr lang="en-US" dirty="0" err="1"/>
              <a:t>SolarMEMS</a:t>
            </a:r>
            <a:r>
              <a:rPr lang="en-US" dirty="0"/>
              <a:t> SSOC-D60</a:t>
            </a:r>
          </a:p>
          <a:p>
            <a:pPr lvl="1"/>
            <a:r>
              <a:rPr lang="en-US" dirty="0"/>
              <a:t>SSBV CubeSat Sun Sensor</a:t>
            </a:r>
          </a:p>
          <a:p>
            <a:pPr lvl="1"/>
            <a:r>
              <a:rPr lang="it-IT" dirty="0"/>
              <a:t>Space Micro MSS-01 Sun sensor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3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</a:t>
            </a:r>
            <a:r>
              <a:rPr lang="en-US" sz="6000" dirty="0" smtClean="0"/>
              <a:t>Control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267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/>
              <a:t>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9700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/>
            <a:r>
              <a:rPr lang="en-US" sz="2000" dirty="0" smtClean="0"/>
              <a:t>Reliability and high efficiency</a:t>
            </a:r>
            <a:endParaRPr lang="en-US" sz="2000" dirty="0"/>
          </a:p>
          <a:p>
            <a:pPr lvl="1"/>
            <a:r>
              <a:rPr lang="en-US" sz="2000" dirty="0" smtClean="0"/>
              <a:t>Data Storage and Transmission</a:t>
            </a:r>
          </a:p>
          <a:p>
            <a:pPr lvl="2"/>
            <a:r>
              <a:rPr lang="en-US" sz="2000" dirty="0" smtClean="0"/>
              <a:t>Store and transfer data packets when link is available</a:t>
            </a:r>
          </a:p>
          <a:p>
            <a:pPr lvl="1"/>
            <a:r>
              <a:rPr lang="en-US" sz="2000" dirty="0" smtClean="0"/>
              <a:t>Desired Orbit for Data Transfer</a:t>
            </a:r>
          </a:p>
          <a:p>
            <a:pPr lvl="2"/>
            <a:r>
              <a:rPr lang="en-US" sz="2000" dirty="0" smtClean="0"/>
              <a:t>Need unit to fly near data stations for downlink</a:t>
            </a:r>
          </a:p>
        </p:txBody>
      </p:sp>
    </p:spTree>
    <p:extLst>
      <p:ext uri="{BB962C8B-B14F-4D97-AF65-F5344CB8AC3E}">
        <p14:creationId xmlns:p14="http://schemas.microsoft.com/office/powerpoint/2010/main" val="37323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one event per orbit</a:t>
            </a:r>
          </a:p>
          <a:p>
            <a:r>
              <a:rPr lang="en-US" dirty="0" smtClean="0"/>
              <a:t>Assume communication available to 3 base stations across the United States (Honolulu, Boulder, Fairbanks, maybe Crookston)</a:t>
            </a:r>
          </a:p>
          <a:p>
            <a:r>
              <a:rPr lang="en-US" dirty="0" smtClean="0"/>
              <a:t>Assume circular LEO</a:t>
            </a:r>
          </a:p>
          <a:p>
            <a:r>
              <a:rPr lang="en-US" dirty="0" smtClean="0"/>
              <a:t>Assume each data set on the order of 10 </a:t>
            </a:r>
            <a:r>
              <a:rPr lang="en-US" dirty="0" err="1" smtClean="0"/>
              <a:t>MiB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7940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power is required for the broadcast signal?</a:t>
            </a:r>
          </a:p>
          <a:p>
            <a:pPr lvl="1"/>
            <a:r>
              <a:rPr lang="en-US" dirty="0" smtClean="0"/>
              <a:t>Link budget</a:t>
            </a:r>
          </a:p>
          <a:p>
            <a:r>
              <a:rPr lang="en-US" dirty="0" smtClean="0"/>
              <a:t>How much time will be available during each orbit for communication?</a:t>
            </a:r>
          </a:p>
          <a:p>
            <a:pPr lvl="1"/>
            <a:r>
              <a:rPr lang="en-US" dirty="0" smtClean="0"/>
              <a:t>Link budget</a:t>
            </a:r>
          </a:p>
          <a:p>
            <a:pPr lvl="1"/>
            <a:r>
              <a:rPr lang="en-US" dirty="0" smtClean="0"/>
              <a:t>Orbital parameters</a:t>
            </a:r>
          </a:p>
          <a:p>
            <a:r>
              <a:rPr lang="en-US" dirty="0" smtClean="0"/>
              <a:t>Is it possible to transmit all data in the time allotted?</a:t>
            </a:r>
          </a:p>
          <a:p>
            <a:pPr lvl="1"/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5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21" y="4425407"/>
            <a:ext cx="1904440" cy="1815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1985999" y="2847178"/>
            <a:ext cx="1324812" cy="17063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63333" cy="19833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</p:cNvCxnSpPr>
          <p:nvPr/>
        </p:nvCxnSpPr>
        <p:spPr>
          <a:xfrm flipV="1">
            <a:off x="6129341" y="3287110"/>
            <a:ext cx="775956" cy="113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14658" y="4041940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90916" y="4553557"/>
            <a:ext cx="2390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4" idx="1"/>
          </p:cNvCxnSpPr>
          <p:nvPr/>
        </p:nvCxnSpPr>
        <p:spPr>
          <a:xfrm>
            <a:off x="3181081" y="4876723"/>
            <a:ext cx="1996040" cy="45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985999" y="2293180"/>
            <a:ext cx="3359695" cy="226037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133" y="5717356"/>
            <a:ext cx="37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if data packets are large and connecting to ground stations is difficult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059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370" y="1138237"/>
            <a:ext cx="7221260" cy="5379839"/>
          </a:xfrm>
        </p:spPr>
      </p:pic>
      <p:sp>
        <p:nvSpPr>
          <p:cNvPr id="8" name="TextBox 7"/>
          <p:cNvSpPr txBox="1"/>
          <p:nvPr/>
        </p:nvSpPr>
        <p:spPr>
          <a:xfrm>
            <a:off x="2628900" y="1542896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28900" y="2128743"/>
            <a:ext cx="4934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Detector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Packets are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2004478" y="2847178"/>
            <a:ext cx="1306333" cy="1710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81812" cy="19875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73932" y="3458876"/>
            <a:ext cx="565817" cy="101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7862" y="4053246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FunCube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237" y="4557766"/>
            <a:ext cx="2430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23" idx="1"/>
          </p:cNvCxnSpPr>
          <p:nvPr/>
        </p:nvCxnSpPr>
        <p:spPr>
          <a:xfrm>
            <a:off x="3219719" y="4880932"/>
            <a:ext cx="958143" cy="136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2004478" y="2293180"/>
            <a:ext cx="3341216" cy="22645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62" y="4472243"/>
            <a:ext cx="2196070" cy="1090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0635" y="5735286"/>
            <a:ext cx="34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Cheaper approach if data packets are small enough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459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400" y="1460500"/>
            <a:ext cx="10069513" cy="3329581"/>
          </a:xfrm>
        </p:spPr>
        <p:txBody>
          <a:bodyPr/>
          <a:lstStyle/>
          <a:p>
            <a:r>
              <a:rPr lang="en-US" dirty="0" smtClean="0"/>
              <a:t>Power Management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  <a:endParaRPr lang="en-US" sz="2200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Supply </a:t>
            </a:r>
            <a:r>
              <a:rPr lang="en-US" dirty="0" smtClean="0"/>
              <a:t>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</a:t>
            </a:r>
            <a:r>
              <a:rPr lang="en-US" dirty="0" smtClean="0"/>
              <a:t>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</a:t>
            </a:r>
            <a:r>
              <a:rPr lang="en-US" dirty="0" smtClean="0"/>
              <a:t>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</a:t>
            </a:r>
            <a:r>
              <a:rPr lang="en-US" dirty="0" smtClean="0"/>
              <a:t>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</a:t>
            </a:r>
            <a:r>
              <a:rPr lang="en-US" dirty="0" smtClean="0"/>
              <a:t>able to launch with all systems powered off and batteries fully discharged. </a:t>
            </a:r>
            <a:r>
              <a:rPr lang="en-US" dirty="0" smtClean="0"/>
              <a:t>Shall be </a:t>
            </a:r>
            <a:r>
              <a:rPr lang="en-US" dirty="0" smtClean="0"/>
              <a:t>able </a:t>
            </a:r>
            <a:r>
              <a:rPr lang="en-US" dirty="0" smtClean="0"/>
              <a:t>to </a:t>
            </a:r>
            <a:r>
              <a:rPr lang="en-US" dirty="0" smtClean="0"/>
              <a:t>power-on </a:t>
            </a:r>
            <a:r>
              <a:rPr lang="en-US" dirty="0" smtClean="0"/>
              <a:t>systems </a:t>
            </a:r>
            <a:r>
              <a:rPr lang="en-US" dirty="0" smtClean="0"/>
              <a:t>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</a:t>
            </a:r>
            <a:r>
              <a:rPr lang="en-US" dirty="0" smtClean="0"/>
              <a:t>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2151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69201"/>
              </p:ext>
            </p:extLst>
          </p:nvPr>
        </p:nvGraphicFramePr>
        <p:xfrm>
          <a:off x="825741" y="2692479"/>
          <a:ext cx="10362959" cy="221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327"/>
                <a:gridCol w="2559770"/>
                <a:gridCol w="2127678"/>
                <a:gridCol w="1711092"/>
                <a:gridCol w="1711092"/>
              </a:tblGrid>
              <a:tr h="9292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Communications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</a:t>
            </a:r>
            <a:r>
              <a:rPr lang="en-US" dirty="0" smtClean="0"/>
              <a:t>Management </a:t>
            </a:r>
            <a:r>
              <a:rPr lang="en-US" dirty="0" smtClean="0"/>
              <a:t>Board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2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816810" y="48104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09010" y="56249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0678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of 4 </a:t>
            </a:r>
            <a:r>
              <a:rPr lang="en-US" dirty="0" smtClean="0">
                <a:sym typeface="Wingdings" panose="05000000000000000000" pitchFamily="2" charset="2"/>
              </a:rPr>
              <a:t>requi</a:t>
            </a:r>
            <a:r>
              <a:rPr lang="en-US" dirty="0" smtClean="0">
                <a:sym typeface="Wingdings" panose="05000000000000000000" pitchFamily="2" charset="2"/>
              </a:rPr>
              <a:t>red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</a:t>
            </a:r>
            <a:r>
              <a:rPr lang="en-US" dirty="0" smtClean="0">
                <a:sym typeface="Wingdings" panose="05000000000000000000" pitchFamily="2" charset="2"/>
              </a:rPr>
              <a:t>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384800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www.nasa.gov/pdf/627972main_LSP-REQ-317_01A.pdf</a:t>
            </a:r>
            <a:endParaRPr lang="en-US" dirty="0"/>
          </a:p>
          <a:p>
            <a:r>
              <a:rPr lang="en-US" dirty="0" smtClean="0"/>
              <a:t>Shall have the following subsystems 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Attitude Determination and Navigation Systems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Power Management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Navigation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Determination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in Space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Receiver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103313" y="2052638"/>
          <a:ext cx="8947150" cy="3268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52"/>
                <a:gridCol w="2496065"/>
                <a:gridCol w="2578443"/>
                <a:gridCol w="2479890"/>
              </a:tblGrid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501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</a:t>
                      </a:r>
                      <a:r>
                        <a:rPr lang="en-US" baseline="0" dirty="0" smtClean="0"/>
                        <a:t> 35 by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 46 by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by 70 by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Antenna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87409" y="2017803"/>
          <a:ext cx="8947150" cy="3203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991"/>
                <a:gridCol w="2560320"/>
                <a:gridCol w="2264229"/>
                <a:gridCol w="2771610"/>
              </a:tblGrid>
              <a:tr h="854047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85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401</TotalTime>
  <Words>923</Words>
  <Application>Microsoft Office PowerPoint</Application>
  <PresentationFormat>Widescreen</PresentationFormat>
  <Paragraphs>235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Wingdings</vt:lpstr>
      <vt:lpstr>Wingdings 3</vt:lpstr>
      <vt:lpstr>Ion</vt:lpstr>
      <vt:lpstr>CubeSat Team</vt:lpstr>
      <vt:lpstr>Conceptual View</vt:lpstr>
      <vt:lpstr>Requirements</vt:lpstr>
      <vt:lpstr>Requirements – Derived</vt:lpstr>
      <vt:lpstr>Navigation Systems</vt:lpstr>
      <vt:lpstr>Position Determination </vt:lpstr>
      <vt:lpstr>GPS in Space </vt:lpstr>
      <vt:lpstr>GPS Receiver </vt:lpstr>
      <vt:lpstr>GPS Antenna </vt:lpstr>
      <vt:lpstr>Attitude Determination</vt:lpstr>
      <vt:lpstr>Attitude Determination </vt:lpstr>
      <vt:lpstr>Attitude Determination</vt:lpstr>
      <vt:lpstr>Attitude Control</vt:lpstr>
      <vt:lpstr>Attitude Control</vt:lpstr>
      <vt:lpstr>Communication </vt:lpstr>
      <vt:lpstr>Communication</vt:lpstr>
      <vt:lpstr>Working Assumptions</vt:lpstr>
      <vt:lpstr>Questions/Solutions</vt:lpstr>
      <vt:lpstr>Communication – Scenario 1</vt:lpstr>
      <vt:lpstr>Communication – Scenario 2</vt:lpstr>
      <vt:lpstr>Power Management </vt:lpstr>
      <vt:lpstr>Power Management</vt:lpstr>
      <vt:lpstr>Power Management</vt:lpstr>
      <vt:lpstr>Power Management </vt:lpstr>
      <vt:lpstr>Power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Charles Denis</cp:lastModifiedBy>
  <cp:revision>30</cp:revision>
  <dcterms:created xsi:type="dcterms:W3CDTF">2015-10-02T16:02:25Z</dcterms:created>
  <dcterms:modified xsi:type="dcterms:W3CDTF">2015-10-07T22:10:32Z</dcterms:modified>
</cp:coreProperties>
</file>