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63" r:id="rId4"/>
    <p:sldId id="265" r:id="rId5"/>
    <p:sldId id="264" r:id="rId6"/>
    <p:sldId id="282" r:id="rId7"/>
    <p:sldId id="266" r:id="rId8"/>
    <p:sldId id="267" r:id="rId9"/>
    <p:sldId id="276" r:id="rId10"/>
    <p:sldId id="277" r:id="rId11"/>
    <p:sldId id="261" r:id="rId12"/>
    <p:sldId id="274" r:id="rId13"/>
    <p:sldId id="270" r:id="rId14"/>
    <p:sldId id="275" r:id="rId15"/>
    <p:sldId id="271" r:id="rId16"/>
    <p:sldId id="283" r:id="rId17"/>
    <p:sldId id="284" r:id="rId18"/>
    <p:sldId id="285" r:id="rId19"/>
    <p:sldId id="294" r:id="rId20"/>
    <p:sldId id="295" r:id="rId21"/>
    <p:sldId id="296" r:id="rId22"/>
    <p:sldId id="289" r:id="rId23"/>
    <p:sldId id="290" r:id="rId24"/>
    <p:sldId id="291" r:id="rId25"/>
    <p:sldId id="292" r:id="rId26"/>
    <p:sldId id="293" r:id="rId27"/>
    <p:sldId id="278" r:id="rId28"/>
    <p:sldId id="272" r:id="rId29"/>
    <p:sldId id="279" r:id="rId30"/>
    <p:sldId id="280" r:id="rId31"/>
    <p:sldId id="269" r:id="rId32"/>
    <p:sldId id="281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Angenda" id="{76D6046B-D150-451F-87D2-482E676398B4}">
          <p14:sldIdLst>
            <p14:sldId id="256"/>
            <p14:sldId id="262"/>
          </p14:sldIdLst>
        </p14:section>
        <p14:section name="Introduction" id="{9B49AF41-1C4E-40E3-BFA5-6A4FACDE04FE}">
          <p14:sldIdLst>
            <p14:sldId id="263"/>
          </p14:sldIdLst>
        </p14:section>
        <p14:section name="Motivation" id="{72A22D34-0D97-476C-9AFC-F519F7A1942F}">
          <p14:sldIdLst>
            <p14:sldId id="265"/>
            <p14:sldId id="264"/>
            <p14:sldId id="282"/>
            <p14:sldId id="266"/>
            <p14:sldId id="267"/>
          </p14:sldIdLst>
        </p14:section>
        <p14:section name="Design" id="{469F1377-38AB-4B9C-9F1F-68C5796EAF33}">
          <p14:sldIdLst>
            <p14:sldId id="276"/>
            <p14:sldId id="277"/>
            <p14:sldId id="261"/>
            <p14:sldId id="274"/>
            <p14:sldId id="270"/>
            <p14:sldId id="275"/>
            <p14:sldId id="271"/>
            <p14:sldId id="283"/>
            <p14:sldId id="284"/>
            <p14:sldId id="285"/>
            <p14:sldId id="294"/>
            <p14:sldId id="295"/>
            <p14:sldId id="296"/>
            <p14:sldId id="289"/>
            <p14:sldId id="290"/>
            <p14:sldId id="291"/>
            <p14:sldId id="292"/>
            <p14:sldId id="293"/>
            <p14:sldId id="278"/>
            <p14:sldId id="272"/>
            <p14:sldId id="279"/>
          </p14:sldIdLst>
        </p14:section>
        <p14:section name="Budget" id="{509844D8-6DEF-47F2-B408-665832A1E0E3}">
          <p14:sldIdLst>
            <p14:sldId id="280"/>
          </p14:sldIdLst>
        </p14:section>
        <p14:section name="FMEA" id="{4FDCAB87-F2A8-4383-88F4-8E70D281F673}">
          <p14:sldIdLst>
            <p14:sldId id="269"/>
          </p14:sldIdLst>
        </p14:section>
        <p14:section name="Conclusion" id="{8D0EB9DF-449E-464E-B0A6-3B16FE21ECDF}">
          <p14:sldIdLst>
            <p14:sldId id="281"/>
          </p14:sldIdLst>
        </p14:section>
        <p14:section name="Individual" id="{C08723E0-6AD8-4255-BFA3-8DF72EBE7D7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12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40BA-0231-455E-9316-1D73A33F1CEF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DF5-4FA6-46A2-80D2-372E71923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83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9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21" y="363151"/>
            <a:ext cx="9404723" cy="700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21" y="1227551"/>
            <a:ext cx="10714995" cy="51607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447338" y="1063625"/>
            <a:ext cx="1514475" cy="352425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6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8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24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DDCAA9-9585-4BDA-B647-DCFF46B7611D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74E08-9230-43BE-AC36-4BE82926A60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9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CubeSat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Structure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Century College to Manufacture to Specifications</a:t>
            </a:r>
          </a:p>
          <a:p>
            <a:pPr lvl="1"/>
            <a:r>
              <a:rPr lang="en-US" dirty="0" smtClean="0"/>
              <a:t>Sub Contracted by UMN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Wiring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96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ADNCS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Passive attitude control decision</a:t>
            </a:r>
          </a:p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4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657" y="925937"/>
            <a:ext cx="6502400" cy="64262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1: Active Pinging</a:t>
            </a:r>
          </a:p>
          <a:p>
            <a:r>
              <a:rPr lang="en-US" dirty="0" smtClean="0"/>
              <a:t>Check if any other ground stations are currently in contact with </a:t>
            </a:r>
            <a:r>
              <a:rPr lang="en-US" dirty="0" err="1" smtClean="0"/>
              <a:t>CubeSat</a:t>
            </a:r>
            <a:endParaRPr lang="en-US" dirty="0" smtClean="0"/>
          </a:p>
          <a:p>
            <a:r>
              <a:rPr lang="en-US" dirty="0" smtClean="0"/>
              <a:t>If not, send hail signal once every 3 seconds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28" y="1205963"/>
            <a:ext cx="1676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6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07081E-8 1.38953E-8 L 0.2912 1.38953E-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2: Establish Connection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replies to hail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GPS location, heading, and velocity information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transmits number of files ready for downlink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4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0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1" y="1442890"/>
            <a:ext cx="4051300" cy="39722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7483"/>
            <a:ext cx="4051300" cy="39357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22" y="1442890"/>
            <a:ext cx="4051300" cy="39722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83348" y="3495566"/>
            <a:ext cx="5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72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Agenda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>
              <a:buAutoNum type="arabicPeriod"/>
            </a:pPr>
            <a:r>
              <a:rPr lang="en-US" sz="3200" dirty="0" smtClean="0"/>
              <a:t>Introduction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Motivation</a:t>
            </a:r>
            <a:endParaRPr lang="en-US" sz="3200" dirty="0"/>
          </a:p>
          <a:p>
            <a:pPr marL="1257300" lvl="2" indent="-457200">
              <a:buAutoNum type="arabicPeriod"/>
            </a:pPr>
            <a:r>
              <a:rPr lang="en-US" sz="3200" dirty="0" smtClean="0"/>
              <a:t>Approach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Budget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Design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Standards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FMEA</a:t>
            </a:r>
          </a:p>
          <a:p>
            <a:pPr marL="1257300" lvl="2" indent="-457200">
              <a:buAutoNum type="arabicPeriod"/>
            </a:pPr>
            <a:r>
              <a:rPr lang="en-US" sz="3200" dirty="0" smtClean="0"/>
              <a:t>Conclusion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2581" y="1976636"/>
            <a:ext cx="10795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94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3: Computation</a:t>
            </a:r>
          </a:p>
          <a:p>
            <a:r>
              <a:rPr lang="en-US" dirty="0" smtClean="0"/>
              <a:t>Ground station determines communication time</a:t>
            </a:r>
            <a:endParaRPr lang="en-US" dirty="0"/>
          </a:p>
          <a:p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12844" y="561544"/>
            <a:ext cx="10966313" cy="5734913"/>
          </a:xfrm>
          <a:prstGeom prst="roundRect">
            <a:avLst/>
          </a:prstGeom>
          <a:solidFill>
            <a:srgbClr val="FFFF0B">
              <a:alpha val="91000"/>
            </a:srgbClr>
          </a:solid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6" y="1206500"/>
            <a:ext cx="4438919" cy="444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5" y="1206500"/>
            <a:ext cx="4438919" cy="444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54" y="1206500"/>
            <a:ext cx="4438919" cy="4445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4" y="1206500"/>
            <a:ext cx="4438919" cy="44450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93456" y="1572473"/>
            <a:ext cx="4647200" cy="3780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Tx/>
            </a:pPr>
            <a:r>
              <a:rPr lang="en-US" dirty="0" err="1" smtClean="0">
                <a:solidFill>
                  <a:srgbClr val="000000"/>
                </a:solidFill>
              </a:rPr>
              <a:t>CubeSat</a:t>
            </a:r>
            <a:r>
              <a:rPr lang="en-US" dirty="0" smtClean="0">
                <a:solidFill>
                  <a:srgbClr val="000000"/>
                </a:solidFill>
              </a:rPr>
              <a:t> makes contact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Determine range</a:t>
            </a:r>
          </a:p>
          <a:p>
            <a:pPr>
              <a:buClrTx/>
            </a:pPr>
            <a:r>
              <a:rPr lang="en-US" dirty="0" smtClean="0">
                <a:solidFill>
                  <a:srgbClr val="000000"/>
                </a:solidFill>
              </a:rPr>
              <a:t>Forward time step</a:t>
            </a:r>
          </a:p>
          <a:p>
            <a:pPr lvl="1">
              <a:buClrTx/>
            </a:pPr>
            <a:r>
              <a:rPr lang="en-US" dirty="0" smtClean="0">
                <a:solidFill>
                  <a:srgbClr val="000000"/>
                </a:solidFill>
              </a:rPr>
              <a:t>5 second intervals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4: Command</a:t>
            </a:r>
          </a:p>
          <a:p>
            <a:r>
              <a:rPr lang="en-US" dirty="0" smtClean="0"/>
              <a:t>Ground Station sends command code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6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5: Transmit Data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6: Checksum</a:t>
            </a:r>
          </a:p>
          <a:p>
            <a:r>
              <a:rPr lang="en-US" dirty="0" smtClean="0"/>
              <a:t>point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265" y="1205963"/>
            <a:ext cx="16764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369" y="3995393"/>
            <a:ext cx="1612900" cy="2705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289" y="2528545"/>
            <a:ext cx="2451100" cy="14732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8222" y="2840147"/>
            <a:ext cx="7626532" cy="3548128"/>
          </a:xfrm>
        </p:spPr>
        <p:txBody>
          <a:bodyPr anchor="b"/>
          <a:lstStyle/>
          <a:p>
            <a:pPr marL="0" indent="0">
              <a:buNone/>
            </a:pPr>
            <a:r>
              <a:rPr lang="en-US" sz="2400" dirty="0" smtClean="0"/>
              <a:t>Step 7: Confirmation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checks checksum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relays success/failure to ground station</a:t>
            </a:r>
          </a:p>
          <a:p>
            <a:r>
              <a:rPr lang="en-US" dirty="0" err="1" smtClean="0"/>
              <a:t>CubeSat</a:t>
            </a:r>
            <a:r>
              <a:rPr lang="en-US" dirty="0" smtClean="0"/>
              <a:t> marks file for deletion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288" y="2528545"/>
            <a:ext cx="24511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Communications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progress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Link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Power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30" y="1227138"/>
            <a:ext cx="8889553" cy="5160962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77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– Power 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COMPLETED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Introduction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37841" y="1617701"/>
            <a:ext cx="4157268" cy="19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lvl="1" indent="0" algn="ctr">
              <a:buFont typeface="Wingdings 3" charset="2"/>
              <a:buNone/>
            </a:pPr>
            <a:r>
              <a:rPr lang="en-US" sz="2400" u="sng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Font typeface="Wingdings 3" charset="2"/>
              <a:buNone/>
            </a:pPr>
            <a:r>
              <a:rPr lang="en-US" sz="2000" smtClean="0"/>
              <a:t>Charles Denis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46044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Attitude Control</a:t>
            </a:r>
          </a:p>
          <a:p>
            <a:r>
              <a:rPr lang="en-US" dirty="0" smtClean="0"/>
              <a:t>Attitude Determination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Power</a:t>
            </a:r>
          </a:p>
          <a:p>
            <a:r>
              <a:rPr lang="en-US" dirty="0" smtClean="0"/>
              <a:t>Manpower</a:t>
            </a:r>
          </a:p>
          <a:p>
            <a:pPr lvl="1"/>
            <a:r>
              <a:rPr lang="en-US" dirty="0" smtClean="0"/>
              <a:t>FREE!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38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FMEA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15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Conclusion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Delivered:</a:t>
            </a:r>
          </a:p>
          <a:p>
            <a:r>
              <a:rPr lang="en-US" smtClean="0"/>
              <a:t>TO BE COMPLETED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81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1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6" y="1239837"/>
            <a:ext cx="8585553" cy="5262179"/>
          </a:xfrm>
        </p:spPr>
      </p:pic>
    </p:spTree>
    <p:extLst>
      <p:ext uri="{BB962C8B-B14F-4D97-AF65-F5344CB8AC3E}">
        <p14:creationId xmlns:p14="http://schemas.microsoft.com/office/powerpoint/2010/main" val="397382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09" y="3063050"/>
            <a:ext cx="5640283" cy="283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056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Payload</a:t>
            </a:r>
            <a:endParaRPr lang="en-US" dirty="0"/>
          </a:p>
          <a:p>
            <a:pPr lvl="1"/>
            <a:r>
              <a:rPr lang="en-US" dirty="0"/>
              <a:t>Gamma Ray Intensity Detector (GRID)</a:t>
            </a:r>
          </a:p>
          <a:p>
            <a:r>
              <a:rPr lang="en-US" dirty="0"/>
              <a:t>What GRID does?</a:t>
            </a:r>
          </a:p>
          <a:p>
            <a:pPr lvl="1"/>
            <a:r>
              <a:rPr lang="en-US" dirty="0"/>
              <a:t>Detect Gamma Ray Events to conceptually prove deep space navigation concepts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806" r="768" b="806"/>
          <a:stretch/>
        </p:blipFill>
        <p:spPr bwMode="auto">
          <a:xfrm>
            <a:off x="3195663" y="3085930"/>
            <a:ext cx="5540774" cy="27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71882" y="5985593"/>
            <a:ext cx="571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/>
            <a:r>
              <a:rPr lang="en-US" sz="1200" dirty="0" smtClean="0"/>
              <a:t>Figure 1. This figures shows six examples of known Gamma Ray bursts from our universe. The data in the plots represents the relation between Kilo-Electron Volts and Seconds in time.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4912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Motivation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determine and relay a relative attitude solution with an accuracy of 10 </a:t>
            </a:r>
            <a:r>
              <a:rPr lang="en-US" dirty="0" err="1"/>
              <a:t>mRad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CubeSat shall maintain a clock offset or timing accuracy (relative to the formation) better than 10 µs.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5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Derived Requirements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Shall </a:t>
            </a:r>
            <a:r>
              <a:rPr lang="en-US" sz="2000" dirty="0"/>
              <a:t>accept </a:t>
            </a:r>
            <a:r>
              <a:rPr lang="en-US" sz="2000" dirty="0" smtClean="0"/>
              <a:t>“GRID” </a:t>
            </a:r>
            <a:r>
              <a:rPr lang="en-US" sz="2000" dirty="0"/>
              <a:t>as a payload</a:t>
            </a:r>
          </a:p>
          <a:p>
            <a:pPr lvl="2"/>
            <a:r>
              <a:rPr lang="en-US" sz="1800" dirty="0"/>
              <a:t>Supplies payload with power </a:t>
            </a:r>
            <a:r>
              <a:rPr lang="en-US" sz="1800" dirty="0" smtClean="0"/>
              <a:t>(3~5W/</a:t>
            </a:r>
            <a:r>
              <a:rPr lang="en-US" sz="1800" dirty="0" err="1" smtClean="0"/>
              <a:t>hr</a:t>
            </a:r>
            <a:r>
              <a:rPr lang="en-US" sz="1800" dirty="0" smtClean="0"/>
              <a:t>) </a:t>
            </a:r>
            <a:r>
              <a:rPr lang="en-US" sz="1800" dirty="0"/>
              <a:t>and communication requirements</a:t>
            </a:r>
          </a:p>
          <a:p>
            <a:pPr lvl="2"/>
            <a:r>
              <a:rPr lang="en-US" sz="1800" dirty="0"/>
              <a:t>Provides environmental data (time, attitude, position) to payload with priority</a:t>
            </a:r>
          </a:p>
          <a:p>
            <a:pPr lvl="2"/>
            <a:r>
              <a:rPr lang="en-US" sz="1800" dirty="0"/>
              <a:t>Receives data from payload to transmit to ground network</a:t>
            </a:r>
          </a:p>
          <a:p>
            <a:endParaRPr lang="en-US" sz="2400" dirty="0"/>
          </a:p>
          <a:p>
            <a:pPr lvl="1"/>
            <a:r>
              <a:rPr lang="en-US" sz="2000" dirty="0"/>
              <a:t>Shall meet NASA CubeSat Launch Initiative requirements</a:t>
            </a:r>
          </a:p>
          <a:p>
            <a:pPr lvl="2"/>
            <a:r>
              <a:rPr lang="en-US" sz="1800" dirty="0"/>
              <a:t>Structural, electrical, and other requirements are listed at </a:t>
            </a:r>
          </a:p>
          <a:p>
            <a:pPr lvl="3"/>
            <a:r>
              <a:rPr lang="en-US" sz="1600" dirty="0">
                <a:solidFill>
                  <a:srgbClr val="FFC000"/>
                </a:solidFill>
              </a:rPr>
              <a:t>http://www.nasa.gov/pdf/627972main_LSP-REQ-317_01A.pdf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0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Design - Model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Solidworks</a:t>
            </a:r>
            <a:r>
              <a:rPr lang="en-US" dirty="0" smtClean="0"/>
              <a:t> Model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4DC015B6-F420-4CE0-B51C-21BE6322361F}" vid="{1413F7E4-2720-4250-A1CE-68DF955E7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4212</TotalTime>
  <Words>593</Words>
  <Application>Microsoft Macintosh PowerPoint</Application>
  <PresentationFormat>Custom</PresentationFormat>
  <Paragraphs>157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Theme1</vt:lpstr>
      <vt:lpstr>CubeSat</vt:lpstr>
      <vt:lpstr>Agenda</vt:lpstr>
      <vt:lpstr>Introduction</vt:lpstr>
      <vt:lpstr>Motivation</vt:lpstr>
      <vt:lpstr>Motivation</vt:lpstr>
      <vt:lpstr>Motivation</vt:lpstr>
      <vt:lpstr>Motivation</vt:lpstr>
      <vt:lpstr>Motivation</vt:lpstr>
      <vt:lpstr>Design - Model</vt:lpstr>
      <vt:lpstr>Design - Structure</vt:lpstr>
      <vt:lpstr>Design</vt:lpstr>
      <vt:lpstr>Wiring</vt:lpstr>
      <vt:lpstr>Design - ADNCS</vt:lpstr>
      <vt:lpstr>DESIGN ADNCS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- Communications</vt:lpstr>
      <vt:lpstr>Design – Link Budget</vt:lpstr>
      <vt:lpstr>Design - Power</vt:lpstr>
      <vt:lpstr>Design – Power Budget</vt:lpstr>
      <vt:lpstr>Budget</vt:lpstr>
      <vt:lpstr>FMEA</vt:lpstr>
      <vt:lpstr>Conclusion</vt:lpstr>
      <vt:lpstr>Individual Reports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</dc:title>
  <dc:creator>Charles Denis</dc:creator>
  <cp:lastModifiedBy>Ben Setterholm</cp:lastModifiedBy>
  <cp:revision>24</cp:revision>
  <dcterms:created xsi:type="dcterms:W3CDTF">2015-11-20T16:46:02Z</dcterms:created>
  <dcterms:modified xsi:type="dcterms:W3CDTF">2015-11-29T06:01:30Z</dcterms:modified>
</cp:coreProperties>
</file>