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DD755DE-8D27-469E-A03F-B805FE8923A6}">
          <p14:sldIdLst>
            <p14:sldId id="256"/>
            <p14:sldId id="264"/>
            <p14:sldId id="265"/>
          </p14:sldIdLst>
        </p14:section>
        <p14:section name="what is spa?" id="{79437EB1-CD7B-4EC2-9F5A-D833616AD310}">
          <p14:sldIdLst>
            <p14:sldId id="266"/>
            <p14:sldId id="267"/>
            <p14:sldId id="268"/>
          </p14:sldIdLst>
        </p14:section>
        <p14:section name="what-spa-sph" id="{41614588-7E11-4D4E-976D-0C4F08170F0F}">
          <p14:sldIdLst>
            <p14:sldId id="269"/>
            <p14:sldId id="270"/>
            <p14:sldId id="271"/>
          </p14:sldIdLst>
        </p14:section>
        <p14:section name="supporting-tech" id="{99AF7ACE-670F-694F-9F02-792EBE404B1B}">
          <p14:sldIdLst>
            <p14:sldId id="272"/>
            <p14:sldId id="273"/>
            <p14:sldId id="274"/>
          </p14:sldIdLst>
        </p14:section>
        <p14:section name="spa-sp" id="{DBB009A4-17A2-9E41-984B-C524A65A25F0}">
          <p14:sldIdLst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23355F"/>
    <a:srgbClr val="233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994" autoAdjust="0"/>
    <p:restoredTop sz="97312"/>
  </p:normalViewPr>
  <p:slideViewPr>
    <p:cSldViewPr snapToGrid="0">
      <p:cViewPr varScale="1">
        <p:scale>
          <a:sx n="182" d="100"/>
          <a:sy n="182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4432C-314F-49E0-BCF5-1DF451204E4D}" type="datetimeFigureOut">
              <a:rPr lang="en-US" smtClean="0"/>
              <a:t>6/18/15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B6790-839C-4960-9DDB-C1B11D0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CEFB-A65A-48DF-BB74-7C5EA2C86EF7}" type="datetimeFigureOut">
              <a:rPr lang="en-US" smtClean="0"/>
              <a:t>6/18/15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87" y="8781042"/>
            <a:ext cx="6856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© Andrew Connell (www.AndrewConnell.com)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5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4"/>
            <a:ext cx="12192000" cy="403833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640937"/>
            <a:ext cx="10572000" cy="2971051"/>
          </a:xfrm>
        </p:spPr>
        <p:txBody>
          <a:bodyPr anchor="t"/>
          <a:lstStyle>
            <a:lvl1pPr algn="r">
              <a:defRPr sz="5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4406817"/>
            <a:ext cx="10572000" cy="1498437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4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0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0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43" y="57841"/>
            <a:ext cx="10990914" cy="97045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8760"/>
            <a:ext cx="10972800" cy="47501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4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3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-1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476621"/>
            <a:ext cx="5185873" cy="459971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476620"/>
            <a:ext cx="5194583" cy="45997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1476621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052884"/>
            <a:ext cx="5189856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1476621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052884"/>
            <a:ext cx="5194583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0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0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eaker Detai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55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7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5021"/>
            <a:ext cx="10972800" cy="7208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8760"/>
            <a:ext cx="10972800" cy="4808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-4358" y="6348131"/>
            <a:ext cx="12192000" cy="509869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49434" y="6356875"/>
            <a:ext cx="3513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www.AndrewConnell.com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386454" y="6403010"/>
            <a:ext cx="228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AndrewConnell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4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96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1536" userDrawn="1">
          <p15:clr>
            <a:srgbClr val="F26B43"/>
          </p15:clr>
        </p15:guide>
        <p15:guide id="6" pos="2112" userDrawn="1">
          <p15:clr>
            <a:srgbClr val="F26B43"/>
          </p15:clr>
        </p15:guide>
        <p15:guide id="7" pos="2688" userDrawn="1">
          <p15:clr>
            <a:srgbClr val="F26B43"/>
          </p15:clr>
        </p15:guide>
        <p15:guide id="8" pos="3264" userDrawn="1">
          <p15:clr>
            <a:srgbClr val="F26B43"/>
          </p15:clr>
        </p15:guide>
        <p15:guide id="9" pos="4416" userDrawn="1">
          <p15:clr>
            <a:srgbClr val="F26B43"/>
          </p15:clr>
        </p15:guide>
        <p15:guide id="10" pos="4992" userDrawn="1">
          <p15:clr>
            <a:srgbClr val="F26B43"/>
          </p15:clr>
        </p15:guide>
        <p15:guide id="11" pos="5568" userDrawn="1">
          <p15:clr>
            <a:srgbClr val="F26B43"/>
          </p15:clr>
        </p15:guide>
        <p15:guide id="12" pos="6144" userDrawn="1">
          <p15:clr>
            <a:srgbClr val="F26B43"/>
          </p15:clr>
        </p15:guide>
        <p15:guide id="13" pos="6720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008" userDrawn="1">
          <p15:clr>
            <a:srgbClr val="F26B43"/>
          </p15:clr>
        </p15:guide>
        <p15:guide id="16" orient="horz" pos="1584" userDrawn="1">
          <p15:clr>
            <a:srgbClr val="F26B43"/>
          </p15:clr>
        </p15:guide>
        <p15:guide id="17" orient="horz" pos="2736" userDrawn="1">
          <p15:clr>
            <a:srgbClr val="F26B43"/>
          </p15:clr>
        </p15:guide>
        <p15:guide id="18" orient="horz" pos="3312" userDrawn="1">
          <p15:clr>
            <a:srgbClr val="F26B43"/>
          </p15:clr>
        </p15:guide>
        <p15:guide id="19" orient="horz" pos="3888" userDrawn="1">
          <p15:clr>
            <a:srgbClr val="F26B43"/>
          </p15:clr>
        </p15:guide>
        <p15:guide id="20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criticalpathtraining.com/" TargetMode="External"/><Relationship Id="rId12" Type="http://schemas.openxmlformats.org/officeDocument/2006/relationships/hyperlink" Target="http://www.pluralsight.com/" TargetMode="Externa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hyperlink" Target="http://www.andrewconnell.com/" TargetMode="External"/><Relationship Id="rId4" Type="http://schemas.openxmlformats.org/officeDocument/2006/relationships/hyperlink" Target="mailto:me@AndrewConnell.co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hyperlink" Target="http://www.microsoftcloudshow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Building Single Page Apps for SharePoint / Office 365 with Angular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1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Technologies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➡️ Client-Side Dev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76400"/>
            <a:ext cx="8610600" cy="4419600"/>
          </a:xfrm>
        </p:spPr>
        <p:txBody>
          <a:bodyPr/>
          <a:lstStyle/>
          <a:p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Good browser development tools</a:t>
            </a:r>
          </a:p>
          <a:p>
            <a:pPr lvl="1"/>
            <a:r>
              <a:rPr lang="en-US" dirty="0" smtClean="0"/>
              <a:t>Chrome Developer Tools</a:t>
            </a:r>
          </a:p>
          <a:p>
            <a:pPr lvl="1"/>
            <a:r>
              <a:rPr lang="en-US" dirty="0" err="1" smtClean="0"/>
              <a:t>Batarang</a:t>
            </a:r>
            <a:r>
              <a:rPr lang="en-US" dirty="0" smtClean="0"/>
              <a:t> - </a:t>
            </a:r>
            <a:r>
              <a:rPr lang="en-US" sz="2400" dirty="0" err="1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github.com</a:t>
            </a:r>
            <a:r>
              <a:rPr lang="en-US" sz="2400" dirty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/angular/</a:t>
            </a:r>
            <a:r>
              <a:rPr lang="en-US" sz="2400" dirty="0" err="1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angularjs-batarang</a:t>
            </a:r>
            <a:endParaRPr lang="en-US" dirty="0" smtClean="0">
              <a:solidFill>
                <a:srgbClr val="0070C0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dirty="0" smtClean="0"/>
              <a:t>Fiddler</a:t>
            </a:r>
          </a:p>
          <a:p>
            <a:r>
              <a:rPr lang="en-US" dirty="0" smtClean="0"/>
              <a:t>Breeze</a:t>
            </a:r>
          </a:p>
          <a:p>
            <a:pPr lvl="1"/>
            <a:r>
              <a:rPr lang="en-US" dirty="0" smtClean="0"/>
              <a:t>Think “</a:t>
            </a:r>
            <a:r>
              <a:rPr lang="en-US" i="1" dirty="0" smtClean="0"/>
              <a:t>Entity Framework in JavaScript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pic>
        <p:nvPicPr>
          <p:cNvPr id="4" name="Picture 3" descr="ClientSideProjectOr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524000"/>
            <a:ext cx="635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Apps with Angular for SharePoint &amp; Office 365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1.x or 2.0?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Where are we…</a:t>
            </a:r>
          </a:p>
          <a:p>
            <a:pPr lvl="1"/>
            <a:r>
              <a:rPr lang="en-US" dirty="0" smtClean="0"/>
              <a:t>1.3 – current release</a:t>
            </a:r>
          </a:p>
          <a:p>
            <a:pPr lvl="1"/>
            <a:r>
              <a:rPr lang="en-US" dirty="0" smtClean="0"/>
              <a:t>1.4 – currently in beta</a:t>
            </a:r>
          </a:p>
          <a:p>
            <a:pPr lvl="1"/>
            <a:r>
              <a:rPr lang="en-US" dirty="0" smtClean="0"/>
              <a:t>1.5 – theme is to help with migration to 2.0</a:t>
            </a:r>
          </a:p>
          <a:p>
            <a:r>
              <a:rPr lang="en-US" dirty="0" smtClean="0"/>
              <a:t>1.x still supported while public interest &amp; use</a:t>
            </a:r>
          </a:p>
          <a:p>
            <a:r>
              <a:rPr lang="en-US" dirty="0" smtClean="0"/>
              <a:t>Angular 2.0</a:t>
            </a:r>
          </a:p>
          <a:p>
            <a:pPr lvl="1"/>
            <a:r>
              <a:rPr lang="en-US" dirty="0" smtClean="0"/>
              <a:t>Crazy fast</a:t>
            </a:r>
          </a:p>
          <a:p>
            <a:pPr lvl="1"/>
            <a:r>
              <a:rPr lang="en-US" dirty="0" smtClean="0"/>
              <a:t>Evergreen browsers only</a:t>
            </a:r>
          </a:p>
          <a:p>
            <a:pPr lvl="1"/>
            <a:r>
              <a:rPr lang="en-US" dirty="0" smtClean="0"/>
              <a:t>Think “ASP.NET </a:t>
            </a:r>
            <a:r>
              <a:rPr lang="en-US" dirty="0" err="1" smtClean="0"/>
              <a:t>WebForms</a:t>
            </a:r>
            <a:r>
              <a:rPr lang="en-US" dirty="0" smtClean="0"/>
              <a:t> =&gt; ASP.NET MVC”</a:t>
            </a:r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Keynotes by Google @ ng-</a:t>
            </a:r>
            <a:r>
              <a:rPr lang="en-US" dirty="0" err="1" smtClean="0"/>
              <a:t>conf</a:t>
            </a:r>
            <a:endParaRPr lang="en-US" dirty="0" smtClean="0"/>
          </a:p>
          <a:p>
            <a:pPr lvl="1"/>
            <a:r>
              <a:rPr lang="en-US" dirty="0" smtClean="0"/>
              <a:t>Day 1: </a:t>
            </a:r>
            <a:r>
              <a:rPr lang="en-US" dirty="0" smtClean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https://</a:t>
            </a:r>
            <a:r>
              <a:rPr lang="en-US" dirty="0" err="1" smtClean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youtu.be</a:t>
            </a:r>
            <a:r>
              <a:rPr lang="en-US" dirty="0" smtClean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/QHulaj5ZxbI</a:t>
            </a:r>
          </a:p>
          <a:p>
            <a:pPr lvl="1"/>
            <a:r>
              <a:rPr lang="en-US" dirty="0" smtClean="0"/>
              <a:t>Day 2: </a:t>
            </a:r>
            <a:r>
              <a:rPr lang="en-US" dirty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https://youtu.be/-dMBcqwvYA0</a:t>
            </a:r>
          </a:p>
          <a:p>
            <a:endParaRPr lang="en-US" dirty="0" smtClean="0"/>
          </a:p>
          <a:p>
            <a:r>
              <a:rPr lang="en-US" dirty="0" smtClean="0"/>
              <a:t>Adventures in Angular – State of Angular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http://</a:t>
            </a:r>
            <a:r>
              <a:rPr lang="en-US" dirty="0" err="1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aconn.me</a:t>
            </a:r>
            <a:r>
              <a:rPr lang="en-US" dirty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/aia-state-of-ng2</a:t>
            </a:r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Thanks! Questions?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357088" y="4814603"/>
            <a:ext cx="6770911" cy="603168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andrewconnell</a:t>
            </a:r>
            <a:r>
              <a:rPr lang="en-US" dirty="0"/>
              <a:t>/pres-sp15app-ng-spa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84357"/>
            <a:ext cx="5080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3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b="7601"/>
          <a:stretch/>
        </p:blipFill>
        <p:spPr>
          <a:xfrm>
            <a:off x="1578781" y="439212"/>
            <a:ext cx="3568537" cy="3585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14651" y="439212"/>
            <a:ext cx="5407190" cy="1767999"/>
          </a:xfrm>
          <a:prstGeom prst="rect">
            <a:avLst/>
          </a:prstGeom>
          <a:solidFill>
            <a:srgbClr val="23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Andrew Connell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www.AndrewConnell.com</a:t>
            </a:r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me@AndrewConnell.com</a:t>
            </a:r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605068"/>
            <a:ext cx="348275" cy="34827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225511"/>
            <a:ext cx="347472" cy="34747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040229" y="2263544"/>
            <a:ext cx="1758696" cy="1761613"/>
            <a:chOff x="7040229" y="2553828"/>
            <a:chExt cx="1758696" cy="1761613"/>
          </a:xfrm>
        </p:grpSpPr>
        <p:sp>
          <p:nvSpPr>
            <p:cNvPr id="30" name="Rectangle 29"/>
            <p:cNvSpPr/>
            <p:nvPr/>
          </p:nvSpPr>
          <p:spPr>
            <a:xfrm>
              <a:off x="7040229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287" y="2616686"/>
              <a:ext cx="1034486" cy="1623608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8863145" y="2277596"/>
            <a:ext cx="1758696" cy="1761613"/>
            <a:chOff x="8874252" y="2553828"/>
            <a:chExt cx="1758696" cy="1761613"/>
          </a:xfrm>
        </p:grpSpPr>
        <p:sp>
          <p:nvSpPr>
            <p:cNvPr id="31" name="Rectangle 30"/>
            <p:cNvSpPr/>
            <p:nvPr/>
          </p:nvSpPr>
          <p:spPr>
            <a:xfrm>
              <a:off x="8874252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andrewconnell</a:t>
              </a:r>
              <a:endParaRPr lang="en-US" sz="14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972" y="2821761"/>
              <a:ext cx="905256" cy="905256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19" y="2605433"/>
            <a:ext cx="1610708" cy="106554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1578781" y="4109594"/>
            <a:ext cx="9043060" cy="2269433"/>
          </a:xfrm>
          <a:prstGeom prst="rect">
            <a:avLst/>
          </a:prstGeom>
          <a:solidFill>
            <a:srgbClr val="4668C5"/>
          </a:solidFill>
          <a:ln w="952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128016" rIns="155448" bIns="1280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Full stack web developer &amp; instructor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Co-host, Microsoft Cloud Show – 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0"/>
              </a:rPr>
              <a:t>www.MicrosoftCloudShow.com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Hands-On SharePoint Training 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Critical Path Training  - 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1"/>
              </a:rPr>
              <a:t>www.CriticalPathTraining.com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On-Demand SharePoint Training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Pluralsight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2"/>
              </a:rPr>
              <a:t>www.Pluralsight.com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6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Topics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024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What are Single Page Apps</a:t>
            </a:r>
          </a:p>
          <a:p>
            <a:endParaRPr lang="en-US" altLang="en-US" dirty="0"/>
          </a:p>
          <a:p>
            <a:r>
              <a:rPr lang="en-US" altLang="en-US" dirty="0" smtClean="0"/>
              <a:t>Why SPAs for SharePoint / Office 365?</a:t>
            </a:r>
          </a:p>
          <a:p>
            <a:endParaRPr lang="en-US" altLang="en-US" dirty="0"/>
          </a:p>
          <a:p>
            <a:r>
              <a:rPr lang="en-US" altLang="en-US" dirty="0" smtClean="0"/>
              <a:t>Supporting Technologies &amp; Choices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Angular 1.x or 2.0?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Single Page Apps?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SPAs?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 web applications that don’t refresh the entire page</a:t>
            </a:r>
          </a:p>
          <a:p>
            <a:r>
              <a:rPr lang="en-US" dirty="0" smtClean="0"/>
              <a:t>Fetch only data &amp; views when needed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Outlook Web App</a:t>
            </a:r>
          </a:p>
          <a:p>
            <a:pPr lvl="1"/>
            <a:r>
              <a:rPr lang="en-US" dirty="0" smtClean="0"/>
              <a:t>Gmail</a:t>
            </a:r>
          </a:p>
          <a:p>
            <a:pPr lvl="1"/>
            <a:r>
              <a:rPr lang="en-US" dirty="0" err="1" smtClean="0"/>
              <a:t>Trello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534400" cy="762000"/>
          </a:xfrm>
        </p:spPr>
        <p:txBody>
          <a:bodyPr/>
          <a:lstStyle/>
          <a:p>
            <a:r>
              <a:rPr lang="en-US" dirty="0" smtClean="0"/>
              <a:t>Characteristics of SPA Frameworks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r>
              <a:rPr lang="en-US" dirty="0" smtClean="0"/>
              <a:t>Screen history with navigation</a:t>
            </a:r>
          </a:p>
          <a:p>
            <a:r>
              <a:rPr lang="en-US" dirty="0" smtClean="0"/>
              <a:t>Deep linking</a:t>
            </a:r>
          </a:p>
          <a:p>
            <a:r>
              <a:rPr lang="en-US" dirty="0" err="1" smtClean="0"/>
              <a:t>Templated</a:t>
            </a:r>
            <a:r>
              <a:rPr lang="en-US" dirty="0" smtClean="0"/>
              <a:t> views</a:t>
            </a:r>
          </a:p>
          <a:p>
            <a:r>
              <a:rPr lang="en-US" dirty="0" smtClean="0"/>
              <a:t>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Apps for</a:t>
            </a:r>
            <a:br>
              <a:rPr lang="en-US" dirty="0" smtClean="0"/>
            </a:br>
            <a:r>
              <a:rPr lang="en-US" dirty="0" smtClean="0"/>
              <a:t>SharePoint &amp; Office 365 Apps?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in Present Day SharePoint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305800" cy="441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Cloud hosted apps must live somewhere</a:t>
            </a:r>
          </a:p>
          <a:p>
            <a:pPr lvl="1"/>
            <a:r>
              <a:rPr lang="en-US" dirty="0" smtClean="0"/>
              <a:t>Cloud? Azure, AWS, Google,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On-Premises servers</a:t>
            </a:r>
          </a:p>
          <a:p>
            <a:endParaRPr lang="en-US" dirty="0" smtClean="0"/>
          </a:p>
          <a:p>
            <a:r>
              <a:rPr lang="en-US" dirty="0" smtClean="0"/>
              <a:t>SharePoint hosted apps use cookie-based authentication (not token based)</a:t>
            </a:r>
          </a:p>
          <a:p>
            <a:endParaRPr lang="en-US" dirty="0" smtClean="0"/>
          </a:p>
          <a:p>
            <a:r>
              <a:rPr lang="en-US" dirty="0" smtClean="0"/>
              <a:t>Generally tied to Visual Studio-based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SPA’s Add Flexibility &amp;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to create online / offline story</a:t>
            </a:r>
          </a:p>
          <a:p>
            <a:endParaRPr lang="en-US" dirty="0" smtClean="0"/>
          </a:p>
          <a:p>
            <a:r>
              <a:rPr lang="en-US" dirty="0" smtClean="0"/>
              <a:t>React to customer usage of your app</a:t>
            </a:r>
          </a:p>
          <a:p>
            <a:endParaRPr lang="en-US" dirty="0" smtClean="0"/>
          </a:p>
          <a:p>
            <a:r>
              <a:rPr lang="en-US" dirty="0" smtClean="0"/>
              <a:t>Deep talent pool to choose from</a:t>
            </a:r>
          </a:p>
          <a:p>
            <a:endParaRPr lang="en-US" dirty="0" smtClean="0"/>
          </a:p>
          <a:p>
            <a:r>
              <a:rPr lang="en-US" dirty="0" smtClean="0"/>
              <a:t>Booming ecosystem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AC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D7D31"/>
      </a:hlink>
      <a:folHlink>
        <a:srgbClr val="ED7D31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I Presentation.potx" id="{26D72829-1597-462E-9B47-74AA5085C4D6}" vid="{EEE73FA6-A194-4309-B012-C868B543F1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ACI Presentation</Template>
  <TotalTime>79</TotalTime>
  <Words>299</Words>
  <Application>Microsoft Macintosh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Calibri Light</vt:lpstr>
      <vt:lpstr>Century Gothic</vt:lpstr>
      <vt:lpstr>Segoe UI</vt:lpstr>
      <vt:lpstr>Segoe UI Light</vt:lpstr>
      <vt:lpstr>Segoe UI Semibold</vt:lpstr>
      <vt:lpstr>Wingdings</vt:lpstr>
      <vt:lpstr>Wingdings 2</vt:lpstr>
      <vt:lpstr>Quotable</vt:lpstr>
      <vt:lpstr>Building Single Page Apps for SharePoint / Office 365 with Angular</vt:lpstr>
      <vt:lpstr>PowerPoint Presentation</vt:lpstr>
      <vt:lpstr>Topics</vt:lpstr>
      <vt:lpstr>What are Single Page Apps?</vt:lpstr>
      <vt:lpstr>What are SPAs?</vt:lpstr>
      <vt:lpstr>Characteristics of SPA Frameworks</vt:lpstr>
      <vt:lpstr>Single Page Apps for SharePoint &amp; Office 365 Apps? </vt:lpstr>
      <vt:lpstr>Apps in Present Day SharePoint</vt:lpstr>
      <vt:lpstr>SPA’s Add Flexibility &amp; Options</vt:lpstr>
      <vt:lpstr>Supporting Technologies</vt:lpstr>
      <vt:lpstr>Server-Side ➡️ Client-Side Dev</vt:lpstr>
      <vt:lpstr>Project Organization</vt:lpstr>
      <vt:lpstr>Single Page Apps with Angular for SharePoint &amp; Office 365</vt:lpstr>
      <vt:lpstr>Angular 1.x or 2.0?</vt:lpstr>
      <vt:lpstr>References…</vt:lpstr>
      <vt:lpstr>Thanks!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Single Page Apps for SharePoint / Office 365 with Angular</dc:title>
  <dc:creator>Andrew Connell</dc:creator>
  <cp:lastModifiedBy>Andrew Connell</cp:lastModifiedBy>
  <cp:revision>5</cp:revision>
  <dcterms:created xsi:type="dcterms:W3CDTF">2015-06-18T14:51:22Z</dcterms:created>
  <dcterms:modified xsi:type="dcterms:W3CDTF">2015-06-18T16:35:21Z</dcterms:modified>
</cp:coreProperties>
</file>