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AA88307-A2D4-4D20-B9D4-6A0D82F07A3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eção sem Título" id="{C5EEF20B-21F2-440F-9E02-42B959C36AC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5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74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6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8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6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6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8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5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4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91EC-58ED-4CB1-B714-85FB77DBE61B}" type="datetimeFigureOut">
              <a:rPr lang="pt-BR" smtClean="0"/>
              <a:t>21/04/2017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8868-3E4F-43C0-BC66-513BEB5904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0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4591050"/>
          </a:xfrm>
          <a:prstGeom prst="rect">
            <a:avLst/>
          </a:prstGeom>
          <a:solidFill>
            <a:srgbClr val="3598DB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2284" y="4760435"/>
            <a:ext cx="9144000" cy="1047707"/>
          </a:xfrm>
        </p:spPr>
        <p:txBody>
          <a:bodyPr>
            <a:noAutofit/>
          </a:bodyPr>
          <a:lstStyle/>
          <a:p>
            <a:r>
              <a:rPr lang="pt-BR" sz="9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pt-BR" sz="9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9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Injection</a:t>
            </a:r>
            <a:endParaRPr lang="pt-BR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6"/>
          <a:stretch/>
        </p:blipFill>
        <p:spPr>
          <a:xfrm>
            <a:off x="0" y="0"/>
            <a:ext cx="10287000" cy="58192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2486" y="1465762"/>
            <a:ext cx="10515599" cy="1325563"/>
          </a:xfrm>
        </p:spPr>
        <p:txBody>
          <a:bodyPr/>
          <a:lstStyle/>
          <a:p>
            <a:pPr algn="ctr"/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O que é ?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80546" y="2791325"/>
            <a:ext cx="6573253" cy="3657601"/>
          </a:xfrm>
        </p:spPr>
        <p:txBody>
          <a:bodyPr/>
          <a:lstStyle/>
          <a:p>
            <a:r>
              <a:rPr lang="pt-BR" dirty="0"/>
              <a:t>O SQL </a:t>
            </a:r>
            <a:r>
              <a:rPr lang="pt-BR" dirty="0" err="1"/>
              <a:t>Injection</a:t>
            </a:r>
            <a:r>
              <a:rPr lang="pt-BR" dirty="0"/>
              <a:t> é uma técnica de ataque baseada na manipulação do código </a:t>
            </a:r>
            <a:r>
              <a:rPr lang="pt-BR" dirty="0" smtClean="0"/>
              <a:t>SQL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SQL </a:t>
            </a:r>
            <a:r>
              <a:rPr lang="pt-BR" dirty="0" err="1" smtClean="0"/>
              <a:t>Injection</a:t>
            </a:r>
            <a:r>
              <a:rPr lang="pt-BR" dirty="0" smtClean="0"/>
              <a:t> é uma classe de ataque onde o invasor pode inserir ou manipular consultas criadas pela aplicação, que são enviadas diretamente para o banco de dados relacional.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1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Onde este ataque é utilizado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maioria das vezes, a tentativa de  um ataque </a:t>
            </a:r>
            <a:r>
              <a:rPr lang="pt-BR" dirty="0" err="1" smtClean="0"/>
              <a:t>Sql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é utilizado em </a:t>
            </a:r>
            <a:r>
              <a:rPr lang="pt-BR" dirty="0" err="1" smtClean="0"/>
              <a:t>WebSites</a:t>
            </a:r>
            <a:r>
              <a:rPr lang="pt-BR" dirty="0" smtClean="0"/>
              <a:t> que utilizam banco de dados Relacional.</a:t>
            </a:r>
            <a:br>
              <a:rPr lang="pt-BR" dirty="0" smtClean="0"/>
            </a:br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53" y="2662989"/>
            <a:ext cx="5593348" cy="419501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" y="2987238"/>
            <a:ext cx="3453700" cy="87308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" y="4276435"/>
            <a:ext cx="3684625" cy="88043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1268"/>
            <a:ext cx="2137611" cy="11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07" y="1217538"/>
            <a:ext cx="7257393" cy="564046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Como Funciona?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1738" y="1997110"/>
            <a:ext cx="485052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prstClr val="black"/>
                </a:solidFill>
              </a:rPr>
              <a:t>É Aplicado em 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campos de entradas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podendo ser um 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campo de Texto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que tem interação 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com o banco de dados</a:t>
            </a:r>
            <a:r>
              <a:rPr lang="pt-BR" sz="2800" dirty="0">
                <a:solidFill>
                  <a:prstClr val="black"/>
                </a:solidFill>
              </a:rPr>
              <a:t/>
            </a:r>
            <a:br>
              <a:rPr lang="pt-BR" sz="2800" dirty="0">
                <a:solidFill>
                  <a:prstClr val="black"/>
                </a:solidFill>
              </a:rPr>
            </a:br>
            <a:r>
              <a:rPr lang="pt-BR" sz="2800" dirty="0">
                <a:solidFill>
                  <a:prstClr val="black"/>
                </a:solidFill>
              </a:rPr>
              <a:t>o</a:t>
            </a:r>
            <a:r>
              <a:rPr lang="pt-BR" sz="2800" dirty="0" smtClean="0">
                <a:solidFill>
                  <a:prstClr val="black"/>
                </a:solidFill>
              </a:rPr>
              <a:t>u pela própria URL</a:t>
            </a:r>
            <a:br>
              <a:rPr lang="pt-BR" sz="2800" dirty="0" smtClean="0">
                <a:solidFill>
                  <a:prstClr val="black"/>
                </a:solidFill>
              </a:rPr>
            </a:br>
            <a:r>
              <a:rPr lang="pt-BR" sz="2800" dirty="0" smtClean="0">
                <a:solidFill>
                  <a:prstClr val="black"/>
                </a:solidFill>
              </a:rPr>
              <a:t>via POST</a:t>
            </a:r>
          </a:p>
        </p:txBody>
      </p:sp>
    </p:spTree>
    <p:extLst>
      <p:ext uri="{BB962C8B-B14F-4D97-AF65-F5344CB8AC3E}">
        <p14:creationId xmlns:p14="http://schemas.microsoft.com/office/powerpoint/2010/main" val="40029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1280" cy="680692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03" y="1796716"/>
            <a:ext cx="5891915" cy="358876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425233" y="970442"/>
            <a:ext cx="66477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 base em uma análise de 1599 vulnerabilidades, relatadas ao longo de 14 meses, as de Injeção de SQL são a segunda mais comum encontrada no </a:t>
            </a:r>
            <a:r>
              <a:rPr lang="pt-BR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768" y="226339"/>
            <a:ext cx="11445766" cy="94341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Ferramentas Automatizadas de Injeção </a:t>
            </a:r>
            <a:r>
              <a:rPr lang="pt-B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8731" y="1373151"/>
            <a:ext cx="11587655" cy="8135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2400" dirty="0"/>
              <a:t>S</a:t>
            </a:r>
            <a:r>
              <a:rPr lang="pt-BR" sz="2400" dirty="0" smtClean="0"/>
              <a:t>ão </a:t>
            </a:r>
            <a:r>
              <a:rPr lang="pt-BR" sz="2400" dirty="0"/>
              <a:t>bastante </a:t>
            </a:r>
            <a:r>
              <a:rPr lang="pt-BR" sz="2400" dirty="0" smtClean="0"/>
              <a:t>usadas </a:t>
            </a:r>
            <a:r>
              <a:rPr lang="pt-BR" sz="2400" dirty="0"/>
              <a:t>para </a:t>
            </a:r>
            <a:r>
              <a:rPr lang="pt-BR" sz="2400" u="sng" dirty="0" err="1"/>
              <a:t>pentests</a:t>
            </a:r>
            <a:r>
              <a:rPr lang="pt-BR" sz="2400" dirty="0"/>
              <a:t> </a:t>
            </a:r>
            <a:r>
              <a:rPr lang="pt-BR" sz="2400" dirty="0" smtClean="0"/>
              <a:t>ou </a:t>
            </a:r>
            <a:r>
              <a:rPr lang="pt-BR" sz="2400" dirty="0"/>
              <a:t>para invasões de Black </a:t>
            </a:r>
            <a:r>
              <a:rPr lang="pt-BR" sz="2400" dirty="0" err="1"/>
              <a:t>Hat</a:t>
            </a:r>
            <a:r>
              <a:rPr lang="pt-BR" sz="2400" dirty="0"/>
              <a:t>(Hacker Mal-Intencionado</a:t>
            </a:r>
            <a:r>
              <a:rPr lang="pt-BR" sz="2400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	*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SqlMap</a:t>
            </a:r>
            <a:r>
              <a:rPr lang="pt-BR" dirty="0" smtClean="0"/>
              <a:t>							*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Havij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8" y="2121721"/>
            <a:ext cx="6119798" cy="47362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14" y="2121721"/>
            <a:ext cx="4749307" cy="4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078664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Como Evitar ?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7146" y="1363579"/>
            <a:ext cx="10916653" cy="532597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Usando parametrização na aplicação</a:t>
            </a:r>
            <a: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“</a:t>
            </a:r>
            <a:r>
              <a:rPr lang="pt-BR" b="1" dirty="0" smtClean="0"/>
              <a:t>SELECT</a:t>
            </a:r>
            <a:r>
              <a:rPr lang="pt-BR" dirty="0" smtClean="0"/>
              <a:t> </a:t>
            </a:r>
            <a:r>
              <a:rPr lang="pt-BR" dirty="0"/>
              <a:t>nome </a:t>
            </a:r>
            <a:r>
              <a:rPr lang="pt-BR" b="1" dirty="0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b="1" dirty="0"/>
              <a:t>WHERE</a:t>
            </a:r>
            <a:r>
              <a:rPr lang="pt-BR" dirty="0"/>
              <a:t> departamento = </a:t>
            </a:r>
            <a:r>
              <a:rPr lang="pt-BR" b="1" dirty="0"/>
              <a:t>?</a:t>
            </a:r>
            <a:r>
              <a:rPr lang="pt-BR" dirty="0"/>
              <a:t> </a:t>
            </a:r>
            <a:r>
              <a:rPr lang="pt-BR" dirty="0" smtClean="0"/>
              <a:t>“</a:t>
            </a:r>
            <a:br>
              <a:rPr lang="pt-BR" dirty="0" smtClean="0"/>
            </a:br>
            <a:r>
              <a:rPr lang="pt-BR" dirty="0" smtClean="0"/>
              <a:t>Parâmetro </a:t>
            </a:r>
            <a:r>
              <a:rPr lang="pt-BR" dirty="0"/>
              <a:t>1: </a:t>
            </a:r>
            <a:r>
              <a:rPr lang="pt-BR" dirty="0" err="1" smtClean="0"/>
              <a:t>nomeDepartamento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Stored</a:t>
            </a: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Procedures</a:t>
            </a:r>
            <a: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/>
              <a:t>CREATE PROCEDURE </a:t>
            </a:r>
            <a:r>
              <a:rPr lang="pt-BR" dirty="0" err="1" smtClean="0"/>
              <a:t>sp_NomeProcedure</a:t>
            </a:r>
            <a:r>
              <a:rPr lang="pt-BR" dirty="0" smtClean="0"/>
              <a:t> @par1 VARCHAR...</a:t>
            </a:r>
            <a:br>
              <a:rPr lang="pt-BR" dirty="0" smtClean="0"/>
            </a:br>
            <a:r>
              <a:rPr lang="pt-BR" b="1" dirty="0" smtClean="0"/>
              <a:t>EXEC</a:t>
            </a:r>
            <a:r>
              <a:rPr lang="pt-BR" dirty="0" smtClean="0"/>
              <a:t> </a:t>
            </a:r>
            <a:r>
              <a:rPr lang="pt-BR" dirty="0" err="1" smtClean="0"/>
              <a:t>sp_NomeProcedure</a:t>
            </a:r>
            <a:r>
              <a:rPr lang="pt-BR" dirty="0" smtClean="0"/>
              <a:t> valor</a:t>
            </a:r>
          </a:p>
          <a:p>
            <a:pPr marL="514350" indent="-514350">
              <a:buFont typeface="+mj-lt"/>
              <a:buAutoNum type="arabicPeriod"/>
            </a:pPr>
            <a:endParaRPr lang="pt-BR" u="sng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</a:t>
            </a:r>
            <a:r>
              <a:rPr lang="pt-BR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</a:t>
            </a:r>
            <a:r>
              <a:rPr lang="pt-B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3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 err="1" smtClean="0"/>
              <a:t>userinput</a:t>
            </a:r>
            <a:r>
              <a:rPr lang="pt-BR" dirty="0" smtClean="0"/>
              <a:t> = </a:t>
            </a:r>
            <a:r>
              <a:rPr lang="pt-BR" dirty="0" err="1" smtClean="0"/>
              <a:t>Regex.Replace</a:t>
            </a:r>
            <a:r>
              <a:rPr lang="pt-BR" dirty="0" smtClean="0"/>
              <a:t>(</a:t>
            </a:r>
            <a:r>
              <a:rPr lang="pt-BR" dirty="0" err="1" smtClean="0"/>
              <a:t>userinput</a:t>
            </a:r>
            <a:r>
              <a:rPr lang="pt-BR" dirty="0" smtClean="0"/>
              <a:t>, "[^A-Za-z0-9$]", "");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0" indent="0">
              <a:buNone/>
            </a:pPr>
            <a:r>
              <a:rPr lang="pt-BR" u="sng" dirty="0" smtClean="0">
                <a:solidFill>
                  <a:srgbClr val="0000FF"/>
                </a:solidFill>
              </a:rPr>
              <a:t>https://www.owasp.org/index.php/SQL_Injection_Prevention_Cheat_Sheet</a:t>
            </a:r>
            <a:endParaRPr lang="pt-BR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Sql Injection</vt:lpstr>
      <vt:lpstr>O que é ?</vt:lpstr>
      <vt:lpstr>Onde este ataque é utilizado</vt:lpstr>
      <vt:lpstr>Como Funciona?</vt:lpstr>
      <vt:lpstr>Apresentação do PowerPoint</vt:lpstr>
      <vt:lpstr>Ferramentas Automatizadas de Injeção SQL</vt:lpstr>
      <vt:lpstr>Como Evitar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12</cp:revision>
  <dcterms:created xsi:type="dcterms:W3CDTF">2017-04-21T13:02:59Z</dcterms:created>
  <dcterms:modified xsi:type="dcterms:W3CDTF">2017-04-21T14:59:16Z</dcterms:modified>
</cp:coreProperties>
</file>