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13" r:id="rId5"/>
    <p:sldId id="309" r:id="rId6"/>
    <p:sldId id="328" r:id="rId7"/>
    <p:sldId id="323" r:id="rId8"/>
    <p:sldId id="325" r:id="rId9"/>
    <p:sldId id="326" r:id="rId10"/>
  </p:sldIdLst>
  <p:sldSz cx="12192000" cy="6858000"/>
  <p:notesSz cx="6858000" cy="9144000"/>
  <p:custDataLst>
    <p:tags r:id="rId12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lides" id="{2885A3E9-D1F3-4978-9BE4-69A4864D474B}">
          <p14:sldIdLst>
            <p14:sldId id="313"/>
            <p14:sldId id="309"/>
            <p14:sldId id="328"/>
            <p14:sldId id="323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eus Amorim" initials="MA" lastIdx="1" clrIdx="0">
    <p:extLst>
      <p:ext uri="{19B8F6BF-5375-455C-9EA6-DF929625EA0E}">
        <p15:presenceInfo xmlns:p15="http://schemas.microsoft.com/office/powerpoint/2012/main" userId="774ed156d67ca4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D700"/>
    <a:srgbClr val="0A0A0A"/>
    <a:srgbClr val="FA8072"/>
    <a:srgbClr val="90EE90"/>
    <a:srgbClr val="FF09D6"/>
    <a:srgbClr val="7FB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936DF-7B69-4498-A510-4107E34628AB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26FFA-C640-42C2-901D-D9648EE8F6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747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6FFA-C640-42C2-901D-D9648EE8F68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96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372FD-180F-BE14-FFFA-7518C409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05A8DA-81BD-3749-6B17-B2384B06E2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A4DC5E-1F94-29E1-DA6F-89EA4DCFB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BBF014-BF3B-B854-86DF-C3EDBB64E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6FFA-C640-42C2-901D-D9648EE8F68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897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F6E54-D79B-2A44-665C-19F5498E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B69EBD-7375-7432-CBB7-A2763264AF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91BD5F-AD33-1F7A-39E3-0F8182359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7AF75B-5ADF-7745-18CE-F6C3D5D0F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6FFA-C640-42C2-901D-D9648EE8F68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63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41AF0-5190-83B7-5455-81CCA00A8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29B298-8010-E0BB-BF30-1FE85F63A7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727216-4E13-303E-B11D-D57872C7E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22DC44-8A58-51EE-B0A4-DC34BB5A2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6FFA-C640-42C2-901D-D9648EE8F68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0908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2C8D-981B-8C4C-15D6-7CA00EAAD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7F089-DCBB-D834-8E11-6F62C997F1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6497343-3043-2DBD-D35D-BD239359F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8B268C-0AA1-479C-6BF3-FF4B881A2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26FFA-C640-42C2-901D-D9648EE8F68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546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85BAD9-7E1D-5576-825F-BB0D65025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2AD809-44EF-38EF-7D36-3082DB9D6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E52D9B-7E8A-C9B7-2BEA-8C492A6B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BF35B0-D446-9430-E0EC-5D64E5D49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E9B1CF-918E-4A48-11B8-15EED214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27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4BA90-B398-7772-A973-D852010C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FAB3B3-29A1-13FA-2872-B1466FB03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CA4112-B01C-787E-A021-C0495542D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B6B7C2-93C1-740A-42A4-7DC085CE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5A67C-CDF1-B7C3-93AB-CC0236C0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32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984B55-BAC9-9FE1-66F3-10B6E3EC69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1ECB0C-DCC6-1DF4-2BBD-454E6DCF5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2B142F-A5D5-AE82-1BE5-0A6B6A88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50633-A814-D766-8F74-FEEDB1B84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FCE3E6-334E-2D01-FB5A-49BD2AF5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9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F2A9-368F-76F1-CFF6-C298E080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8F7226-074D-7A23-DE47-5DCBF5D0A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CFF88-5AF5-F8D8-DBDD-14078E26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6E4E04-7F69-D65E-56E9-6F5A2A4E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B1F8D0-F543-E6FF-DA18-F13928C5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533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E3D46-1FD0-627F-CA5E-17248A446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283A47-F01E-A762-B580-2E29BBA6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6DBCB-978A-5E8E-2628-AF59CA64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F29FBF-93F6-BAD4-33E2-A5F30D22C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8E06D1-2102-B904-9595-6618BE412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83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E14B2-3BF9-96F1-4F23-37B3B5D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6AC9C-9463-67E5-26DF-4381CEA8A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5E1139-D03B-C239-E4C2-D2F374F06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FA1370-C03B-D2D7-BDEB-21B93D76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7906B-F656-488B-FF99-EBB8810D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607E62-96AD-C5CF-5D21-EEF01EDF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8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473BB-D032-977D-B3AC-032761BEA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8EB80-D617-2658-CDEF-8D90C374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8A92938-9070-3538-09E0-F985209AD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DAD22B-C68D-4F50-7BD9-923EA6AD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E2219FA-60D1-64BF-AADD-6F3E548A9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D6FA107-C232-E3FC-8869-75B284508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5506E1-21EC-5957-D29F-B0463C87A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24B05D-5393-E92F-5247-09B47E31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8658-06FE-2BDF-9594-36EDC3FA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35AE78-1A13-763B-D63E-9FE86C6C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4DA0AA-1C96-E676-92C4-5CBAA834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EAA7ABB-8E97-E53F-08F4-0D0DD3AD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109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8C4FCFA-F7CF-F2EE-ED79-E13C9345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7EDC3A3-7654-2D5C-799A-4A653FF5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4CD83A9-DA41-D0CF-7E6A-247D1F5C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01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16BF4-420A-F8FD-0A1F-28DEB026B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72ABBA-B126-AD7D-6DAC-E303ABD8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03DAD0-868B-5559-0178-222AEB82A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6AFA72-00F0-04EE-1992-B354570B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E27C15-14B8-3806-6BD9-F728267EC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F4908F-D5EC-344D-096F-E8416D62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79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07055-3C41-0847-9EE3-5623B892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468368-B8D8-3BF4-040F-ADF10AB92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A9BD58-2E21-B9DD-89E4-662B9AEA2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6E051E-BC74-C151-A48E-EA5FE19BD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E235C8-D9DD-6457-A1DB-B650EC02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86AFBF-A238-212A-51D0-BC69051F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ED8BF60-99A8-5237-3B47-3ACDF68B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6A1319-E6B3-7D58-E04B-7EC9F392A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B3A99-CA64-4BC2-3332-FB8691D8E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5E907-CFD3-4407-84E6-1FE0F27A6E0D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95F5B36-87B9-B4D2-B61D-E43B3A3A6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23FB33-E7ED-153D-A708-191DAD578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2BDE6-2C1C-48F2-A498-78746695C7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78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jpe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microsoft.com/office/2007/relationships/hdphoto" Target="../media/hdphoto2.wdp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710EF-4A51-9CE5-8015-5C23B50D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5B49FA92-2A43-3A0E-A0E2-2FB58A66C243}"/>
              </a:ext>
            </a:extLst>
          </p:cNvPr>
          <p:cNvSpPr/>
          <p:nvPr/>
        </p:nvSpPr>
        <p:spPr>
          <a:xfrm>
            <a:off x="0" y="0"/>
            <a:ext cx="2240280" cy="685800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DA0D3C5-9C89-AA97-6D1B-36E522D2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98" y="2638945"/>
            <a:ext cx="4995370" cy="3318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C665E3A-E93E-353B-5D2A-2888B7C6DBD0}"/>
              </a:ext>
            </a:extLst>
          </p:cNvPr>
          <p:cNvSpPr txBox="1"/>
          <p:nvPr/>
        </p:nvSpPr>
        <p:spPr>
          <a:xfrm>
            <a:off x="963476" y="592513"/>
            <a:ext cx="9127026" cy="4801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Balanceamento de Classes</a:t>
            </a:r>
            <a:endParaRPr lang="pt-BR" sz="280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7F0C61C-287F-BF48-4546-E42C69E08840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7 CuadroTexto">
            <a:extLst>
              <a:ext uri="{FF2B5EF4-FFF2-40B4-BE49-F238E27FC236}">
                <a16:creationId xmlns:a16="http://schemas.microsoft.com/office/drawing/2014/main" id="{F0081C7F-0F9A-746C-FF43-4D0E9C4616CC}"/>
              </a:ext>
            </a:extLst>
          </p:cNvPr>
          <p:cNvSpPr txBox="1"/>
          <p:nvPr/>
        </p:nvSpPr>
        <p:spPr>
          <a:xfrm>
            <a:off x="681413" y="1199701"/>
            <a:ext cx="11142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Antes de treinarmos os nossos algoritmos, fizemos uma análise exploratória do nosso </a:t>
            </a:r>
            <a:r>
              <a:rPr lang="pt-BR" sz="160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dataset</a:t>
            </a:r>
            <a:r>
              <a:rPr lang="pt-BR" sz="1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, onde notamos a necessidade, não só de tratamento dos dados, mas também de balanceamento de classes:</a:t>
            </a:r>
            <a:endParaRPr lang="en-US" sz="1050" b="1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0F2A9AA-EC28-6D8D-9174-A52BE5A4121B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FF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F070A1-EE94-145A-D9A0-CFB88256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645" y="2087491"/>
            <a:ext cx="2824430" cy="41268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2BA95F-A0AD-3DE6-6AB7-2C54C3F52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001" y="2325437"/>
            <a:ext cx="1806097" cy="39627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23D2D32-A15C-A445-559C-F90A18EDBFB3}"/>
              </a:ext>
            </a:extLst>
          </p:cNvPr>
          <p:cNvSpPr txBox="1"/>
          <p:nvPr/>
        </p:nvSpPr>
        <p:spPr>
          <a:xfrm>
            <a:off x="8818989" y="1897806"/>
            <a:ext cx="2478122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Método Utilizado para Balanceamento das Features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7305CAE-54C8-7C6E-6A92-1ED7C70E8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498" y="2754789"/>
            <a:ext cx="3321065" cy="3288822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EF82021-40B8-CB18-A3B9-2A70103BDAC1}"/>
              </a:ext>
            </a:extLst>
          </p:cNvPr>
          <p:cNvSpPr txBox="1"/>
          <p:nvPr/>
        </p:nvSpPr>
        <p:spPr>
          <a:xfrm>
            <a:off x="2065857" y="1896883"/>
            <a:ext cx="2478122" cy="38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Demonstração do Desbalanceamento de Classes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85B5E7-8784-EBAF-58EC-646F73F765F8}"/>
              </a:ext>
            </a:extLst>
          </p:cNvPr>
          <p:cNvSpPr txBox="1"/>
          <p:nvPr/>
        </p:nvSpPr>
        <p:spPr>
          <a:xfrm>
            <a:off x="4361037" y="5927218"/>
            <a:ext cx="1578412" cy="237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Antes</a:t>
            </a:r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D04BBDD-C3EE-DE8B-82A0-D6344301F09D}"/>
              </a:ext>
            </a:extLst>
          </p:cNvPr>
          <p:cNvSpPr txBox="1"/>
          <p:nvPr/>
        </p:nvSpPr>
        <p:spPr>
          <a:xfrm>
            <a:off x="10613109" y="5982301"/>
            <a:ext cx="1578412" cy="3831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Depois</a:t>
            </a:r>
          </a:p>
          <a:p>
            <a:pPr algn="ctr">
              <a:lnSpc>
                <a:spcPct val="90000"/>
              </a:lnSpc>
            </a:pPr>
            <a:endParaRPr lang="pt-BR" sz="1050" b="1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30756FFC-FEAD-4121-8877-88E533F97DAF}"/>
              </a:ext>
            </a:extLst>
          </p:cNvPr>
          <p:cNvSpPr txBox="1"/>
          <p:nvPr/>
        </p:nvSpPr>
        <p:spPr>
          <a:xfrm>
            <a:off x="488470" y="6146738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60919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9F3F-EE4F-BCD7-E174-85C28392E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F67151F9-2736-A77C-F865-30D80D03B685}"/>
              </a:ext>
            </a:extLst>
          </p:cNvPr>
          <p:cNvSpPr/>
          <p:nvPr/>
        </p:nvSpPr>
        <p:spPr>
          <a:xfrm>
            <a:off x="-8862" y="0"/>
            <a:ext cx="2479406" cy="6858000"/>
          </a:xfrm>
          <a:prstGeom prst="rect">
            <a:avLst/>
          </a:prstGeom>
          <a:solidFill>
            <a:schemeClr val="bg1">
              <a:lumMod val="95000"/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4D6718-088C-7C7E-6881-D752D0F048CA}"/>
              </a:ext>
            </a:extLst>
          </p:cNvPr>
          <p:cNvSpPr txBox="1"/>
          <p:nvPr/>
        </p:nvSpPr>
        <p:spPr>
          <a:xfrm>
            <a:off x="963476" y="592513"/>
            <a:ext cx="8233533" cy="8679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pt-BR"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Resultados Obtidos em Ambos Modelos</a:t>
            </a:r>
          </a:p>
          <a:p>
            <a:pPr>
              <a:lnSpc>
                <a:spcPct val="90000"/>
              </a:lnSpc>
            </a:pPr>
            <a:endParaRPr lang="pt-BR" sz="280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36A7F83-C40E-F061-47E9-A49C89B6BA34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F06C7A29-367D-2E21-0940-27B7249236D3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highlight>
                <a:srgbClr val="00FFFF"/>
              </a:highlight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22C05C6-DACF-799C-8BC7-AD3B8F987D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32" t="9200" r="-672" b="2980"/>
          <a:stretch/>
        </p:blipFill>
        <p:spPr>
          <a:xfrm>
            <a:off x="4265273" y="2592070"/>
            <a:ext cx="987337" cy="3182286"/>
          </a:xfrm>
          <a:prstGeom prst="rect">
            <a:avLst/>
          </a:prstGeom>
        </p:spPr>
      </p:pic>
      <p:sp>
        <p:nvSpPr>
          <p:cNvPr id="2" name="7 CuadroTexto">
            <a:extLst>
              <a:ext uri="{FF2B5EF4-FFF2-40B4-BE49-F238E27FC236}">
                <a16:creationId xmlns:a16="http://schemas.microsoft.com/office/drawing/2014/main" id="{DDEB3072-91F1-D6E2-6F0C-0FB3A999153C}"/>
              </a:ext>
            </a:extLst>
          </p:cNvPr>
          <p:cNvSpPr txBox="1"/>
          <p:nvPr/>
        </p:nvSpPr>
        <p:spPr>
          <a:xfrm>
            <a:off x="681413" y="1104451"/>
            <a:ext cx="111421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Após o treinamento dos algoritmos, notamos que o LSTM teve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maior dificuldade 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para lidar com sentimentos menos favorecidos, mesmo após o balanceamento de classes, porém, para os demais sentimentos, foi obtido resultados similares ao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BERTimbau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  <a:endParaRPr lang="en-US" sz="1050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FD96DE-997F-4888-0796-02361A24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t="9189" r="76658" b="2958"/>
          <a:stretch/>
        </p:blipFill>
        <p:spPr>
          <a:xfrm>
            <a:off x="3602434" y="2592070"/>
            <a:ext cx="769751" cy="318228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11CFDF-43DF-7644-C742-F30D8B25206F}"/>
              </a:ext>
            </a:extLst>
          </p:cNvPr>
          <p:cNvSpPr txBox="1"/>
          <p:nvPr/>
        </p:nvSpPr>
        <p:spPr>
          <a:xfrm>
            <a:off x="3234066" y="2299228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783B553-CA32-E233-08DF-D4B9529F2275}"/>
              </a:ext>
            </a:extLst>
          </p:cNvPr>
          <p:cNvSpPr txBox="1"/>
          <p:nvPr/>
        </p:nvSpPr>
        <p:spPr>
          <a:xfrm>
            <a:off x="4625527" y="2290257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LSTM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69F729A-0DCC-4891-4E61-950EFDEADAF5}"/>
              </a:ext>
            </a:extLst>
          </p:cNvPr>
          <p:cNvSpPr txBox="1"/>
          <p:nvPr/>
        </p:nvSpPr>
        <p:spPr>
          <a:xfrm>
            <a:off x="932099" y="2614441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Gratidão </a:t>
            </a: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27B8964-02FF-726F-DD16-67B7B8226A85}"/>
              </a:ext>
            </a:extLst>
          </p:cNvPr>
          <p:cNvSpPr txBox="1"/>
          <p:nvPr/>
        </p:nvSpPr>
        <p:spPr>
          <a:xfrm>
            <a:off x="998927" y="2817860"/>
            <a:ext cx="1823653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         S       F1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F4EB21D-DD05-8465-FFFB-1A0F5E7A0111}"/>
              </a:ext>
            </a:extLst>
          </p:cNvPr>
          <p:cNvSpPr txBox="1"/>
          <p:nvPr/>
        </p:nvSpPr>
        <p:spPr>
          <a:xfrm>
            <a:off x="968423" y="3006458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0,88  0,92  0,90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0302019-F864-D5F5-3CE0-F698D02CE8EB}"/>
              </a:ext>
            </a:extLst>
          </p:cNvPr>
          <p:cNvSpPr txBox="1"/>
          <p:nvPr/>
        </p:nvSpPr>
        <p:spPr>
          <a:xfrm>
            <a:off x="932099" y="3210411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Admiração LSTM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CBCF13E-661B-09D1-552F-CBD256224F93}"/>
              </a:ext>
            </a:extLst>
          </p:cNvPr>
          <p:cNvSpPr txBox="1"/>
          <p:nvPr/>
        </p:nvSpPr>
        <p:spPr>
          <a:xfrm>
            <a:off x="998927" y="3420203"/>
            <a:ext cx="1823653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         S       F1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D29341F-09BA-2E97-A8F9-78A64E1E1203}"/>
              </a:ext>
            </a:extLst>
          </p:cNvPr>
          <p:cNvSpPr txBox="1"/>
          <p:nvPr/>
        </p:nvSpPr>
        <p:spPr>
          <a:xfrm>
            <a:off x="968423" y="3608801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0,88  0,73  0,80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4D66A001-5F85-6F2D-7D02-A80CCD8ACE5D}"/>
              </a:ext>
            </a:extLst>
          </p:cNvPr>
          <p:cNvSpPr/>
          <p:nvPr/>
        </p:nvSpPr>
        <p:spPr>
          <a:xfrm>
            <a:off x="849472" y="2568600"/>
            <a:ext cx="2142813" cy="129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E521A3C0-ED9F-4DE1-3DEC-0F4FD6C40FBC}"/>
              </a:ext>
            </a:extLst>
          </p:cNvPr>
          <p:cNvSpPr txBox="1"/>
          <p:nvPr/>
        </p:nvSpPr>
        <p:spPr>
          <a:xfrm>
            <a:off x="681413" y="6134685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93A6F1FB-D883-487F-FE66-DFEF59007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597" t="9654" r="-695" b="-212"/>
          <a:stretch/>
        </p:blipFill>
        <p:spPr>
          <a:xfrm>
            <a:off x="5194145" y="2600930"/>
            <a:ext cx="1515362" cy="3182286"/>
          </a:xfrm>
          <a:prstGeom prst="rect">
            <a:avLst/>
          </a:prstGeom>
        </p:spPr>
      </p:pic>
      <p:sp>
        <p:nvSpPr>
          <p:cNvPr id="24" name="Retângulo 23">
            <a:extLst>
              <a:ext uri="{FF2B5EF4-FFF2-40B4-BE49-F238E27FC236}">
                <a16:creationId xmlns:a16="http://schemas.microsoft.com/office/drawing/2014/main" id="{71C54162-654D-69EE-8D19-28483FEC786A}"/>
              </a:ext>
            </a:extLst>
          </p:cNvPr>
          <p:cNvSpPr/>
          <p:nvPr/>
        </p:nvSpPr>
        <p:spPr>
          <a:xfrm>
            <a:off x="5190287" y="3700009"/>
            <a:ext cx="1518871" cy="22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9FC41B4-7CA7-E67E-823D-C3C294E6555E}"/>
              </a:ext>
            </a:extLst>
          </p:cNvPr>
          <p:cNvSpPr/>
          <p:nvPr/>
        </p:nvSpPr>
        <p:spPr>
          <a:xfrm>
            <a:off x="5190287" y="3144683"/>
            <a:ext cx="1518871" cy="2270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02932CB-0E1D-3056-7CBF-4C903C2F8B2D}"/>
              </a:ext>
            </a:extLst>
          </p:cNvPr>
          <p:cNvSpPr/>
          <p:nvPr/>
        </p:nvSpPr>
        <p:spPr>
          <a:xfrm>
            <a:off x="5177018" y="5120251"/>
            <a:ext cx="1518871" cy="11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808EDD-C4F3-599D-6570-10BD2F2A5AB4}"/>
              </a:ext>
            </a:extLst>
          </p:cNvPr>
          <p:cNvSpPr/>
          <p:nvPr/>
        </p:nvSpPr>
        <p:spPr>
          <a:xfrm>
            <a:off x="5177018" y="5659078"/>
            <a:ext cx="1518871" cy="1165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68837EF-40F9-73F5-024A-F6CFCB95AF25}"/>
              </a:ext>
            </a:extLst>
          </p:cNvPr>
          <p:cNvSpPr txBox="1"/>
          <p:nvPr/>
        </p:nvSpPr>
        <p:spPr>
          <a:xfrm>
            <a:off x="932099" y="4159675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Amor </a:t>
            </a: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ADC3AD6-FBB7-EB89-59F1-D1C1784D97E7}"/>
              </a:ext>
            </a:extLst>
          </p:cNvPr>
          <p:cNvSpPr txBox="1"/>
          <p:nvPr/>
        </p:nvSpPr>
        <p:spPr>
          <a:xfrm>
            <a:off x="998927" y="4363093"/>
            <a:ext cx="1823653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         S       F1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27C236-D810-1DFB-0FC3-091CA7FAF917}"/>
              </a:ext>
            </a:extLst>
          </p:cNvPr>
          <p:cNvSpPr txBox="1"/>
          <p:nvPr/>
        </p:nvSpPr>
        <p:spPr>
          <a:xfrm>
            <a:off x="968423" y="4551691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0,70  0,85  0,77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5FE46EB-8D46-0E86-B829-CE1916D2AB02}"/>
              </a:ext>
            </a:extLst>
          </p:cNvPr>
          <p:cNvSpPr txBox="1"/>
          <p:nvPr/>
        </p:nvSpPr>
        <p:spPr>
          <a:xfrm>
            <a:off x="932099" y="4755644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Amor LSTM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98BAAFA-0D68-A4EB-72BA-5A4E7EA76BD2}"/>
              </a:ext>
            </a:extLst>
          </p:cNvPr>
          <p:cNvSpPr txBox="1"/>
          <p:nvPr/>
        </p:nvSpPr>
        <p:spPr>
          <a:xfrm>
            <a:off x="998927" y="4965435"/>
            <a:ext cx="1823653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P         S       F1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BA23A20-5FBB-6788-1261-3579F7A493A0}"/>
              </a:ext>
            </a:extLst>
          </p:cNvPr>
          <p:cNvSpPr txBox="1"/>
          <p:nvPr/>
        </p:nvSpPr>
        <p:spPr>
          <a:xfrm>
            <a:off x="968423" y="5154034"/>
            <a:ext cx="1760425" cy="24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pt-BR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0,56  0,66  0,60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33C2508-9927-6F13-6088-30E16BF4755F}"/>
              </a:ext>
            </a:extLst>
          </p:cNvPr>
          <p:cNvSpPr/>
          <p:nvPr/>
        </p:nvSpPr>
        <p:spPr>
          <a:xfrm>
            <a:off x="849472" y="4113833"/>
            <a:ext cx="2142813" cy="1296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 descr="Gráfico, Gráfico de barras&#10;&#10;Descrição gerada automaticamente">
            <a:extLst>
              <a:ext uri="{FF2B5EF4-FFF2-40B4-BE49-F238E27FC236}">
                <a16:creationId xmlns:a16="http://schemas.microsoft.com/office/drawing/2014/main" id="{358CDE58-B52D-1F7F-6FD9-652896F07B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9392" y="2496486"/>
            <a:ext cx="50196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9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8A3B5-935E-CBDB-B04B-E2C1FFC9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7 CuadroTexto">
            <a:extLst>
              <a:ext uri="{FF2B5EF4-FFF2-40B4-BE49-F238E27FC236}">
                <a16:creationId xmlns:a16="http://schemas.microsoft.com/office/drawing/2014/main" id="{CDBFBE7E-B1F8-5AD5-C239-F98604D1261D}"/>
              </a:ext>
            </a:extLst>
          </p:cNvPr>
          <p:cNvSpPr txBox="1"/>
          <p:nvPr/>
        </p:nvSpPr>
        <p:spPr>
          <a:xfrm>
            <a:off x="651945" y="4109300"/>
            <a:ext cx="6850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05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2B63D53-6CAF-096F-77D5-459E5AD3B3CC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1F5315D-7982-2DA2-209A-8A73CA14614E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3B4F471-B9EB-A3A0-0159-3F25A2B3EF9C}"/>
              </a:ext>
            </a:extLst>
          </p:cNvPr>
          <p:cNvSpPr txBox="1"/>
          <p:nvPr/>
        </p:nvSpPr>
        <p:spPr>
          <a:xfrm>
            <a:off x="889452" y="577891"/>
            <a:ext cx="916894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Análise Exploratória (Panorama Geral)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ED3D3398-59D3-FAED-A539-FE33382ACE92}"/>
              </a:ext>
            </a:extLst>
          </p:cNvPr>
          <p:cNvSpPr txBox="1"/>
          <p:nvPr/>
        </p:nvSpPr>
        <p:spPr>
          <a:xfrm>
            <a:off x="681413" y="1199701"/>
            <a:ext cx="11142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Comparação de resultados de classificação entre os dois algoritmos, isto é, como cada um reagiu aos comentários realizados no Google: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0983EB-CA6D-F598-82AA-A3E07E35D809}"/>
              </a:ext>
            </a:extLst>
          </p:cNvPr>
          <p:cNvSpPr txBox="1"/>
          <p:nvPr/>
        </p:nvSpPr>
        <p:spPr>
          <a:xfrm>
            <a:off x="7930719" y="185256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LSTM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D49C79-CB41-50DB-C202-40DB0394F157}"/>
              </a:ext>
            </a:extLst>
          </p:cNvPr>
          <p:cNvSpPr txBox="1"/>
          <p:nvPr/>
        </p:nvSpPr>
        <p:spPr>
          <a:xfrm>
            <a:off x="2381250" y="185256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956908E-CA81-94C0-CE83-BBACD80D83E7}"/>
              </a:ext>
            </a:extLst>
          </p:cNvPr>
          <p:cNvSpPr txBox="1"/>
          <p:nvPr/>
        </p:nvSpPr>
        <p:spPr>
          <a:xfrm>
            <a:off x="5013414" y="2042782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Cenário Geral</a:t>
            </a:r>
          </a:p>
        </p:txBody>
      </p:sp>
      <p:pic>
        <p:nvPicPr>
          <p:cNvPr id="9" name="Imagem 8" descr="Gráfico, Gráfico de barras&#10;&#10;Descrição gerada automaticamente">
            <a:extLst>
              <a:ext uri="{FF2B5EF4-FFF2-40B4-BE49-F238E27FC236}">
                <a16:creationId xmlns:a16="http://schemas.microsoft.com/office/drawing/2014/main" id="{619A3ECD-D962-0441-D0D0-5466FA6A9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21" y="2272709"/>
            <a:ext cx="5442762" cy="3136606"/>
          </a:xfrm>
          <a:prstGeom prst="rect">
            <a:avLst/>
          </a:prstGeom>
        </p:spPr>
      </p:pic>
      <p:pic>
        <p:nvPicPr>
          <p:cNvPr id="12" name="Imagem 11" descr="Gráfico, Gráfico de barras&#10;&#10;Descrição gerada automaticamente">
            <a:extLst>
              <a:ext uri="{FF2B5EF4-FFF2-40B4-BE49-F238E27FC236}">
                <a16:creationId xmlns:a16="http://schemas.microsoft.com/office/drawing/2014/main" id="{A453F2D5-24A8-B65B-0EFC-8B05D7116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08" y="2310920"/>
            <a:ext cx="5287261" cy="3077904"/>
          </a:xfrm>
          <a:prstGeom prst="rect">
            <a:avLst/>
          </a:prstGeom>
        </p:spPr>
      </p:pic>
      <p:sp>
        <p:nvSpPr>
          <p:cNvPr id="18" name="7 CuadroTexto">
            <a:extLst>
              <a:ext uri="{FF2B5EF4-FFF2-40B4-BE49-F238E27FC236}">
                <a16:creationId xmlns:a16="http://schemas.microsoft.com/office/drawing/2014/main" id="{FD6146BE-0E57-4C47-830A-26B1D14A20D6}"/>
              </a:ext>
            </a:extLst>
          </p:cNvPr>
          <p:cNvSpPr txBox="1"/>
          <p:nvPr/>
        </p:nvSpPr>
        <p:spPr>
          <a:xfrm>
            <a:off x="401844" y="5935759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300234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2EC5A-4520-A2B3-B32F-C165E8F5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77F384-9803-AEA1-3394-EAD62DFA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2BDE6-2C1C-48F2-A498-78746695C7A2}" type="slidenum">
              <a:rPr lang="pt-BR" smtClean="0"/>
              <a:t>4</a:t>
            </a:fld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F9E305DA-ECE0-70BE-1BBB-9CE7049E228A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52DAAE0-4C69-518E-A10A-B6DCA1EF4780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5C36353-149C-F95A-31DC-0907E6D81309}"/>
              </a:ext>
            </a:extLst>
          </p:cNvPr>
          <p:cNvSpPr txBox="1"/>
          <p:nvPr/>
        </p:nvSpPr>
        <p:spPr>
          <a:xfrm>
            <a:off x="889452" y="577891"/>
            <a:ext cx="9168948" cy="9787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Análise Exploratória</a:t>
            </a:r>
          </a:p>
          <a:p>
            <a:pPr>
              <a:lnSpc>
                <a:spcPct val="90000"/>
              </a:lnSpc>
            </a:pPr>
            <a:endParaRPr lang="pt-BR" sz="3200" b="1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B51F0F5-2A14-AB4D-BBBB-257E4698E88E}"/>
              </a:ext>
            </a:extLst>
          </p:cNvPr>
          <p:cNvSpPr txBox="1"/>
          <p:nvPr/>
        </p:nvSpPr>
        <p:spPr>
          <a:xfrm>
            <a:off x="681413" y="1199701"/>
            <a:ext cx="111421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Comparação de resultados de classificação entre os dois algoritmos, isto é, como cada um reagiu aos comentários realizados no Google: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CA2D92DD-DFD4-492E-BE47-5A23CA5F3525}"/>
              </a:ext>
            </a:extLst>
          </p:cNvPr>
          <p:cNvSpPr txBox="1"/>
          <p:nvPr/>
        </p:nvSpPr>
        <p:spPr>
          <a:xfrm>
            <a:off x="681413" y="5940723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226CFAA-4579-664D-32A8-DBAD7BAB1769}"/>
              </a:ext>
            </a:extLst>
          </p:cNvPr>
          <p:cNvSpPr txBox="1"/>
          <p:nvPr/>
        </p:nvSpPr>
        <p:spPr>
          <a:xfrm>
            <a:off x="5013414" y="2042782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Cenário UBS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3283528-65F0-C6B1-35CC-99BF02A57C67}"/>
              </a:ext>
            </a:extLst>
          </p:cNvPr>
          <p:cNvSpPr txBox="1"/>
          <p:nvPr/>
        </p:nvSpPr>
        <p:spPr>
          <a:xfrm>
            <a:off x="7510412" y="2275979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LSTM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2C6713-7727-9E16-5AB1-684E5243109B}"/>
              </a:ext>
            </a:extLst>
          </p:cNvPr>
          <p:cNvSpPr txBox="1"/>
          <p:nvPr/>
        </p:nvSpPr>
        <p:spPr>
          <a:xfrm>
            <a:off x="2221187" y="2329142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12" name="Imagem 11" descr="Gráfico, Gráfico de pizza&#10;&#10;Descrição gerada automaticamente">
            <a:extLst>
              <a:ext uri="{FF2B5EF4-FFF2-40B4-BE49-F238E27FC236}">
                <a16:creationId xmlns:a16="http://schemas.microsoft.com/office/drawing/2014/main" id="{4B908ED0-176D-C86C-FAD9-27EFD11DA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684" y="2695795"/>
            <a:ext cx="3111796" cy="3132175"/>
          </a:xfrm>
          <a:prstGeom prst="rect">
            <a:avLst/>
          </a:prstGeom>
        </p:spPr>
      </p:pic>
      <p:pic>
        <p:nvPicPr>
          <p:cNvPr id="14" name="Imagem 13" descr="Gráfico, Gráfico de pizza&#10;&#10;Descrição gerada automaticamente">
            <a:extLst>
              <a:ext uri="{FF2B5EF4-FFF2-40B4-BE49-F238E27FC236}">
                <a16:creationId xmlns:a16="http://schemas.microsoft.com/office/drawing/2014/main" id="{75007EC3-3C7E-44BD-9BB2-EEEB30B1F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358" y="2571528"/>
            <a:ext cx="3306726" cy="32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1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9931-4D0C-A7F9-179F-8327A5BE3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7 CuadroTexto">
            <a:extLst>
              <a:ext uri="{FF2B5EF4-FFF2-40B4-BE49-F238E27FC236}">
                <a16:creationId xmlns:a16="http://schemas.microsoft.com/office/drawing/2014/main" id="{DDAB12FE-7815-5692-87C6-EA57FBB00F47}"/>
              </a:ext>
            </a:extLst>
          </p:cNvPr>
          <p:cNvSpPr txBox="1"/>
          <p:nvPr/>
        </p:nvSpPr>
        <p:spPr>
          <a:xfrm>
            <a:off x="651945" y="4109300"/>
            <a:ext cx="6850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05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820B29CB-73E2-3C47-1239-FB617C8CC7CE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8E72EB6-D072-8DC9-64DB-31437A930909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79D951-BC74-A360-A01A-6B49106E50D0}"/>
              </a:ext>
            </a:extLst>
          </p:cNvPr>
          <p:cNvSpPr txBox="1"/>
          <p:nvPr/>
        </p:nvSpPr>
        <p:spPr>
          <a:xfrm>
            <a:off x="889452" y="577891"/>
            <a:ext cx="9168948" cy="5355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Comparação entre Scores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4638D224-EC82-E894-CF13-AA9F06241CB6}"/>
              </a:ext>
            </a:extLst>
          </p:cNvPr>
          <p:cNvSpPr txBox="1"/>
          <p:nvPr/>
        </p:nvSpPr>
        <p:spPr>
          <a:xfrm>
            <a:off x="681413" y="5940723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FD8A369-DA68-B7D6-CE04-DCD105E24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" y="2119242"/>
            <a:ext cx="6001894" cy="353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7 CuadroTexto">
            <a:extLst>
              <a:ext uri="{FF2B5EF4-FFF2-40B4-BE49-F238E27FC236}">
                <a16:creationId xmlns:a16="http://schemas.microsoft.com/office/drawing/2014/main" id="{2362CE42-A7A2-525D-1012-7E9DCEA3A917}"/>
              </a:ext>
            </a:extLst>
          </p:cNvPr>
          <p:cNvSpPr txBox="1"/>
          <p:nvPr/>
        </p:nvSpPr>
        <p:spPr>
          <a:xfrm>
            <a:off x="681413" y="1199701"/>
            <a:ext cx="11142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Relação entre a distribuição dos scores de sentimentos em ambos algoritmos:</a:t>
            </a:r>
            <a:endParaRPr lang="en-US" sz="1050" b="1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pic>
        <p:nvPicPr>
          <p:cNvPr id="5" name="Imagem 4" descr="Gráfico, Histograma&#10;&#10;Descrição gerada automaticamente">
            <a:extLst>
              <a:ext uri="{FF2B5EF4-FFF2-40B4-BE49-F238E27FC236}">
                <a16:creationId xmlns:a16="http://schemas.microsoft.com/office/drawing/2014/main" id="{C1984F50-6682-682D-4859-491AEBE42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4782" y="2119865"/>
            <a:ext cx="5894647" cy="353089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DA9690C-ED54-EE95-FA63-FEB929CE776F}"/>
              </a:ext>
            </a:extLst>
          </p:cNvPr>
          <p:cNvSpPr txBox="1"/>
          <p:nvPr/>
        </p:nvSpPr>
        <p:spPr>
          <a:xfrm>
            <a:off x="7930719" y="185256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LSTM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F6FF03-590B-0D27-B39A-1857245B4688}"/>
              </a:ext>
            </a:extLst>
          </p:cNvPr>
          <p:cNvSpPr txBox="1"/>
          <p:nvPr/>
        </p:nvSpPr>
        <p:spPr>
          <a:xfrm>
            <a:off x="2381250" y="185256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0343CE-5C72-440A-CE6F-A4ED7F01AB0A}"/>
              </a:ext>
            </a:extLst>
          </p:cNvPr>
          <p:cNvSpPr txBox="1"/>
          <p:nvPr/>
        </p:nvSpPr>
        <p:spPr>
          <a:xfrm>
            <a:off x="5013414" y="2042782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Cenário Geral</a:t>
            </a:r>
          </a:p>
        </p:txBody>
      </p:sp>
    </p:spTree>
    <p:extLst>
      <p:ext uri="{BB962C8B-B14F-4D97-AF65-F5344CB8AC3E}">
        <p14:creationId xmlns:p14="http://schemas.microsoft.com/office/powerpoint/2010/main" val="1809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2ACFE-210C-0912-5DFC-F132DD69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7 CuadroTexto">
            <a:extLst>
              <a:ext uri="{FF2B5EF4-FFF2-40B4-BE49-F238E27FC236}">
                <a16:creationId xmlns:a16="http://schemas.microsoft.com/office/drawing/2014/main" id="{17F89B43-70FC-85EB-4998-251B8A429B38}"/>
              </a:ext>
            </a:extLst>
          </p:cNvPr>
          <p:cNvSpPr txBox="1"/>
          <p:nvPr/>
        </p:nvSpPr>
        <p:spPr>
          <a:xfrm>
            <a:off x="651945" y="4109300"/>
            <a:ext cx="68502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en-US" sz="105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AFE9126-CC64-A2ED-0E3C-D42B9322DB89}"/>
              </a:ext>
            </a:extLst>
          </p:cNvPr>
          <p:cNvSpPr/>
          <p:nvPr/>
        </p:nvSpPr>
        <p:spPr>
          <a:xfrm>
            <a:off x="11739563" y="177281"/>
            <a:ext cx="167951" cy="16795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1796F7-E5A4-CA68-C978-8EED446EE239}"/>
              </a:ext>
            </a:extLst>
          </p:cNvPr>
          <p:cNvSpPr/>
          <p:nvPr/>
        </p:nvSpPr>
        <p:spPr>
          <a:xfrm>
            <a:off x="798131" y="592513"/>
            <a:ext cx="45719" cy="436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66432CE-D28E-26A2-5789-12F79C729070}"/>
              </a:ext>
            </a:extLst>
          </p:cNvPr>
          <p:cNvSpPr txBox="1"/>
          <p:nvPr/>
        </p:nvSpPr>
        <p:spPr>
          <a:xfrm>
            <a:off x="889452" y="577891"/>
            <a:ext cx="9168948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rPr>
              <a:t>Análise Exploratória (Panorama Geral)</a:t>
            </a:r>
            <a:endParaRPr lang="pt-BR" sz="3200" dirty="0">
              <a:solidFill>
                <a:schemeClr val="tx1">
                  <a:lumMod val="75000"/>
                  <a:lumOff val="25000"/>
                </a:schemeClr>
              </a:solidFill>
              <a:latin typeface="Montserrat" panose="00000500000000000000" pitchFamily="2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7B53735E-45D0-7A3D-561E-C72FA539780A}"/>
              </a:ext>
            </a:extLst>
          </p:cNvPr>
          <p:cNvSpPr txBox="1"/>
          <p:nvPr/>
        </p:nvSpPr>
        <p:spPr>
          <a:xfrm>
            <a:off x="681413" y="5940723"/>
            <a:ext cx="11142125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Foto/Reprodução: </a:t>
            </a:r>
            <a:r>
              <a:rPr lang="pt-BR" sz="600" dirty="0" err="1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Jupyter</a:t>
            </a:r>
            <a:r>
              <a:rPr lang="pt-BR" sz="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 Notebook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2D32C2FA-C132-F550-D90E-D7ACB12CDA97}"/>
              </a:ext>
            </a:extLst>
          </p:cNvPr>
          <p:cNvSpPr txBox="1"/>
          <p:nvPr/>
        </p:nvSpPr>
        <p:spPr>
          <a:xfrm>
            <a:off x="681413" y="1199701"/>
            <a:ext cx="111421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Relação entre Score Médio e Sentimentos em ambos algoritmos: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Montserrat" panose="00000500000000000000" pitchFamily="2" charset="0"/>
              <a:ea typeface="Roboto" panose="02000000000000000000" pitchFamily="2" charset="0"/>
              <a:cs typeface="Lato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D2EF2F-84B5-2CBA-CE04-2C0BE053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57" r="1501" b="1"/>
          <a:stretch/>
        </p:blipFill>
        <p:spPr>
          <a:xfrm>
            <a:off x="478262" y="2273753"/>
            <a:ext cx="5533432" cy="280307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AAD8B2-31E7-2F90-41EB-1952D5EA1149}"/>
              </a:ext>
            </a:extLst>
          </p:cNvPr>
          <p:cNvSpPr txBox="1"/>
          <p:nvPr/>
        </p:nvSpPr>
        <p:spPr>
          <a:xfrm>
            <a:off x="2233444" y="185844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BERTimbau</a:t>
            </a:r>
            <a:endParaRPr lang="pt-BR" sz="1050" b="1" dirty="0">
              <a:solidFill>
                <a:schemeClr val="tx1">
                  <a:lumMod val="75000"/>
                  <a:lumOff val="25000"/>
                </a:schemeClr>
              </a:solidFill>
              <a:latin typeface="Montserra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67CB53A-2C70-39FF-4246-C53A533BD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92" y="2093857"/>
            <a:ext cx="5286263" cy="3216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BCDFF2-EB21-DF08-2F6C-C390DF19F18F}"/>
              </a:ext>
            </a:extLst>
          </p:cNvPr>
          <p:cNvSpPr txBox="1"/>
          <p:nvPr/>
        </p:nvSpPr>
        <p:spPr>
          <a:xfrm>
            <a:off x="8358019" y="1858441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LSTM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2805D19-2296-FEE5-FB43-24974D05BA4C}"/>
              </a:ext>
            </a:extLst>
          </p:cNvPr>
          <p:cNvSpPr txBox="1"/>
          <p:nvPr/>
        </p:nvSpPr>
        <p:spPr>
          <a:xfrm>
            <a:off x="5013414" y="2042782"/>
            <a:ext cx="2478122" cy="237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</a:rPr>
              <a:t>Cenário Geral</a:t>
            </a:r>
          </a:p>
        </p:txBody>
      </p:sp>
    </p:spTree>
    <p:extLst>
      <p:ext uri="{BB962C8B-B14F-4D97-AF65-F5344CB8AC3E}">
        <p14:creationId xmlns:p14="http://schemas.microsoft.com/office/powerpoint/2010/main" val="405471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17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AEBE0BC873634ABD79780367867549" ma:contentTypeVersion="4" ma:contentTypeDescription="Crie um novo documento." ma:contentTypeScope="" ma:versionID="2be144e802a2731c2a6dc487ed03a906">
  <xsd:schema xmlns:xsd="http://www.w3.org/2001/XMLSchema" xmlns:xs="http://www.w3.org/2001/XMLSchema" xmlns:p="http://schemas.microsoft.com/office/2006/metadata/properties" xmlns:ns2="87c95216-e8e9-41e5-8b75-15adaedcb65b" targetNamespace="http://schemas.microsoft.com/office/2006/metadata/properties" ma:root="true" ma:fieldsID="29f97e8a7d9b39cb13919857b2bdc222" ns2:_="">
    <xsd:import namespace="87c95216-e8e9-41e5-8b75-15adaedcb6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c95216-e8e9-41e5-8b75-15adaedcb6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895CD6-7F46-4277-85B2-A259743430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65EDFA7-0E91-4741-B856-CA59440591C2}">
  <ds:schemaRefs>
    <ds:schemaRef ds:uri="87c95216-e8e9-41e5-8b75-15adaedcb6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8D4C6F-A2C5-4A2D-A99F-8F05E98ADF6A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87c95216-e8e9-41e5-8b75-15adaedcb65b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273</Words>
  <Application>Microsoft Office PowerPoint</Application>
  <PresentationFormat>Widescreen</PresentationFormat>
  <Paragraphs>54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Edição Hashtag</dc:creator>
  <cp:lastModifiedBy>Administrador</cp:lastModifiedBy>
  <cp:revision>141</cp:revision>
  <dcterms:created xsi:type="dcterms:W3CDTF">2022-05-23T14:36:17Z</dcterms:created>
  <dcterms:modified xsi:type="dcterms:W3CDTF">2025-02-20T19:50:53Z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41da7a-79c1-417c-b408-16c0bfe99fca_Enabled">
    <vt:lpwstr>true</vt:lpwstr>
  </property>
  <property fmtid="{D5CDD505-2E9C-101B-9397-08002B2CF9AE}" pid="3" name="MSIP_Label_3741da7a-79c1-417c-b408-16c0bfe99fca_SetDate">
    <vt:lpwstr>2024-06-22T01:24:47Z</vt:lpwstr>
  </property>
  <property fmtid="{D5CDD505-2E9C-101B-9397-08002B2CF9AE}" pid="4" name="MSIP_Label_3741da7a-79c1-417c-b408-16c0bfe99fca_Method">
    <vt:lpwstr>Standard</vt:lpwstr>
  </property>
  <property fmtid="{D5CDD505-2E9C-101B-9397-08002B2CF9AE}" pid="5" name="MSIP_Label_3741da7a-79c1-417c-b408-16c0bfe99fca_Name">
    <vt:lpwstr>Internal Only - Amber</vt:lpwstr>
  </property>
  <property fmtid="{D5CDD505-2E9C-101B-9397-08002B2CF9AE}" pid="6" name="MSIP_Label_3741da7a-79c1-417c-b408-16c0bfe99fca_SiteId">
    <vt:lpwstr>1e355c04-e0a4-42ed-8e2d-7351591f0ef1</vt:lpwstr>
  </property>
  <property fmtid="{D5CDD505-2E9C-101B-9397-08002B2CF9AE}" pid="7" name="MSIP_Label_3741da7a-79c1-417c-b408-16c0bfe99fca_ActionId">
    <vt:lpwstr>cc6daa2f-0d30-4971-bfcd-f38cbd006d5c</vt:lpwstr>
  </property>
  <property fmtid="{D5CDD505-2E9C-101B-9397-08002B2CF9AE}" pid="8" name="MSIP_Label_3741da7a-79c1-417c-b408-16c0bfe99fca_ContentBits">
    <vt:lpwstr>0</vt:lpwstr>
  </property>
  <property fmtid="{D5CDD505-2E9C-101B-9397-08002B2CF9AE}" pid="9" name="ContentTypeId">
    <vt:lpwstr>0x01010085AEBE0BC873634ABD79780367867549</vt:lpwstr>
  </property>
</Properties>
</file>