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Barlow Bold" charset="1" panose="00000800000000000000"/>
      <p:regular r:id="rId22"/>
    </p:embeddedFont>
    <p:embeddedFont>
      <p:font typeface="Barlow Bold Italics" charset="1" panose="00000800000000000000"/>
      <p:regular r:id="rId23"/>
    </p:embeddedFont>
    <p:embeddedFont>
      <p:font typeface="Barlow" charset="1" panose="00000500000000000000"/>
      <p:regular r:id="rId24"/>
    </p:embeddedFont>
    <p:embeddedFont>
      <p:font typeface="Barlow Semi-Bold" charset="1" panose="000007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12" Target="../media/image5.png" Type="http://schemas.openxmlformats.org/officeDocument/2006/relationships/image"/><Relationship Id="rId13" Target="../media/image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36.png" Type="http://schemas.openxmlformats.org/officeDocument/2006/relationships/image"/><Relationship Id="rId7" Target="../media/image37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8.png" Type="http://schemas.openxmlformats.org/officeDocument/2006/relationships/image"/><Relationship Id="rId5" Target="../media/image39.png" Type="http://schemas.openxmlformats.org/officeDocument/2006/relationships/image"/><Relationship Id="rId6" Target="../media/image40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Relationship Id="rId6" Target="../media/image43.png" Type="http://schemas.openxmlformats.org/officeDocument/2006/relationships/image"/><Relationship Id="rId7" Target="../media/image44.svg" Type="http://schemas.openxmlformats.org/officeDocument/2006/relationships/image"/><Relationship Id="rId8" Target="../media/image45.png" Type="http://schemas.openxmlformats.org/officeDocument/2006/relationships/image"/><Relationship Id="rId9" Target="../media/image4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5.png" Type="http://schemas.openxmlformats.org/officeDocument/2006/relationships/image"/><Relationship Id="rId13" Target="../media/image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5.png" Type="http://schemas.openxmlformats.org/officeDocument/2006/relationships/image"/><Relationship Id="rId13" Target="../media/image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49996" y="-41740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8" y="0"/>
                </a:lnTo>
                <a:lnTo>
                  <a:pt x="7618608" y="11480095"/>
                </a:lnTo>
                <a:lnTo>
                  <a:pt x="0" y="11480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254195" y="-1193095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8" y="0"/>
                </a:lnTo>
                <a:lnTo>
                  <a:pt x="7618608" y="11480095"/>
                </a:lnTo>
                <a:lnTo>
                  <a:pt x="0" y="11480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31388" y="-309814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8" y="0"/>
                </a:lnTo>
                <a:lnTo>
                  <a:pt x="7618608" y="11480094"/>
                </a:lnTo>
                <a:lnTo>
                  <a:pt x="0" y="114800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44998" y="2751214"/>
            <a:ext cx="14998005" cy="3448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7"/>
              </a:lnSpc>
            </a:pPr>
            <a:r>
              <a:rPr lang="en-US" sz="15613">
                <a:solidFill>
                  <a:srgbClr val="FFFFFF"/>
                </a:solidFill>
                <a:latin typeface="Barlow Bold"/>
              </a:rPr>
              <a:t>GOE BYOND</a:t>
            </a:r>
          </a:p>
          <a:p>
            <a:pPr algn="ctr">
              <a:lnSpc>
                <a:spcPts val="6890"/>
              </a:lnSpc>
            </a:pPr>
            <a:r>
              <a:rPr lang="en-US" sz="5300">
                <a:solidFill>
                  <a:srgbClr val="FFFFFF"/>
                </a:solidFill>
                <a:latin typeface="Barlow Bold"/>
              </a:rPr>
              <a:t>system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114764" y="6391056"/>
            <a:ext cx="2058472" cy="558361"/>
          </a:xfrm>
          <a:custGeom>
            <a:avLst/>
            <a:gdLst/>
            <a:ahLst/>
            <a:cxnLst/>
            <a:rect r="r" b="b" t="t" l="l"/>
            <a:pathLst>
              <a:path h="558361" w="2058472">
                <a:moveTo>
                  <a:pt x="0" y="0"/>
                </a:moveTo>
                <a:lnTo>
                  <a:pt x="2058472" y="0"/>
                </a:lnTo>
                <a:lnTo>
                  <a:pt x="2058472" y="558360"/>
                </a:lnTo>
                <a:lnTo>
                  <a:pt x="0" y="5583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905859">
            <a:off x="12741334" y="6578049"/>
            <a:ext cx="7300452" cy="4114800"/>
          </a:xfrm>
          <a:custGeom>
            <a:avLst/>
            <a:gdLst/>
            <a:ahLst/>
            <a:cxnLst/>
            <a:rect r="r" b="b" t="t" l="l"/>
            <a:pathLst>
              <a:path h="4114800" w="7300452">
                <a:moveTo>
                  <a:pt x="0" y="0"/>
                </a:moveTo>
                <a:lnTo>
                  <a:pt x="7300451" y="0"/>
                </a:lnTo>
                <a:lnTo>
                  <a:pt x="73004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9670323">
            <a:off x="-1829068" y="-672774"/>
            <a:ext cx="7300452" cy="4114800"/>
          </a:xfrm>
          <a:custGeom>
            <a:avLst/>
            <a:gdLst/>
            <a:ahLst/>
            <a:cxnLst/>
            <a:rect r="r" b="b" t="t" l="l"/>
            <a:pathLst>
              <a:path h="4114800" w="7300452">
                <a:moveTo>
                  <a:pt x="0" y="0"/>
                </a:moveTo>
                <a:lnTo>
                  <a:pt x="7300452" y="0"/>
                </a:lnTo>
                <a:lnTo>
                  <a:pt x="73004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52757" y="6949416"/>
            <a:ext cx="2536802" cy="2846342"/>
          </a:xfrm>
          <a:custGeom>
            <a:avLst/>
            <a:gdLst/>
            <a:ahLst/>
            <a:cxnLst/>
            <a:rect r="r" b="b" t="t" l="l"/>
            <a:pathLst>
              <a:path h="2846342" w="2536802">
                <a:moveTo>
                  <a:pt x="0" y="0"/>
                </a:moveTo>
                <a:lnTo>
                  <a:pt x="2536802" y="0"/>
                </a:lnTo>
                <a:lnTo>
                  <a:pt x="2536802" y="2846342"/>
                </a:lnTo>
                <a:lnTo>
                  <a:pt x="0" y="28463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49996" y="-41740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8" y="0"/>
                </a:lnTo>
                <a:lnTo>
                  <a:pt x="7618608" y="11480095"/>
                </a:lnTo>
                <a:lnTo>
                  <a:pt x="0" y="11480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69114" y="-358349"/>
            <a:ext cx="3382092" cy="11662387"/>
          </a:xfrm>
          <a:custGeom>
            <a:avLst/>
            <a:gdLst/>
            <a:ahLst/>
            <a:cxnLst/>
            <a:rect r="r" b="b" t="t" l="l"/>
            <a:pathLst>
              <a:path h="11662387" w="3382092">
                <a:moveTo>
                  <a:pt x="0" y="0"/>
                </a:moveTo>
                <a:lnTo>
                  <a:pt x="3382092" y="0"/>
                </a:lnTo>
                <a:lnTo>
                  <a:pt x="3382092" y="11662387"/>
                </a:lnTo>
                <a:lnTo>
                  <a:pt x="0" y="116623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618133" y="586550"/>
            <a:ext cx="8094000" cy="9113901"/>
            <a:chOff x="0" y="0"/>
            <a:chExt cx="1613633" cy="181696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13633" cy="1816962"/>
            </a:xfrm>
            <a:custGeom>
              <a:avLst/>
              <a:gdLst/>
              <a:ahLst/>
              <a:cxnLst/>
              <a:rect r="r" b="b" t="t" l="l"/>
              <a:pathLst>
                <a:path h="1816962" w="1613633">
                  <a:moveTo>
                    <a:pt x="48782" y="0"/>
                  </a:moveTo>
                  <a:lnTo>
                    <a:pt x="1564851" y="0"/>
                  </a:lnTo>
                  <a:cubicBezTo>
                    <a:pt x="1577789" y="0"/>
                    <a:pt x="1590197" y="5139"/>
                    <a:pt x="1599345" y="14288"/>
                  </a:cubicBezTo>
                  <a:cubicBezTo>
                    <a:pt x="1608493" y="23436"/>
                    <a:pt x="1613633" y="35844"/>
                    <a:pt x="1613633" y="48782"/>
                  </a:cubicBezTo>
                  <a:lnTo>
                    <a:pt x="1613633" y="1768180"/>
                  </a:lnTo>
                  <a:cubicBezTo>
                    <a:pt x="1613633" y="1781118"/>
                    <a:pt x="1608493" y="1793526"/>
                    <a:pt x="1599345" y="1802674"/>
                  </a:cubicBezTo>
                  <a:cubicBezTo>
                    <a:pt x="1590197" y="1811823"/>
                    <a:pt x="1577789" y="1816962"/>
                    <a:pt x="1564851" y="1816962"/>
                  </a:cubicBezTo>
                  <a:lnTo>
                    <a:pt x="48782" y="1816962"/>
                  </a:lnTo>
                  <a:cubicBezTo>
                    <a:pt x="35844" y="1816962"/>
                    <a:pt x="23436" y="1811823"/>
                    <a:pt x="14288" y="1802674"/>
                  </a:cubicBezTo>
                  <a:cubicBezTo>
                    <a:pt x="5139" y="1793526"/>
                    <a:pt x="0" y="1781118"/>
                    <a:pt x="0" y="1768180"/>
                  </a:cubicBezTo>
                  <a:lnTo>
                    <a:pt x="0" y="48782"/>
                  </a:lnTo>
                  <a:cubicBezTo>
                    <a:pt x="0" y="35844"/>
                    <a:pt x="5139" y="23436"/>
                    <a:pt x="14288" y="14288"/>
                  </a:cubicBezTo>
                  <a:cubicBezTo>
                    <a:pt x="23436" y="5139"/>
                    <a:pt x="35844" y="0"/>
                    <a:pt x="48782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1B548D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1613633" cy="18836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647694" indent="-323847" lvl="1">
                <a:lnSpc>
                  <a:spcPts val="4199"/>
                </a:lnSpc>
                <a:buFont typeface="Arial"/>
                <a:buChar char="•"/>
              </a:pPr>
              <a:r>
                <a:rPr lang="en-US" sz="2999" spc="11">
                  <a:solidFill>
                    <a:srgbClr val="000000"/>
                  </a:solidFill>
                  <a:latin typeface="Barlow"/>
                </a:rPr>
                <a:t>Requisitos funcionais:</a:t>
              </a:r>
            </a:p>
            <a:p>
              <a:pPr algn="l">
                <a:lnSpc>
                  <a:spcPts val="4199"/>
                </a:lnSpc>
              </a:pPr>
              <a:r>
                <a:rPr lang="en-US" sz="2999" spc="11">
                  <a:solidFill>
                    <a:srgbClr val="000000"/>
                  </a:solidFill>
                  <a:latin typeface="Barlow"/>
                </a:rPr>
                <a:t>         Cadastro de funcionário</a:t>
              </a:r>
            </a:p>
            <a:p>
              <a:pPr algn="l">
                <a:lnSpc>
                  <a:spcPts val="4199"/>
                </a:lnSpc>
              </a:pPr>
              <a:r>
                <a:rPr lang="en-US" sz="2999" spc="11">
                  <a:solidFill>
                    <a:srgbClr val="000000"/>
                  </a:solidFill>
                  <a:latin typeface="Barlow"/>
                </a:rPr>
                <a:t>         E</a:t>
              </a:r>
              <a:r>
                <a:rPr lang="en-US" sz="2999" spc="11">
                  <a:solidFill>
                    <a:srgbClr val="000000"/>
                  </a:solidFill>
                  <a:latin typeface="Barlow"/>
                </a:rPr>
                <a:t>dição de informações</a:t>
              </a:r>
            </a:p>
            <a:p>
              <a:pPr algn="l">
                <a:lnSpc>
                  <a:spcPts val="4199"/>
                </a:lnSpc>
              </a:pPr>
              <a:r>
                <a:rPr lang="en-US" sz="2999" spc="11">
                  <a:solidFill>
                    <a:srgbClr val="000000"/>
                  </a:solidFill>
                  <a:latin typeface="Barlow"/>
                </a:rPr>
                <a:t>         R</a:t>
              </a:r>
              <a:r>
                <a:rPr lang="en-US" sz="2999" spc="11">
                  <a:solidFill>
                    <a:srgbClr val="000000"/>
                  </a:solidFill>
                  <a:latin typeface="Barlow"/>
                </a:rPr>
                <a:t>egistro de ônibus</a:t>
              </a:r>
            </a:p>
            <a:p>
              <a:pPr algn="l">
                <a:lnSpc>
                  <a:spcPts val="4199"/>
                </a:lnSpc>
              </a:pPr>
              <a:r>
                <a:rPr lang="en-US" sz="2999" spc="11">
                  <a:solidFill>
                    <a:srgbClr val="000000"/>
                  </a:solidFill>
                  <a:latin typeface="Barlow"/>
                </a:rPr>
                <a:t>         A</a:t>
              </a:r>
              <a:r>
                <a:rPr lang="en-US" sz="2999" spc="11">
                  <a:solidFill>
                    <a:srgbClr val="000000"/>
                  </a:solidFill>
                  <a:latin typeface="Barlow"/>
                </a:rPr>
                <a:t>tualização de status </a:t>
              </a:r>
            </a:p>
            <a:p>
              <a:pPr algn="l">
                <a:lnSpc>
                  <a:spcPts val="4199"/>
                </a:lnSpc>
              </a:pPr>
              <a:r>
                <a:rPr lang="en-US" sz="2999" spc="11">
                  <a:solidFill>
                    <a:srgbClr val="000000"/>
                  </a:solidFill>
                  <a:latin typeface="Barlow"/>
                </a:rPr>
                <a:t>         Cadastro de linhas</a:t>
              </a:r>
            </a:p>
            <a:p>
              <a:pPr algn="l">
                <a:lnSpc>
                  <a:spcPts val="4199"/>
                </a:lnSpc>
              </a:pPr>
              <a:r>
                <a:rPr lang="en-US" sz="2999" spc="11">
                  <a:solidFill>
                    <a:srgbClr val="000000"/>
                  </a:solidFill>
                  <a:latin typeface="Barlow"/>
                </a:rPr>
                <a:t>         Associação de ônibus</a:t>
              </a:r>
            </a:p>
            <a:p>
              <a:pPr algn="l">
                <a:lnSpc>
                  <a:spcPts val="4199"/>
                </a:lnSpc>
              </a:pPr>
            </a:p>
            <a:p>
              <a:pPr algn="l" marL="647694" indent="-323847" lvl="1">
                <a:lnSpc>
                  <a:spcPts val="4199"/>
                </a:lnSpc>
                <a:buFont typeface="Arial"/>
                <a:buChar char="•"/>
              </a:pPr>
              <a:r>
                <a:rPr lang="en-US" sz="2999" spc="11">
                  <a:solidFill>
                    <a:srgbClr val="000000"/>
                  </a:solidFill>
                  <a:latin typeface="Barlow"/>
                </a:rPr>
                <a:t>Requisitos não funcionais:</a:t>
              </a:r>
            </a:p>
            <a:p>
              <a:pPr algn="l">
                <a:lnSpc>
                  <a:spcPts val="4199"/>
                </a:lnSpc>
              </a:pPr>
              <a:r>
                <a:rPr lang="en-US" sz="2999" spc="11">
                  <a:solidFill>
                    <a:srgbClr val="000000"/>
                  </a:solidFill>
                  <a:latin typeface="Barlow"/>
                </a:rPr>
                <a:t>         Desempenho</a:t>
              </a:r>
            </a:p>
            <a:p>
              <a:pPr algn="l">
                <a:lnSpc>
                  <a:spcPts val="4199"/>
                </a:lnSpc>
              </a:pPr>
              <a:r>
                <a:rPr lang="en-US" sz="2999" spc="11">
                  <a:solidFill>
                    <a:srgbClr val="000000"/>
                  </a:solidFill>
                  <a:latin typeface="Barlow"/>
                </a:rPr>
                <a:t>         S</a:t>
              </a:r>
              <a:r>
                <a:rPr lang="en-US" sz="2999" spc="11">
                  <a:solidFill>
                    <a:srgbClr val="000000"/>
                  </a:solidFill>
                  <a:latin typeface="Barlow"/>
                </a:rPr>
                <a:t>egurança</a:t>
              </a:r>
            </a:p>
            <a:p>
              <a:pPr algn="l">
                <a:lnSpc>
                  <a:spcPts val="4199"/>
                </a:lnSpc>
              </a:pPr>
              <a:r>
                <a:rPr lang="en-US" sz="2999" spc="11">
                  <a:solidFill>
                    <a:srgbClr val="000000"/>
                  </a:solidFill>
                  <a:latin typeface="Barlow"/>
                </a:rPr>
                <a:t> </a:t>
              </a:r>
            </a:p>
            <a:p>
              <a:pPr algn="l" marL="647694" indent="-323847" lvl="1">
                <a:lnSpc>
                  <a:spcPts val="4199"/>
                </a:lnSpc>
                <a:buFont typeface="Arial"/>
                <a:buChar char="•"/>
              </a:pPr>
              <a:r>
                <a:rPr lang="en-US" sz="2999" spc="11">
                  <a:solidFill>
                    <a:srgbClr val="000000"/>
                  </a:solidFill>
                  <a:latin typeface="Barlow"/>
                </a:rPr>
                <a:t>Regra de negócios:</a:t>
              </a:r>
            </a:p>
            <a:p>
              <a:pPr algn="l">
                <a:lnSpc>
                  <a:spcPts val="4199"/>
                </a:lnSpc>
              </a:pPr>
              <a:r>
                <a:rPr lang="en-US" sz="2999" spc="11">
                  <a:solidFill>
                    <a:srgbClr val="000000"/>
                  </a:solidFill>
                  <a:latin typeface="Barlow"/>
                </a:rPr>
                <a:t>          </a:t>
              </a:r>
              <a:r>
                <a:rPr lang="en-US" sz="2999" spc="11">
                  <a:solidFill>
                    <a:srgbClr val="000000"/>
                  </a:solidFill>
                  <a:latin typeface="Barlow"/>
                </a:rPr>
                <a:t>Horário de trabalho,</a:t>
              </a:r>
            </a:p>
            <a:p>
              <a:pPr algn="l">
                <a:lnSpc>
                  <a:spcPts val="4199"/>
                </a:lnSpc>
              </a:pPr>
              <a:r>
                <a:rPr lang="en-US" sz="2999" spc="11">
                  <a:solidFill>
                    <a:srgbClr val="000000"/>
                  </a:solidFill>
                  <a:latin typeface="Barlow"/>
                </a:rPr>
                <a:t>          Manutenção dos ônibus,</a:t>
              </a:r>
            </a:p>
            <a:p>
              <a:pPr algn="l">
                <a:lnSpc>
                  <a:spcPts val="4199"/>
                </a:lnSpc>
              </a:pPr>
              <a:r>
                <a:rPr lang="en-US" sz="2999" spc="11">
                  <a:solidFill>
                    <a:srgbClr val="000000"/>
                  </a:solidFill>
                  <a:latin typeface="Barlow"/>
                </a:rPr>
                <a:t>          Associação de linha e ônibus</a:t>
              </a:r>
            </a:p>
            <a:p>
              <a:pPr algn="l">
                <a:lnSpc>
                  <a:spcPts val="419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0" y="-596547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8" y="0"/>
                </a:lnTo>
                <a:lnTo>
                  <a:pt x="7618608" y="11480094"/>
                </a:lnTo>
                <a:lnTo>
                  <a:pt x="0" y="114800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15450" y="5061775"/>
            <a:ext cx="3335530" cy="4987709"/>
          </a:xfrm>
          <a:custGeom>
            <a:avLst/>
            <a:gdLst/>
            <a:ahLst/>
            <a:cxnLst/>
            <a:rect r="r" b="b" t="t" l="l"/>
            <a:pathLst>
              <a:path h="4987709" w="3335530">
                <a:moveTo>
                  <a:pt x="0" y="0"/>
                </a:moveTo>
                <a:lnTo>
                  <a:pt x="3335530" y="0"/>
                </a:lnTo>
                <a:lnTo>
                  <a:pt x="3335530" y="4987709"/>
                </a:lnTo>
                <a:lnTo>
                  <a:pt x="0" y="49877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06610" y="950374"/>
            <a:ext cx="8201999" cy="1216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88"/>
              </a:lnSpc>
            </a:pPr>
            <a:r>
              <a:rPr lang="en-US" sz="11372">
                <a:solidFill>
                  <a:srgbClr val="FFFFFF"/>
                </a:solidFill>
                <a:latin typeface="Barlow Bold Italics"/>
              </a:rPr>
              <a:t>Requisitos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95146" y="4530612"/>
            <a:ext cx="2175761" cy="293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96"/>
              </a:lnSpc>
            </a:pPr>
            <a:r>
              <a:rPr lang="en-US" sz="2557">
                <a:solidFill>
                  <a:srgbClr val="06D0C4"/>
                </a:solidFill>
                <a:latin typeface="Barlow Semi-Bold"/>
              </a:rPr>
              <a:t>Ruan</a:t>
            </a:r>
          </a:p>
        </p:txBody>
      </p:sp>
    </p:spTree>
  </p:cSld>
  <p:clrMapOvr>
    <a:masterClrMapping/>
  </p:clrMapOvr>
  <p:transition spd="slow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49996" y="-41740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8" y="0"/>
                </a:lnTo>
                <a:lnTo>
                  <a:pt x="7618608" y="11480095"/>
                </a:lnTo>
                <a:lnTo>
                  <a:pt x="0" y="11480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61227" y="4711522"/>
            <a:ext cx="7315200" cy="1064029"/>
          </a:xfrm>
          <a:custGeom>
            <a:avLst/>
            <a:gdLst/>
            <a:ahLst/>
            <a:cxnLst/>
            <a:rect r="r" b="b" t="t" l="l"/>
            <a:pathLst>
              <a:path h="1064029" w="7315200">
                <a:moveTo>
                  <a:pt x="0" y="0"/>
                </a:moveTo>
                <a:lnTo>
                  <a:pt x="7315200" y="0"/>
                </a:lnTo>
                <a:lnTo>
                  <a:pt x="7315200" y="1064029"/>
                </a:lnTo>
                <a:lnTo>
                  <a:pt x="0" y="10640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84129" y="-496510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8" y="0"/>
                </a:lnTo>
                <a:lnTo>
                  <a:pt x="7618608" y="11480094"/>
                </a:lnTo>
                <a:lnTo>
                  <a:pt x="0" y="114800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899195" y="-1052178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8" y="0"/>
                </a:lnTo>
                <a:lnTo>
                  <a:pt x="7618608" y="11480095"/>
                </a:lnTo>
                <a:lnTo>
                  <a:pt x="0" y="11480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578211" y="4711522"/>
            <a:ext cx="7315200" cy="1064029"/>
          </a:xfrm>
          <a:custGeom>
            <a:avLst/>
            <a:gdLst/>
            <a:ahLst/>
            <a:cxnLst/>
            <a:rect r="r" b="b" t="t" l="l"/>
            <a:pathLst>
              <a:path h="1064029" w="7315200">
                <a:moveTo>
                  <a:pt x="0" y="0"/>
                </a:moveTo>
                <a:lnTo>
                  <a:pt x="7315200" y="0"/>
                </a:lnTo>
                <a:lnTo>
                  <a:pt x="7315200" y="1064029"/>
                </a:lnTo>
                <a:lnTo>
                  <a:pt x="0" y="10640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829584" y="1979999"/>
            <a:ext cx="10372134" cy="6327002"/>
          </a:xfrm>
          <a:custGeom>
            <a:avLst/>
            <a:gdLst/>
            <a:ahLst/>
            <a:cxnLst/>
            <a:rect r="r" b="b" t="t" l="l"/>
            <a:pathLst>
              <a:path h="6327002" w="10372134">
                <a:moveTo>
                  <a:pt x="0" y="0"/>
                </a:moveTo>
                <a:lnTo>
                  <a:pt x="10372134" y="0"/>
                </a:lnTo>
                <a:lnTo>
                  <a:pt x="10372134" y="6327002"/>
                </a:lnTo>
                <a:lnTo>
                  <a:pt x="0" y="63270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587700" y="3766170"/>
            <a:ext cx="8424867" cy="2186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18"/>
              </a:lnSpc>
            </a:pPr>
            <a:r>
              <a:rPr lang="en-US" sz="9901">
                <a:solidFill>
                  <a:srgbClr val="06D0C4"/>
                </a:solidFill>
                <a:latin typeface="Barlow Semi-Bold"/>
              </a:rPr>
              <a:t>DIAGRAMA DE CASO DE USO 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2693161" y="3908545"/>
            <a:ext cx="2019152" cy="2469910"/>
          </a:xfrm>
          <a:custGeom>
            <a:avLst/>
            <a:gdLst/>
            <a:ahLst/>
            <a:cxnLst/>
            <a:rect r="r" b="b" t="t" l="l"/>
            <a:pathLst>
              <a:path h="2469910" w="2019152">
                <a:moveTo>
                  <a:pt x="0" y="0"/>
                </a:moveTo>
                <a:lnTo>
                  <a:pt x="2019152" y="0"/>
                </a:lnTo>
                <a:lnTo>
                  <a:pt x="2019152" y="2469910"/>
                </a:lnTo>
                <a:lnTo>
                  <a:pt x="0" y="24699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910109" y="5243537"/>
            <a:ext cx="1838951" cy="2749833"/>
          </a:xfrm>
          <a:custGeom>
            <a:avLst/>
            <a:gdLst/>
            <a:ahLst/>
            <a:cxnLst/>
            <a:rect r="r" b="b" t="t" l="l"/>
            <a:pathLst>
              <a:path h="2749833" w="1838951">
                <a:moveTo>
                  <a:pt x="0" y="0"/>
                </a:moveTo>
                <a:lnTo>
                  <a:pt x="1838951" y="0"/>
                </a:lnTo>
                <a:lnTo>
                  <a:pt x="1838951" y="2749833"/>
                </a:lnTo>
                <a:lnTo>
                  <a:pt x="0" y="27498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905859">
            <a:off x="12712759" y="6578049"/>
            <a:ext cx="7300452" cy="4114800"/>
          </a:xfrm>
          <a:custGeom>
            <a:avLst/>
            <a:gdLst/>
            <a:ahLst/>
            <a:cxnLst/>
            <a:rect r="r" b="b" t="t" l="l"/>
            <a:pathLst>
              <a:path h="4114800" w="7300452">
                <a:moveTo>
                  <a:pt x="0" y="0"/>
                </a:moveTo>
                <a:lnTo>
                  <a:pt x="7300451" y="0"/>
                </a:lnTo>
                <a:lnTo>
                  <a:pt x="73004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641264" y="4366522"/>
            <a:ext cx="2334384" cy="321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49"/>
              </a:lnSpc>
            </a:pPr>
            <a:r>
              <a:rPr lang="en-US" sz="2743">
                <a:solidFill>
                  <a:srgbClr val="06D0C4"/>
                </a:solidFill>
                <a:latin typeface="Barlow Semi-Bold"/>
              </a:rPr>
              <a:t>Caio Justino</a:t>
            </a:r>
          </a:p>
        </p:txBody>
      </p:sp>
    </p:spTree>
  </p:cSld>
  <p:clrMapOvr>
    <a:masterClrMapping/>
  </p:clrMapOvr>
  <p:transition spd="fast">
    <p:circl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979871" y="1811390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8" y="0"/>
                </a:lnTo>
                <a:lnTo>
                  <a:pt x="7618608" y="11480095"/>
                </a:lnTo>
                <a:lnTo>
                  <a:pt x="0" y="11480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97999" y="-687694"/>
            <a:ext cx="3382092" cy="11662387"/>
          </a:xfrm>
          <a:custGeom>
            <a:avLst/>
            <a:gdLst/>
            <a:ahLst/>
            <a:cxnLst/>
            <a:rect r="r" b="b" t="t" l="l"/>
            <a:pathLst>
              <a:path h="11662387" w="3382092">
                <a:moveTo>
                  <a:pt x="0" y="0"/>
                </a:moveTo>
                <a:lnTo>
                  <a:pt x="3382092" y="0"/>
                </a:lnTo>
                <a:lnTo>
                  <a:pt x="3382092" y="11662388"/>
                </a:lnTo>
                <a:lnTo>
                  <a:pt x="0" y="116623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763675" y="-241449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8" y="0"/>
                </a:lnTo>
                <a:lnTo>
                  <a:pt x="7618608" y="11480095"/>
                </a:lnTo>
                <a:lnTo>
                  <a:pt x="0" y="11480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8035" y="6161002"/>
            <a:ext cx="3723713" cy="4125998"/>
          </a:xfrm>
          <a:custGeom>
            <a:avLst/>
            <a:gdLst/>
            <a:ahLst/>
            <a:cxnLst/>
            <a:rect r="r" b="b" t="t" l="l"/>
            <a:pathLst>
              <a:path h="4125998" w="3723713">
                <a:moveTo>
                  <a:pt x="0" y="0"/>
                </a:moveTo>
                <a:lnTo>
                  <a:pt x="3723712" y="0"/>
                </a:lnTo>
                <a:lnTo>
                  <a:pt x="3723712" y="4125998"/>
                </a:lnTo>
                <a:lnTo>
                  <a:pt x="0" y="41259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089045" y="0"/>
            <a:ext cx="6850507" cy="10287000"/>
          </a:xfrm>
          <a:custGeom>
            <a:avLst/>
            <a:gdLst/>
            <a:ahLst/>
            <a:cxnLst/>
            <a:rect r="r" b="b" t="t" l="l"/>
            <a:pathLst>
              <a:path h="10287000" w="6850507">
                <a:moveTo>
                  <a:pt x="0" y="0"/>
                </a:moveTo>
                <a:lnTo>
                  <a:pt x="6850507" y="0"/>
                </a:lnTo>
                <a:lnTo>
                  <a:pt x="68505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5637" r="0" b="-5637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7727" y="257175"/>
            <a:ext cx="3832096" cy="1120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18"/>
              </a:lnSpc>
            </a:pPr>
            <a:r>
              <a:rPr lang="en-US" sz="5720">
                <a:solidFill>
                  <a:srgbClr val="FFFFFF"/>
                </a:solidFill>
                <a:latin typeface="Barlow Bold Italics"/>
              </a:rPr>
              <a:t>Diagrama grafico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09710" y="5867963"/>
            <a:ext cx="2175761" cy="293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96"/>
              </a:lnSpc>
            </a:pPr>
            <a:r>
              <a:rPr lang="en-US" sz="2557">
                <a:solidFill>
                  <a:srgbClr val="06D0C4"/>
                </a:solidFill>
                <a:latin typeface="Barlow Semi-Bold"/>
              </a:rPr>
              <a:t>Caio Justino</a:t>
            </a:r>
          </a:p>
        </p:txBody>
      </p:sp>
    </p:spTree>
  </p:cSld>
  <p:clrMapOvr>
    <a:masterClrMapping/>
  </p:clrMapOvr>
  <p:transition spd="slow">
    <p:push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44097" y="-446165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9" y="0"/>
                </a:lnTo>
                <a:lnTo>
                  <a:pt x="7618609" y="11480095"/>
                </a:lnTo>
                <a:lnTo>
                  <a:pt x="0" y="11480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95607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8" y="0"/>
                </a:lnTo>
                <a:lnTo>
                  <a:pt x="7618608" y="11480095"/>
                </a:lnTo>
                <a:lnTo>
                  <a:pt x="0" y="11480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475507" y="4469704"/>
            <a:ext cx="11336985" cy="1365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14"/>
              </a:lnSpc>
            </a:pPr>
            <a:r>
              <a:rPr lang="en-US" sz="11725">
                <a:solidFill>
                  <a:srgbClr val="FFFFFF"/>
                </a:solidFill>
                <a:latin typeface="Barlow Bold Italics"/>
              </a:rPr>
              <a:t>implementação</a:t>
            </a:r>
          </a:p>
        </p:txBody>
      </p:sp>
      <p:sp>
        <p:nvSpPr>
          <p:cNvPr name="Freeform 5" id="5"/>
          <p:cNvSpPr/>
          <p:nvPr/>
        </p:nvSpPr>
        <p:spPr>
          <a:xfrm flipH="false" flipV="true" rot="2224319">
            <a:off x="2790838" y="4840935"/>
            <a:ext cx="706735" cy="869585"/>
          </a:xfrm>
          <a:custGeom>
            <a:avLst/>
            <a:gdLst/>
            <a:ahLst/>
            <a:cxnLst/>
            <a:rect r="r" b="b" t="t" l="l"/>
            <a:pathLst>
              <a:path h="869585" w="706735">
                <a:moveTo>
                  <a:pt x="0" y="869584"/>
                </a:moveTo>
                <a:lnTo>
                  <a:pt x="706735" y="869584"/>
                </a:lnTo>
                <a:lnTo>
                  <a:pt x="706735" y="0"/>
                </a:lnTo>
                <a:lnTo>
                  <a:pt x="0" y="0"/>
                </a:lnTo>
                <a:lnTo>
                  <a:pt x="0" y="86958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49996" y="-41740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8" y="0"/>
                </a:lnTo>
                <a:lnTo>
                  <a:pt x="7618608" y="11480095"/>
                </a:lnTo>
                <a:lnTo>
                  <a:pt x="0" y="11480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-3232161">
            <a:off x="14774676" y="4859090"/>
            <a:ext cx="706735" cy="869585"/>
          </a:xfrm>
          <a:custGeom>
            <a:avLst/>
            <a:gdLst/>
            <a:ahLst/>
            <a:cxnLst/>
            <a:rect r="r" b="b" t="t" l="l"/>
            <a:pathLst>
              <a:path h="869585" w="706735">
                <a:moveTo>
                  <a:pt x="706735" y="869585"/>
                </a:moveTo>
                <a:lnTo>
                  <a:pt x="0" y="869585"/>
                </a:lnTo>
                <a:lnTo>
                  <a:pt x="0" y="0"/>
                </a:lnTo>
                <a:lnTo>
                  <a:pt x="706735" y="0"/>
                </a:lnTo>
                <a:lnTo>
                  <a:pt x="706735" y="86958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9670323">
            <a:off x="-1829068" y="-672774"/>
            <a:ext cx="7300452" cy="4114800"/>
          </a:xfrm>
          <a:custGeom>
            <a:avLst/>
            <a:gdLst/>
            <a:ahLst/>
            <a:cxnLst/>
            <a:rect r="r" b="b" t="t" l="l"/>
            <a:pathLst>
              <a:path h="4114800" w="7300452">
                <a:moveTo>
                  <a:pt x="0" y="0"/>
                </a:moveTo>
                <a:lnTo>
                  <a:pt x="7300452" y="0"/>
                </a:lnTo>
                <a:lnTo>
                  <a:pt x="73004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905859">
            <a:off x="12674659" y="6578049"/>
            <a:ext cx="7300452" cy="4114800"/>
          </a:xfrm>
          <a:custGeom>
            <a:avLst/>
            <a:gdLst/>
            <a:ahLst/>
            <a:cxnLst/>
            <a:rect r="r" b="b" t="t" l="l"/>
            <a:pathLst>
              <a:path h="4114800" w="7300452">
                <a:moveTo>
                  <a:pt x="0" y="0"/>
                </a:moveTo>
                <a:lnTo>
                  <a:pt x="7300451" y="0"/>
                </a:lnTo>
                <a:lnTo>
                  <a:pt x="73004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75456" y="6995983"/>
            <a:ext cx="3049407" cy="3278933"/>
          </a:xfrm>
          <a:custGeom>
            <a:avLst/>
            <a:gdLst/>
            <a:ahLst/>
            <a:cxnLst/>
            <a:rect r="r" b="b" t="t" l="l"/>
            <a:pathLst>
              <a:path h="3278933" w="3049407">
                <a:moveTo>
                  <a:pt x="0" y="0"/>
                </a:moveTo>
                <a:lnTo>
                  <a:pt x="3049408" y="0"/>
                </a:lnTo>
                <a:lnTo>
                  <a:pt x="3049408" y="3278932"/>
                </a:lnTo>
                <a:lnTo>
                  <a:pt x="0" y="32789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12489" y="6702943"/>
            <a:ext cx="2175761" cy="293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96"/>
              </a:lnSpc>
            </a:pPr>
            <a:r>
              <a:rPr lang="en-US" sz="2557">
                <a:solidFill>
                  <a:srgbClr val="06D0C4"/>
                </a:solidFill>
                <a:latin typeface="Barlow Semi-Bold"/>
              </a:rPr>
              <a:t>Marcus</a:t>
            </a:r>
          </a:p>
        </p:txBody>
      </p:sp>
    </p:spTree>
  </p:cSld>
  <p:clrMapOvr>
    <a:masterClrMapping/>
  </p:clrMapOvr>
  <p:transition spd="slow">
    <p:cover dir="l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25" y="95607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8" y="0"/>
                </a:lnTo>
                <a:lnTo>
                  <a:pt x="7618608" y="11480095"/>
                </a:lnTo>
                <a:lnTo>
                  <a:pt x="0" y="11480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40047" y="92496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8" y="0"/>
                </a:lnTo>
                <a:lnTo>
                  <a:pt x="7618608" y="11480095"/>
                </a:lnTo>
                <a:lnTo>
                  <a:pt x="0" y="11480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669392" y="-314399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8" y="0"/>
                </a:lnTo>
                <a:lnTo>
                  <a:pt x="7618608" y="11480095"/>
                </a:lnTo>
                <a:lnTo>
                  <a:pt x="0" y="11480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95100" y="3811975"/>
            <a:ext cx="15697799" cy="2649004"/>
          </a:xfrm>
          <a:custGeom>
            <a:avLst/>
            <a:gdLst/>
            <a:ahLst/>
            <a:cxnLst/>
            <a:rect r="r" b="b" t="t" l="l"/>
            <a:pathLst>
              <a:path h="2649004" w="15697799">
                <a:moveTo>
                  <a:pt x="0" y="0"/>
                </a:moveTo>
                <a:lnTo>
                  <a:pt x="15697800" y="0"/>
                </a:lnTo>
                <a:lnTo>
                  <a:pt x="15697800" y="2649003"/>
                </a:lnTo>
                <a:lnTo>
                  <a:pt x="0" y="26490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10544" y="4346166"/>
            <a:ext cx="14466911" cy="2132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038"/>
              </a:lnSpc>
            </a:pPr>
            <a:r>
              <a:rPr lang="en-US" sz="18339">
                <a:solidFill>
                  <a:srgbClr val="C81C79"/>
                </a:solidFill>
                <a:latin typeface="Barlow Bold"/>
              </a:rPr>
              <a:t>PROTOTIPO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994888" y="2998134"/>
            <a:ext cx="2207651" cy="3211129"/>
          </a:xfrm>
          <a:custGeom>
            <a:avLst/>
            <a:gdLst/>
            <a:ahLst/>
            <a:cxnLst/>
            <a:rect r="r" b="b" t="t" l="l"/>
            <a:pathLst>
              <a:path h="3211129" w="2207651">
                <a:moveTo>
                  <a:pt x="0" y="0"/>
                </a:moveTo>
                <a:lnTo>
                  <a:pt x="2207652" y="0"/>
                </a:lnTo>
                <a:lnTo>
                  <a:pt x="2207652" y="3211130"/>
                </a:lnTo>
                <a:lnTo>
                  <a:pt x="0" y="32111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905859">
            <a:off x="12712759" y="6578049"/>
            <a:ext cx="7300452" cy="4114800"/>
          </a:xfrm>
          <a:custGeom>
            <a:avLst/>
            <a:gdLst/>
            <a:ahLst/>
            <a:cxnLst/>
            <a:rect r="r" b="b" t="t" l="l"/>
            <a:pathLst>
              <a:path h="4114800" w="7300452">
                <a:moveTo>
                  <a:pt x="0" y="0"/>
                </a:moveTo>
                <a:lnTo>
                  <a:pt x="7300451" y="0"/>
                </a:lnTo>
                <a:lnTo>
                  <a:pt x="73004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9670323">
            <a:off x="-1829068" y="-672774"/>
            <a:ext cx="7300452" cy="4114800"/>
          </a:xfrm>
          <a:custGeom>
            <a:avLst/>
            <a:gdLst/>
            <a:ahLst/>
            <a:cxnLst/>
            <a:rect r="r" b="b" t="t" l="l"/>
            <a:pathLst>
              <a:path h="4114800" w="7300452">
                <a:moveTo>
                  <a:pt x="0" y="0"/>
                </a:moveTo>
                <a:lnTo>
                  <a:pt x="7300452" y="0"/>
                </a:lnTo>
                <a:lnTo>
                  <a:pt x="73004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95100" y="8730699"/>
            <a:ext cx="2175761" cy="293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96"/>
              </a:lnSpc>
            </a:pPr>
            <a:r>
              <a:rPr lang="en-US" sz="2557">
                <a:solidFill>
                  <a:srgbClr val="06D0C4"/>
                </a:solidFill>
                <a:latin typeface="Barlow Semi-Bold"/>
              </a:rPr>
              <a:t>Marcus</a:t>
            </a:r>
          </a:p>
        </p:txBody>
      </p:sp>
    </p:spTree>
  </p:cSld>
  <p:clrMapOvr>
    <a:masterClrMapping/>
  </p:clrMapOvr>
  <p:transition spd="slow">
    <p:push dir="l"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49996" y="-41740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8" y="0"/>
                </a:lnTo>
                <a:lnTo>
                  <a:pt x="7618608" y="11480095"/>
                </a:lnTo>
                <a:lnTo>
                  <a:pt x="0" y="11480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267203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8" y="0"/>
                </a:lnTo>
                <a:lnTo>
                  <a:pt x="7618608" y="11480095"/>
                </a:lnTo>
                <a:lnTo>
                  <a:pt x="0" y="11480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96048" y="1868836"/>
            <a:ext cx="14868122" cy="8142996"/>
          </a:xfrm>
          <a:custGeom>
            <a:avLst/>
            <a:gdLst/>
            <a:ahLst/>
            <a:cxnLst/>
            <a:rect r="r" b="b" t="t" l="l"/>
            <a:pathLst>
              <a:path h="8142996" w="14868122">
                <a:moveTo>
                  <a:pt x="0" y="0"/>
                </a:moveTo>
                <a:lnTo>
                  <a:pt x="14868123" y="0"/>
                </a:lnTo>
                <a:lnTo>
                  <a:pt x="14868123" y="8142996"/>
                </a:lnTo>
                <a:lnTo>
                  <a:pt x="0" y="81429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33902" y="580145"/>
            <a:ext cx="4944314" cy="1119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15"/>
              </a:lnSpc>
            </a:pPr>
            <a:r>
              <a:rPr lang="en-US" sz="5716">
                <a:solidFill>
                  <a:srgbClr val="FFFFFF"/>
                </a:solidFill>
                <a:latin typeface="Barlow Bold Italics"/>
              </a:rPr>
              <a:t>Prototipo futuro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4942165" y="-41740"/>
            <a:ext cx="1879529" cy="1910576"/>
          </a:xfrm>
          <a:custGeom>
            <a:avLst/>
            <a:gdLst/>
            <a:ahLst/>
            <a:cxnLst/>
            <a:rect r="r" b="b" t="t" l="l"/>
            <a:pathLst>
              <a:path h="1910576" w="1879529">
                <a:moveTo>
                  <a:pt x="0" y="0"/>
                </a:moveTo>
                <a:lnTo>
                  <a:pt x="1879529" y="0"/>
                </a:lnTo>
                <a:lnTo>
                  <a:pt x="1879529" y="1910576"/>
                </a:lnTo>
                <a:lnTo>
                  <a:pt x="0" y="19105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wipe dir="d"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53035" y="-762490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8" y="0"/>
                </a:lnTo>
                <a:lnTo>
                  <a:pt x="7618608" y="11480094"/>
                </a:lnTo>
                <a:lnTo>
                  <a:pt x="0" y="114800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660612" y="-430604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8" y="0"/>
                </a:lnTo>
                <a:lnTo>
                  <a:pt x="7618608" y="11480094"/>
                </a:lnTo>
                <a:lnTo>
                  <a:pt x="0" y="114800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95607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8" y="0"/>
                </a:lnTo>
                <a:lnTo>
                  <a:pt x="7618608" y="11480095"/>
                </a:lnTo>
                <a:lnTo>
                  <a:pt x="0" y="11480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24151" y="2544615"/>
            <a:ext cx="15239697" cy="4023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845"/>
              </a:lnSpc>
              <a:spcBef>
                <a:spcPct val="0"/>
              </a:spcBef>
            </a:pPr>
            <a:r>
              <a:rPr lang="en-US" sz="23460" u="none">
                <a:solidFill>
                  <a:srgbClr val="FFFFFF"/>
                </a:solidFill>
                <a:latin typeface="Barlow Bold"/>
              </a:rPr>
              <a:t>Obrigado!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186586" y="1456844"/>
            <a:ext cx="1914828" cy="2092708"/>
          </a:xfrm>
          <a:custGeom>
            <a:avLst/>
            <a:gdLst/>
            <a:ahLst/>
            <a:cxnLst/>
            <a:rect r="r" b="b" t="t" l="l"/>
            <a:pathLst>
              <a:path h="2092708" w="1914828">
                <a:moveTo>
                  <a:pt x="0" y="0"/>
                </a:moveTo>
                <a:lnTo>
                  <a:pt x="1914828" y="0"/>
                </a:lnTo>
                <a:lnTo>
                  <a:pt x="1914828" y="2092708"/>
                </a:lnTo>
                <a:lnTo>
                  <a:pt x="0" y="20927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729889" y="6496140"/>
            <a:ext cx="4828222" cy="1253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4"/>
              </a:lnSpc>
            </a:pPr>
            <a:r>
              <a:rPr lang="en-US" sz="2376" spc="9">
                <a:solidFill>
                  <a:srgbClr val="FFFFFF"/>
                </a:solidFill>
                <a:latin typeface="Barlow"/>
              </a:rPr>
              <a:t>TRABALHO DE CONCLUSÃO DE CURSO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8696318" y="-661135"/>
            <a:ext cx="11148209" cy="11148209"/>
          </a:xfrm>
          <a:custGeom>
            <a:avLst/>
            <a:gdLst/>
            <a:ahLst/>
            <a:cxnLst/>
            <a:rect r="r" b="b" t="t" l="l"/>
            <a:pathLst>
              <a:path h="11148209" w="11148209">
                <a:moveTo>
                  <a:pt x="0" y="0"/>
                </a:moveTo>
                <a:lnTo>
                  <a:pt x="11148209" y="0"/>
                </a:lnTo>
                <a:lnTo>
                  <a:pt x="11148209" y="11148209"/>
                </a:lnTo>
                <a:lnTo>
                  <a:pt x="0" y="111482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395908" y="-430604"/>
            <a:ext cx="11148209" cy="11148209"/>
          </a:xfrm>
          <a:custGeom>
            <a:avLst/>
            <a:gdLst/>
            <a:ahLst/>
            <a:cxnLst/>
            <a:rect r="r" b="b" t="t" l="l"/>
            <a:pathLst>
              <a:path h="11148209" w="11148209">
                <a:moveTo>
                  <a:pt x="0" y="0"/>
                </a:moveTo>
                <a:lnTo>
                  <a:pt x="11148208" y="0"/>
                </a:lnTo>
                <a:lnTo>
                  <a:pt x="11148208" y="11148208"/>
                </a:lnTo>
                <a:lnTo>
                  <a:pt x="0" y="111482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186586" y="8208393"/>
            <a:ext cx="2058472" cy="558361"/>
          </a:xfrm>
          <a:custGeom>
            <a:avLst/>
            <a:gdLst/>
            <a:ahLst/>
            <a:cxnLst/>
            <a:rect r="r" b="b" t="t" l="l"/>
            <a:pathLst>
              <a:path h="558361" w="2058472">
                <a:moveTo>
                  <a:pt x="0" y="0"/>
                </a:moveTo>
                <a:lnTo>
                  <a:pt x="2058472" y="0"/>
                </a:lnTo>
                <a:lnTo>
                  <a:pt x="2058472" y="558361"/>
                </a:lnTo>
                <a:lnTo>
                  <a:pt x="0" y="5583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905859">
            <a:off x="12712759" y="6578049"/>
            <a:ext cx="7300452" cy="4114800"/>
          </a:xfrm>
          <a:custGeom>
            <a:avLst/>
            <a:gdLst/>
            <a:ahLst/>
            <a:cxnLst/>
            <a:rect r="r" b="b" t="t" l="l"/>
            <a:pathLst>
              <a:path h="4114800" w="7300452">
                <a:moveTo>
                  <a:pt x="0" y="0"/>
                </a:moveTo>
                <a:lnTo>
                  <a:pt x="7300451" y="0"/>
                </a:lnTo>
                <a:lnTo>
                  <a:pt x="73004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9670323">
            <a:off x="-1829068" y="-672774"/>
            <a:ext cx="7300452" cy="4114800"/>
          </a:xfrm>
          <a:custGeom>
            <a:avLst/>
            <a:gdLst/>
            <a:ahLst/>
            <a:cxnLst/>
            <a:rect r="r" b="b" t="t" l="l"/>
            <a:pathLst>
              <a:path h="4114800" w="7300452">
                <a:moveTo>
                  <a:pt x="0" y="0"/>
                </a:moveTo>
                <a:lnTo>
                  <a:pt x="7300452" y="0"/>
                </a:lnTo>
                <a:lnTo>
                  <a:pt x="73004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cover dir="d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49996" y="-41740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8" y="0"/>
                </a:lnTo>
                <a:lnTo>
                  <a:pt x="7618608" y="11480095"/>
                </a:lnTo>
                <a:lnTo>
                  <a:pt x="0" y="11480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61649" y="-953323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9" y="0"/>
                </a:lnTo>
                <a:lnTo>
                  <a:pt x="7618609" y="11480095"/>
                </a:lnTo>
                <a:lnTo>
                  <a:pt x="0" y="11480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254195" y="-1193095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8" y="0"/>
                </a:lnTo>
                <a:lnTo>
                  <a:pt x="7618608" y="11480095"/>
                </a:lnTo>
                <a:lnTo>
                  <a:pt x="0" y="11480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55109" y="876300"/>
            <a:ext cx="14998005" cy="2499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037"/>
              </a:lnSpc>
            </a:pPr>
            <a:r>
              <a:rPr lang="en-US" sz="15413">
                <a:solidFill>
                  <a:srgbClr val="FFFFFF"/>
                </a:solidFill>
                <a:latin typeface="Barlow Bold Italics"/>
              </a:rPr>
              <a:t>SENAI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114764" y="6391056"/>
            <a:ext cx="2058472" cy="558361"/>
          </a:xfrm>
          <a:custGeom>
            <a:avLst/>
            <a:gdLst/>
            <a:ahLst/>
            <a:cxnLst/>
            <a:rect r="r" b="b" t="t" l="l"/>
            <a:pathLst>
              <a:path h="558361" w="2058472">
                <a:moveTo>
                  <a:pt x="0" y="0"/>
                </a:moveTo>
                <a:lnTo>
                  <a:pt x="2058472" y="0"/>
                </a:lnTo>
                <a:lnTo>
                  <a:pt x="2058472" y="558360"/>
                </a:lnTo>
                <a:lnTo>
                  <a:pt x="0" y="5583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905859">
            <a:off x="12712759" y="6578049"/>
            <a:ext cx="7300452" cy="4114800"/>
          </a:xfrm>
          <a:custGeom>
            <a:avLst/>
            <a:gdLst/>
            <a:ahLst/>
            <a:cxnLst/>
            <a:rect r="r" b="b" t="t" l="l"/>
            <a:pathLst>
              <a:path h="4114800" w="7300452">
                <a:moveTo>
                  <a:pt x="0" y="0"/>
                </a:moveTo>
                <a:lnTo>
                  <a:pt x="7300451" y="0"/>
                </a:lnTo>
                <a:lnTo>
                  <a:pt x="73004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9670323">
            <a:off x="-1829068" y="-672774"/>
            <a:ext cx="7300452" cy="4114800"/>
          </a:xfrm>
          <a:custGeom>
            <a:avLst/>
            <a:gdLst/>
            <a:ahLst/>
            <a:cxnLst/>
            <a:rect r="r" b="b" t="t" l="l"/>
            <a:pathLst>
              <a:path h="4114800" w="7300452">
                <a:moveTo>
                  <a:pt x="0" y="0"/>
                </a:moveTo>
                <a:lnTo>
                  <a:pt x="7300452" y="0"/>
                </a:lnTo>
                <a:lnTo>
                  <a:pt x="73004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442788" y="3318978"/>
            <a:ext cx="12110325" cy="4805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11"/>
              </a:lnSpc>
            </a:pPr>
            <a:r>
              <a:rPr lang="en-US" sz="4855">
                <a:solidFill>
                  <a:srgbClr val="FFFFFF"/>
                </a:solidFill>
                <a:latin typeface="Barlow Bold Italics"/>
              </a:rPr>
              <a:t>curso: desenvolvimento de sistemas</a:t>
            </a:r>
          </a:p>
          <a:p>
            <a:pPr algn="just">
              <a:lnSpc>
                <a:spcPts val="6311"/>
              </a:lnSpc>
            </a:pPr>
            <a:r>
              <a:rPr lang="en-US" sz="4855">
                <a:solidFill>
                  <a:srgbClr val="FFFFFF"/>
                </a:solidFill>
                <a:latin typeface="Barlow Bold Italics"/>
              </a:rPr>
              <a:t>docente: Lucas </a:t>
            </a:r>
          </a:p>
          <a:p>
            <a:pPr algn="just">
              <a:lnSpc>
                <a:spcPts val="6311"/>
              </a:lnSpc>
            </a:pPr>
            <a:r>
              <a:rPr lang="en-US" sz="4855">
                <a:solidFill>
                  <a:srgbClr val="FFFFFF"/>
                </a:solidFill>
                <a:latin typeface="Barlow Bold Italics"/>
              </a:rPr>
              <a:t>diciplina: progamação orientrada a objetos </a:t>
            </a:r>
          </a:p>
          <a:p>
            <a:pPr algn="just">
              <a:lnSpc>
                <a:spcPts val="6311"/>
              </a:lnSpc>
            </a:pPr>
            <a:r>
              <a:rPr lang="en-US" sz="4855">
                <a:solidFill>
                  <a:srgbClr val="FFFFFF"/>
                </a:solidFill>
                <a:latin typeface="Barlow Bold Italics"/>
              </a:rPr>
              <a:t>alunos: Vinicius N. ; Kaio S. ; Caio J. ; Ruan ; Marcus V.</a:t>
            </a:r>
          </a:p>
          <a:p>
            <a:pPr algn="just">
              <a:lnSpc>
                <a:spcPts val="6311"/>
              </a:lnSpc>
            </a:pPr>
            <a:r>
              <a:rPr lang="en-US" sz="4855">
                <a:solidFill>
                  <a:srgbClr val="FFFFFF"/>
                </a:solidFill>
                <a:latin typeface="Barlow Bold Italics"/>
              </a:rPr>
              <a:t>turma: 88434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307042" y="7110392"/>
            <a:ext cx="4135747" cy="3050113"/>
          </a:xfrm>
          <a:custGeom>
            <a:avLst/>
            <a:gdLst/>
            <a:ahLst/>
            <a:cxnLst/>
            <a:rect r="r" b="b" t="t" l="l"/>
            <a:pathLst>
              <a:path h="3050113" w="4135747">
                <a:moveTo>
                  <a:pt x="0" y="0"/>
                </a:moveTo>
                <a:lnTo>
                  <a:pt x="4135746" y="0"/>
                </a:lnTo>
                <a:lnTo>
                  <a:pt x="4135746" y="3050114"/>
                </a:lnTo>
                <a:lnTo>
                  <a:pt x="0" y="30501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over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24362" y="-305732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8" y="0"/>
                </a:lnTo>
                <a:lnTo>
                  <a:pt x="7618608" y="11480095"/>
                </a:lnTo>
                <a:lnTo>
                  <a:pt x="0" y="11480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91360" y="2515373"/>
            <a:ext cx="386275" cy="386275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652A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691360" y="3453465"/>
            <a:ext cx="386275" cy="386275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652A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691360" y="4375897"/>
            <a:ext cx="386275" cy="386275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652A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691360" y="5241178"/>
            <a:ext cx="386275" cy="386275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652A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691360" y="6161778"/>
            <a:ext cx="386275" cy="386275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652A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691360" y="7029920"/>
            <a:ext cx="386275" cy="386275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652A0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3952458" y="327448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8" y="0"/>
                </a:lnTo>
                <a:lnTo>
                  <a:pt x="7618608" y="11480095"/>
                </a:lnTo>
                <a:lnTo>
                  <a:pt x="0" y="11480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58661" y="600075"/>
            <a:ext cx="6252562" cy="2566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66"/>
              </a:lnSpc>
            </a:pPr>
            <a:r>
              <a:rPr lang="en-US" sz="13009">
                <a:solidFill>
                  <a:srgbClr val="FFFFFF"/>
                </a:solidFill>
                <a:latin typeface="Barlow Bold Italics"/>
              </a:rPr>
              <a:t>sumário </a:t>
            </a:r>
          </a:p>
          <a:p>
            <a:pPr algn="l" marL="0" indent="0" lvl="0">
              <a:lnSpc>
                <a:spcPts val="9366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414280" y="2313969"/>
            <a:ext cx="554160" cy="655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460"/>
              </a:lnSpc>
            </a:pPr>
            <a:r>
              <a:rPr lang="en-US" sz="3477" spc="13">
                <a:solidFill>
                  <a:srgbClr val="FFFFFF"/>
                </a:solidFill>
                <a:latin typeface="Barlow"/>
              </a:rPr>
              <a:t>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41068" y="3224865"/>
            <a:ext cx="554160" cy="655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460"/>
              </a:lnSpc>
            </a:pPr>
            <a:r>
              <a:rPr lang="en-US" sz="3477" spc="13">
                <a:solidFill>
                  <a:srgbClr val="FFFFFF"/>
                </a:solidFill>
                <a:latin typeface="Barlow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41068" y="4166347"/>
            <a:ext cx="554160" cy="655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460"/>
              </a:lnSpc>
            </a:pPr>
            <a:r>
              <a:rPr lang="en-US" sz="3477" spc="13">
                <a:solidFill>
                  <a:srgbClr val="FFFFFF"/>
                </a:solidFill>
                <a:latin typeface="Barlow"/>
              </a:rPr>
              <a:t>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74540" y="4971722"/>
            <a:ext cx="554160" cy="655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460"/>
              </a:lnSpc>
            </a:pPr>
            <a:r>
              <a:rPr lang="en-US" sz="3477" spc="13">
                <a:solidFill>
                  <a:srgbClr val="FFFFFF"/>
                </a:solidFill>
                <a:latin typeface="Barlow"/>
              </a:rPr>
              <a:t>4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41068" y="5934146"/>
            <a:ext cx="554160" cy="655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460"/>
              </a:lnSpc>
            </a:pPr>
            <a:r>
              <a:rPr lang="en-US" sz="3477" spc="13">
                <a:solidFill>
                  <a:srgbClr val="FFFFFF"/>
                </a:solidFill>
                <a:latin typeface="Barlow"/>
              </a:rPr>
              <a:t>5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74540" y="6799427"/>
            <a:ext cx="554160" cy="655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460"/>
              </a:lnSpc>
            </a:pPr>
            <a:r>
              <a:rPr lang="en-US" sz="3477" spc="13">
                <a:solidFill>
                  <a:srgbClr val="FFFFFF"/>
                </a:solidFill>
                <a:latin typeface="Barlow"/>
              </a:rPr>
              <a:t>6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69013" y="2218167"/>
            <a:ext cx="9203147" cy="6154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5"/>
              </a:lnSpc>
            </a:pPr>
            <a:r>
              <a:rPr lang="en-US" sz="4399" spc="17" strike="noStrike" u="none">
                <a:solidFill>
                  <a:srgbClr val="FFFFFF"/>
                </a:solidFill>
                <a:latin typeface="Barlow"/>
              </a:rPr>
              <a:t>Introdução</a:t>
            </a:r>
          </a:p>
          <a:p>
            <a:pPr algn="l" marL="0" indent="0" lvl="1">
              <a:lnSpc>
                <a:spcPts val="6995"/>
              </a:lnSpc>
            </a:pPr>
            <a:r>
              <a:rPr lang="en-US" sz="4399" spc="17" strike="noStrike" u="none">
                <a:solidFill>
                  <a:srgbClr val="FFFFFF"/>
                </a:solidFill>
                <a:latin typeface="Barlow"/>
              </a:rPr>
              <a:t>Escopo do projeto do sistema </a:t>
            </a:r>
          </a:p>
          <a:p>
            <a:pPr algn="l" marL="0" indent="0" lvl="1">
              <a:lnSpc>
                <a:spcPts val="6995"/>
              </a:lnSpc>
            </a:pPr>
            <a:r>
              <a:rPr lang="en-US" sz="4399" spc="17" strike="noStrike" u="none">
                <a:solidFill>
                  <a:srgbClr val="FFFFFF"/>
                </a:solidFill>
                <a:latin typeface="Barlow"/>
              </a:rPr>
              <a:t>Levantamento e analise de requisitos</a:t>
            </a:r>
          </a:p>
          <a:p>
            <a:pPr algn="l" marL="0" indent="0" lvl="1">
              <a:lnSpc>
                <a:spcPts val="6995"/>
              </a:lnSpc>
            </a:pPr>
            <a:r>
              <a:rPr lang="en-US" sz="4399" spc="17" strike="noStrike" u="none">
                <a:solidFill>
                  <a:srgbClr val="FFFFFF"/>
                </a:solidFill>
                <a:latin typeface="Barlow"/>
              </a:rPr>
              <a:t>Diagrama de caso de uso </a:t>
            </a:r>
          </a:p>
          <a:p>
            <a:pPr algn="l" marL="0" indent="0" lvl="1">
              <a:lnSpc>
                <a:spcPts val="6995"/>
              </a:lnSpc>
            </a:pPr>
            <a:r>
              <a:rPr lang="en-US" sz="4399" spc="17" strike="noStrike" u="none">
                <a:solidFill>
                  <a:srgbClr val="FFFFFF"/>
                </a:solidFill>
                <a:latin typeface="Barlow"/>
              </a:rPr>
              <a:t>Implementação</a:t>
            </a:r>
          </a:p>
          <a:p>
            <a:pPr algn="l" marL="0" indent="0" lvl="1">
              <a:lnSpc>
                <a:spcPts val="6995"/>
              </a:lnSpc>
            </a:pPr>
            <a:r>
              <a:rPr lang="en-US" sz="4399" spc="17" strike="noStrike" u="none">
                <a:solidFill>
                  <a:srgbClr val="FFFFFF"/>
                </a:solidFill>
                <a:latin typeface="Barlow"/>
              </a:rPr>
              <a:t>Prototipo</a:t>
            </a:r>
          </a:p>
          <a:p>
            <a:pPr algn="l" marL="0" indent="0" lvl="1">
              <a:lnSpc>
                <a:spcPts val="6995"/>
              </a:lnSpc>
            </a:pP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10472160" y="83911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8" y="0"/>
                </a:lnTo>
                <a:lnTo>
                  <a:pt x="7618608" y="11480095"/>
                </a:lnTo>
                <a:lnTo>
                  <a:pt x="0" y="11480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9144000" y="6067496"/>
            <a:ext cx="4150629" cy="4463042"/>
          </a:xfrm>
          <a:custGeom>
            <a:avLst/>
            <a:gdLst/>
            <a:ahLst/>
            <a:cxnLst/>
            <a:rect r="r" b="b" t="t" l="l"/>
            <a:pathLst>
              <a:path h="4463042" w="4150629">
                <a:moveTo>
                  <a:pt x="0" y="0"/>
                </a:moveTo>
                <a:lnTo>
                  <a:pt x="4150629" y="0"/>
                </a:lnTo>
                <a:lnTo>
                  <a:pt x="4150629" y="4463042"/>
                </a:lnTo>
                <a:lnTo>
                  <a:pt x="0" y="44630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905859">
            <a:off x="12558016" y="6320705"/>
            <a:ext cx="7300452" cy="4114800"/>
          </a:xfrm>
          <a:custGeom>
            <a:avLst/>
            <a:gdLst/>
            <a:ahLst/>
            <a:cxnLst/>
            <a:rect r="r" b="b" t="t" l="l"/>
            <a:pathLst>
              <a:path h="4114800" w="7300452">
                <a:moveTo>
                  <a:pt x="0" y="0"/>
                </a:moveTo>
                <a:lnTo>
                  <a:pt x="7300452" y="0"/>
                </a:lnTo>
                <a:lnTo>
                  <a:pt x="73004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over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49996" y="-41740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8" y="0"/>
                </a:lnTo>
                <a:lnTo>
                  <a:pt x="7618608" y="11480095"/>
                </a:lnTo>
                <a:lnTo>
                  <a:pt x="0" y="11480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86537" y="-531902"/>
            <a:ext cx="3382092" cy="11662387"/>
          </a:xfrm>
          <a:custGeom>
            <a:avLst/>
            <a:gdLst/>
            <a:ahLst/>
            <a:cxnLst/>
            <a:rect r="r" b="b" t="t" l="l"/>
            <a:pathLst>
              <a:path h="11662387" w="3382092">
                <a:moveTo>
                  <a:pt x="0" y="0"/>
                </a:moveTo>
                <a:lnTo>
                  <a:pt x="3382092" y="0"/>
                </a:lnTo>
                <a:lnTo>
                  <a:pt x="3382092" y="11662387"/>
                </a:lnTo>
                <a:lnTo>
                  <a:pt x="0" y="116623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15300" y="180626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8" y="0"/>
                </a:lnTo>
                <a:lnTo>
                  <a:pt x="7618608" y="11480094"/>
                </a:lnTo>
                <a:lnTo>
                  <a:pt x="0" y="114800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249143" y="3843940"/>
            <a:ext cx="8290070" cy="4826180"/>
            <a:chOff x="0" y="0"/>
            <a:chExt cx="1652722" cy="96215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52722" cy="962155"/>
            </a:xfrm>
            <a:custGeom>
              <a:avLst/>
              <a:gdLst/>
              <a:ahLst/>
              <a:cxnLst/>
              <a:rect r="r" b="b" t="t" l="l"/>
              <a:pathLst>
                <a:path h="962155" w="1652722">
                  <a:moveTo>
                    <a:pt x="47628" y="0"/>
                  </a:moveTo>
                  <a:lnTo>
                    <a:pt x="1605094" y="0"/>
                  </a:lnTo>
                  <a:cubicBezTo>
                    <a:pt x="1631398" y="0"/>
                    <a:pt x="1652722" y="21324"/>
                    <a:pt x="1652722" y="47628"/>
                  </a:cubicBezTo>
                  <a:lnTo>
                    <a:pt x="1652722" y="914527"/>
                  </a:lnTo>
                  <a:cubicBezTo>
                    <a:pt x="1652722" y="927159"/>
                    <a:pt x="1647704" y="939273"/>
                    <a:pt x="1638772" y="948205"/>
                  </a:cubicBezTo>
                  <a:cubicBezTo>
                    <a:pt x="1629840" y="957137"/>
                    <a:pt x="1617726" y="962155"/>
                    <a:pt x="1605094" y="962155"/>
                  </a:cubicBezTo>
                  <a:lnTo>
                    <a:pt x="47628" y="962155"/>
                  </a:lnTo>
                  <a:cubicBezTo>
                    <a:pt x="21324" y="962155"/>
                    <a:pt x="0" y="940831"/>
                    <a:pt x="0" y="914527"/>
                  </a:cubicBezTo>
                  <a:lnTo>
                    <a:pt x="0" y="47628"/>
                  </a:lnTo>
                  <a:cubicBezTo>
                    <a:pt x="0" y="21324"/>
                    <a:pt x="21324" y="0"/>
                    <a:pt x="47628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1B548D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652722" cy="10097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3079"/>
                </a:lnSpc>
                <a:spcBef>
                  <a:spcPct val="0"/>
                </a:spcBef>
              </a:pPr>
              <a:r>
                <a:rPr lang="en-US" sz="2199" spc="8">
                  <a:solidFill>
                    <a:srgbClr val="000000"/>
                  </a:solidFill>
                  <a:latin typeface="Barlow Bold"/>
                </a:rPr>
                <a:t> O Goe Byond também chamado de GB focado na gestão de sistema de linha de ônibus. nosso objetivo e automatizar e facilitar o registro e a consulta de informações sobre o transporte rodoviário, oferecendo uma solução prática para empresas do setor 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303012" y="6131031"/>
            <a:ext cx="3865051" cy="4155969"/>
          </a:xfrm>
          <a:custGeom>
            <a:avLst/>
            <a:gdLst/>
            <a:ahLst/>
            <a:cxnLst/>
            <a:rect r="r" b="b" t="t" l="l"/>
            <a:pathLst>
              <a:path h="4155969" w="3865051">
                <a:moveTo>
                  <a:pt x="0" y="0"/>
                </a:moveTo>
                <a:lnTo>
                  <a:pt x="3865052" y="0"/>
                </a:lnTo>
                <a:lnTo>
                  <a:pt x="3865052" y="4155969"/>
                </a:lnTo>
                <a:lnTo>
                  <a:pt x="0" y="41559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8558" y="552101"/>
            <a:ext cx="5420899" cy="920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12"/>
              </a:lnSpc>
            </a:pPr>
            <a:r>
              <a:rPr lang="en-US" sz="8489">
                <a:solidFill>
                  <a:srgbClr val="FFFFFF"/>
                </a:solidFill>
                <a:latin typeface="Barlow Bold Italics"/>
              </a:rPr>
              <a:t>introdução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303990" y="5405268"/>
            <a:ext cx="2175761" cy="293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96"/>
              </a:lnSpc>
            </a:pPr>
            <a:r>
              <a:rPr lang="en-US" sz="2557">
                <a:solidFill>
                  <a:srgbClr val="06D0C4"/>
                </a:solidFill>
                <a:latin typeface="Barlow Semi-Bold"/>
              </a:rPr>
              <a:t>Vinicius</a:t>
            </a:r>
          </a:p>
        </p:txBody>
      </p:sp>
    </p:spTree>
  </p:cSld>
  <p:clrMapOvr>
    <a:masterClrMapping/>
  </p:clrMapOvr>
  <p:transition spd="fast">
    <p:circl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49996" y="-41740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8" y="0"/>
                </a:lnTo>
                <a:lnTo>
                  <a:pt x="7618608" y="11480095"/>
                </a:lnTo>
                <a:lnTo>
                  <a:pt x="0" y="11480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452954" y="-687694"/>
            <a:ext cx="3382092" cy="11662387"/>
          </a:xfrm>
          <a:custGeom>
            <a:avLst/>
            <a:gdLst/>
            <a:ahLst/>
            <a:cxnLst/>
            <a:rect r="r" b="b" t="t" l="l"/>
            <a:pathLst>
              <a:path h="11662387" w="3382092">
                <a:moveTo>
                  <a:pt x="0" y="0"/>
                </a:moveTo>
                <a:lnTo>
                  <a:pt x="3382092" y="0"/>
                </a:lnTo>
                <a:lnTo>
                  <a:pt x="3382092" y="11662388"/>
                </a:lnTo>
                <a:lnTo>
                  <a:pt x="0" y="116623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1122" y="317099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8" y="0"/>
                </a:lnTo>
                <a:lnTo>
                  <a:pt x="7618608" y="11480095"/>
                </a:lnTo>
                <a:lnTo>
                  <a:pt x="0" y="11480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587174" y="697372"/>
            <a:ext cx="10293481" cy="8868827"/>
            <a:chOff x="0" y="0"/>
            <a:chExt cx="2052125" cy="176810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52125" cy="1768104"/>
            </a:xfrm>
            <a:custGeom>
              <a:avLst/>
              <a:gdLst/>
              <a:ahLst/>
              <a:cxnLst/>
              <a:rect r="r" b="b" t="t" l="l"/>
              <a:pathLst>
                <a:path h="1768104" w="2052125">
                  <a:moveTo>
                    <a:pt x="38358" y="0"/>
                  </a:moveTo>
                  <a:lnTo>
                    <a:pt x="2013767" y="0"/>
                  </a:lnTo>
                  <a:cubicBezTo>
                    <a:pt x="2034951" y="0"/>
                    <a:pt x="2052125" y="17173"/>
                    <a:pt x="2052125" y="38358"/>
                  </a:cubicBezTo>
                  <a:lnTo>
                    <a:pt x="2052125" y="1729746"/>
                  </a:lnTo>
                  <a:cubicBezTo>
                    <a:pt x="2052125" y="1750930"/>
                    <a:pt x="2034951" y="1768104"/>
                    <a:pt x="2013767" y="1768104"/>
                  </a:cubicBezTo>
                  <a:lnTo>
                    <a:pt x="38358" y="1768104"/>
                  </a:lnTo>
                  <a:cubicBezTo>
                    <a:pt x="17173" y="1768104"/>
                    <a:pt x="0" y="1750930"/>
                    <a:pt x="0" y="1729746"/>
                  </a:cubicBezTo>
                  <a:lnTo>
                    <a:pt x="0" y="38358"/>
                  </a:lnTo>
                  <a:cubicBezTo>
                    <a:pt x="0" y="17173"/>
                    <a:pt x="17173" y="0"/>
                    <a:pt x="38358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1B548D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052125" cy="1815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431799" indent="-215899" lvl="1">
                <a:lnSpc>
                  <a:spcPts val="2799"/>
                </a:lnSpc>
                <a:buFont typeface="Arial"/>
                <a:buChar char="•"/>
              </a:pPr>
              <a:r>
                <a:rPr lang="en-US" sz="1999" spc="7">
                  <a:solidFill>
                    <a:srgbClr val="000000"/>
                  </a:solidFill>
                  <a:latin typeface="Barlow Bold"/>
                </a:rPr>
                <a:t>Objetivo Geral: O objetivo é desenvolver uma aplicação para gestão de transporte, tornando-a eficiente e robusta. A ideia é facilitar e automatizar processos, oferecendo uma ferramenta centralizada e fácil de usar para empresas do setor. Há planos de expansão para incluir outros tipos de transporte, visando atender a diversas necessidades dentro da indústria.</a:t>
              </a:r>
            </a:p>
            <a:p>
              <a:pPr algn="l">
                <a:lnSpc>
                  <a:spcPts val="2799"/>
                </a:lnSpc>
              </a:pPr>
            </a:p>
            <a:p>
              <a:pPr algn="l" marL="431799" indent="-215899" lvl="1">
                <a:lnSpc>
                  <a:spcPts val="2799"/>
                </a:lnSpc>
                <a:buFont typeface="Arial"/>
                <a:buChar char="•"/>
              </a:pPr>
              <a:r>
                <a:rPr lang="en-US" sz="1999" spc="7">
                  <a:solidFill>
                    <a:srgbClr val="000000"/>
                  </a:solidFill>
                  <a:latin typeface="Barlow Bold"/>
                </a:rPr>
                <a:t>Objetivos Específicos: </a:t>
              </a:r>
            </a:p>
            <a:p>
              <a:pPr algn="l" marL="431799" indent="-215899" lvl="1">
                <a:lnSpc>
                  <a:spcPts val="2799"/>
                </a:lnSpc>
                <a:buAutoNum type="arabicPeriod" startAt="1"/>
              </a:pPr>
              <a:r>
                <a:rPr lang="en-US" sz="1999" spc="7">
                  <a:solidFill>
                    <a:srgbClr val="000000"/>
                  </a:solidFill>
                  <a:latin typeface="Barlow Bold"/>
                </a:rPr>
                <a:t>Registrar Funcionário</a:t>
              </a:r>
            </a:p>
            <a:p>
              <a:pPr algn="l" marL="431799" indent="-215899" lvl="1">
                <a:lnSpc>
                  <a:spcPts val="2799"/>
                </a:lnSpc>
                <a:buAutoNum type="arabicPeriod" startAt="1"/>
              </a:pPr>
              <a:r>
                <a:rPr lang="en-US" sz="1999" spc="7">
                  <a:solidFill>
                    <a:srgbClr val="000000"/>
                  </a:solidFill>
                  <a:latin typeface="Barlow Bold"/>
                </a:rPr>
                <a:t>Registrar linhas de ônibus</a:t>
              </a:r>
            </a:p>
            <a:p>
              <a:pPr algn="l" marL="431799" indent="-215899" lvl="1">
                <a:lnSpc>
                  <a:spcPts val="2799"/>
                </a:lnSpc>
                <a:buAutoNum type="arabicPeriod" startAt="1"/>
              </a:pPr>
              <a:r>
                <a:rPr lang="en-US" sz="1999" spc="7">
                  <a:solidFill>
                    <a:srgbClr val="000000"/>
                  </a:solidFill>
                  <a:latin typeface="Barlow Bold"/>
                </a:rPr>
                <a:t>Registrar ônibus</a:t>
              </a:r>
            </a:p>
            <a:p>
              <a:pPr algn="l" marL="431799" indent="-215899" lvl="1">
                <a:lnSpc>
                  <a:spcPts val="2799"/>
                </a:lnSpc>
                <a:buAutoNum type="arabicPeriod" startAt="1"/>
              </a:pPr>
              <a:r>
                <a:rPr lang="en-US" sz="1999" spc="7">
                  <a:solidFill>
                    <a:srgbClr val="000000"/>
                  </a:solidFill>
                  <a:latin typeface="Barlow Bold"/>
                </a:rPr>
                <a:t> Exibir Dados Cadastrados</a:t>
              </a:r>
            </a:p>
            <a:p>
              <a:pPr algn="l" marL="431799" indent="-215899" lvl="1">
                <a:lnSpc>
                  <a:spcPts val="2799"/>
                </a:lnSpc>
                <a:buAutoNum type="arabicPeriod" startAt="1"/>
              </a:pPr>
              <a:r>
                <a:rPr lang="en-US" sz="1999" spc="7">
                  <a:solidFill>
                    <a:srgbClr val="000000"/>
                  </a:solidFill>
                  <a:latin typeface="Barlow Bold"/>
                </a:rPr>
                <a:t>Expandir para Outros Tipos de Transporte </a:t>
              </a:r>
            </a:p>
            <a:p>
              <a:pPr algn="l" marL="431799" indent="-215899" lvl="1">
                <a:lnSpc>
                  <a:spcPts val="2799"/>
                </a:lnSpc>
                <a:buAutoNum type="arabicPeriod" startAt="1"/>
              </a:pPr>
              <a:r>
                <a:rPr lang="en-US" sz="1999" spc="7">
                  <a:solidFill>
                    <a:srgbClr val="000000"/>
                  </a:solidFill>
                  <a:latin typeface="Barlow Bold"/>
                </a:rPr>
                <a:t>Desenvolver Interface Front-End Avavançada e Banco de dados \</a:t>
              </a:r>
            </a:p>
            <a:p>
              <a:pPr algn="l">
                <a:lnSpc>
                  <a:spcPts val="2799"/>
                </a:lnSpc>
              </a:pPr>
            </a:p>
            <a:p>
              <a:pPr algn="l">
                <a:lnSpc>
                  <a:spcPts val="2799"/>
                </a:lnSpc>
              </a:pPr>
            </a:p>
            <a:p>
              <a:pPr algn="l" marL="431799" indent="-215899" lvl="1">
                <a:lnSpc>
                  <a:spcPts val="2799"/>
                </a:lnSpc>
                <a:buFont typeface="Arial"/>
                <a:buChar char="•"/>
              </a:pPr>
              <a:r>
                <a:rPr lang="en-US" sz="1999" spc="7">
                  <a:solidFill>
                    <a:srgbClr val="000000"/>
                  </a:solidFill>
                  <a:latin typeface="Barlow Bold"/>
                </a:rPr>
                <a:t>Justificativa: A Implementação  de um sistema de gestão de transportes é essencial para automatizar processos que, tradicionalmente ,são gerenciado manualmente ou com sistemas fragmentados .Ao centralizar o registro e a consulta de dados sobre funcionário,rotas e veículos, a aplicação melhora significamente a eficiência operacional  e precisão das informações. </a:t>
              </a:r>
            </a:p>
            <a:p>
              <a:pPr algn="l">
                <a:lnSpc>
                  <a:spcPts val="3079"/>
                </a:lnSpc>
              </a:pPr>
            </a:p>
            <a:p>
              <a:pPr algn="l">
                <a:lnSpc>
                  <a:spcPts val="3079"/>
                </a:lnSpc>
              </a:pPr>
            </a:p>
            <a:p>
              <a:pPr algn="l">
                <a:lnSpc>
                  <a:spcPts val="307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88212" y="631424"/>
            <a:ext cx="4907108" cy="72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98"/>
              </a:lnSpc>
            </a:pPr>
            <a:r>
              <a:rPr lang="en-US" sz="6803">
                <a:solidFill>
                  <a:srgbClr val="FFFFFF"/>
                </a:solidFill>
                <a:latin typeface="Barlow Bold Italics"/>
              </a:rPr>
              <a:t>OBJETIVOS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0" y="6171585"/>
            <a:ext cx="2752184" cy="4115415"/>
          </a:xfrm>
          <a:custGeom>
            <a:avLst/>
            <a:gdLst/>
            <a:ahLst/>
            <a:cxnLst/>
            <a:rect r="r" b="b" t="t" l="l"/>
            <a:pathLst>
              <a:path h="4115415" w="2752184">
                <a:moveTo>
                  <a:pt x="0" y="0"/>
                </a:moveTo>
                <a:lnTo>
                  <a:pt x="2752184" y="0"/>
                </a:lnTo>
                <a:lnTo>
                  <a:pt x="2752184" y="4115415"/>
                </a:lnTo>
                <a:lnTo>
                  <a:pt x="0" y="41154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88212" y="5483550"/>
            <a:ext cx="2175761" cy="293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96"/>
              </a:lnSpc>
            </a:pPr>
            <a:r>
              <a:rPr lang="en-US" sz="2557">
                <a:solidFill>
                  <a:srgbClr val="06D0C4"/>
                </a:solidFill>
                <a:latin typeface="Barlow Semi-Bold"/>
              </a:rPr>
              <a:t>Vinicius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4880654" y="6057146"/>
            <a:ext cx="3019686" cy="4115415"/>
          </a:xfrm>
          <a:custGeom>
            <a:avLst/>
            <a:gdLst/>
            <a:ahLst/>
            <a:cxnLst/>
            <a:rect r="r" b="b" t="t" l="l"/>
            <a:pathLst>
              <a:path h="4115415" w="3019686">
                <a:moveTo>
                  <a:pt x="0" y="0"/>
                </a:moveTo>
                <a:lnTo>
                  <a:pt x="3019686" y="0"/>
                </a:lnTo>
                <a:lnTo>
                  <a:pt x="3019686" y="4115416"/>
                </a:lnTo>
                <a:lnTo>
                  <a:pt x="0" y="41154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002844" y="5483550"/>
            <a:ext cx="2175761" cy="293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96"/>
              </a:lnSpc>
            </a:pPr>
            <a:r>
              <a:rPr lang="en-US" sz="2557">
                <a:solidFill>
                  <a:srgbClr val="06D0C4"/>
                </a:solidFill>
                <a:latin typeface="Barlow Semi-Bold"/>
              </a:rPr>
              <a:t>Kaio Sergio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49996" y="-41740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8" y="0"/>
                </a:lnTo>
                <a:lnTo>
                  <a:pt x="7618608" y="11480095"/>
                </a:lnTo>
                <a:lnTo>
                  <a:pt x="0" y="11480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089575" y="4711522"/>
            <a:ext cx="7315200" cy="1064029"/>
          </a:xfrm>
          <a:custGeom>
            <a:avLst/>
            <a:gdLst/>
            <a:ahLst/>
            <a:cxnLst/>
            <a:rect r="r" b="b" t="t" l="l"/>
            <a:pathLst>
              <a:path h="1064029" w="7315200">
                <a:moveTo>
                  <a:pt x="0" y="0"/>
                </a:moveTo>
                <a:lnTo>
                  <a:pt x="7315200" y="0"/>
                </a:lnTo>
                <a:lnTo>
                  <a:pt x="7315200" y="1064029"/>
                </a:lnTo>
                <a:lnTo>
                  <a:pt x="0" y="10640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212477" y="-41740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9" y="0"/>
                </a:lnTo>
                <a:lnTo>
                  <a:pt x="7618609" y="11480095"/>
                </a:lnTo>
                <a:lnTo>
                  <a:pt x="0" y="11480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25537" y="-1193095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8" y="0"/>
                </a:lnTo>
                <a:lnTo>
                  <a:pt x="7618608" y="11480095"/>
                </a:lnTo>
                <a:lnTo>
                  <a:pt x="0" y="11480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449863" y="4711522"/>
            <a:ext cx="7315200" cy="1064029"/>
          </a:xfrm>
          <a:custGeom>
            <a:avLst/>
            <a:gdLst/>
            <a:ahLst/>
            <a:cxnLst/>
            <a:rect r="r" b="b" t="t" l="l"/>
            <a:pathLst>
              <a:path h="1064029" w="7315200">
                <a:moveTo>
                  <a:pt x="0" y="0"/>
                </a:moveTo>
                <a:lnTo>
                  <a:pt x="7315200" y="0"/>
                </a:lnTo>
                <a:lnTo>
                  <a:pt x="7315200" y="1064029"/>
                </a:lnTo>
                <a:lnTo>
                  <a:pt x="0" y="10640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693062" y="2612051"/>
            <a:ext cx="10372134" cy="6327002"/>
          </a:xfrm>
          <a:custGeom>
            <a:avLst/>
            <a:gdLst/>
            <a:ahLst/>
            <a:cxnLst/>
            <a:rect r="r" b="b" t="t" l="l"/>
            <a:pathLst>
              <a:path h="6327002" w="10372134">
                <a:moveTo>
                  <a:pt x="0" y="0"/>
                </a:moveTo>
                <a:lnTo>
                  <a:pt x="10372134" y="0"/>
                </a:lnTo>
                <a:lnTo>
                  <a:pt x="10372134" y="6327001"/>
                </a:lnTo>
                <a:lnTo>
                  <a:pt x="0" y="63270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321610" y="3937620"/>
            <a:ext cx="9115037" cy="3126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686"/>
              </a:lnSpc>
            </a:pPr>
            <a:r>
              <a:rPr lang="en-US" sz="14251">
                <a:solidFill>
                  <a:srgbClr val="06D0C4"/>
                </a:solidFill>
                <a:latin typeface="Barlow Semi-Bold"/>
              </a:rPr>
              <a:t>Escopo do Projeto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2821510" y="3908545"/>
            <a:ext cx="2019152" cy="2469910"/>
          </a:xfrm>
          <a:custGeom>
            <a:avLst/>
            <a:gdLst/>
            <a:ahLst/>
            <a:cxnLst/>
            <a:rect r="r" b="b" t="t" l="l"/>
            <a:pathLst>
              <a:path h="2469910" w="2019152">
                <a:moveTo>
                  <a:pt x="0" y="0"/>
                </a:moveTo>
                <a:lnTo>
                  <a:pt x="2019151" y="0"/>
                </a:lnTo>
                <a:lnTo>
                  <a:pt x="2019151" y="2469910"/>
                </a:lnTo>
                <a:lnTo>
                  <a:pt x="0" y="24699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682198" y="6059208"/>
            <a:ext cx="2566662" cy="2879845"/>
          </a:xfrm>
          <a:custGeom>
            <a:avLst/>
            <a:gdLst/>
            <a:ahLst/>
            <a:cxnLst/>
            <a:rect r="r" b="b" t="t" l="l"/>
            <a:pathLst>
              <a:path h="2879845" w="2566662">
                <a:moveTo>
                  <a:pt x="0" y="0"/>
                </a:moveTo>
                <a:lnTo>
                  <a:pt x="2566661" y="0"/>
                </a:lnTo>
                <a:lnTo>
                  <a:pt x="2566661" y="2879844"/>
                </a:lnTo>
                <a:lnTo>
                  <a:pt x="0" y="287984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905859">
            <a:off x="12712759" y="6578049"/>
            <a:ext cx="7300452" cy="4114800"/>
          </a:xfrm>
          <a:custGeom>
            <a:avLst/>
            <a:gdLst/>
            <a:ahLst/>
            <a:cxnLst/>
            <a:rect r="r" b="b" t="t" l="l"/>
            <a:pathLst>
              <a:path h="4114800" w="7300452">
                <a:moveTo>
                  <a:pt x="0" y="0"/>
                </a:moveTo>
                <a:lnTo>
                  <a:pt x="7300451" y="0"/>
                </a:lnTo>
                <a:lnTo>
                  <a:pt x="73004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49996" y="-41740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8" y="0"/>
                </a:lnTo>
                <a:lnTo>
                  <a:pt x="7618608" y="11480095"/>
                </a:lnTo>
                <a:lnTo>
                  <a:pt x="0" y="11480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84891" y="-531902"/>
            <a:ext cx="3382092" cy="11662387"/>
          </a:xfrm>
          <a:custGeom>
            <a:avLst/>
            <a:gdLst/>
            <a:ahLst/>
            <a:cxnLst/>
            <a:rect r="r" b="b" t="t" l="l"/>
            <a:pathLst>
              <a:path h="11662387" w="3382092">
                <a:moveTo>
                  <a:pt x="0" y="0"/>
                </a:moveTo>
                <a:lnTo>
                  <a:pt x="3382092" y="0"/>
                </a:lnTo>
                <a:lnTo>
                  <a:pt x="3382092" y="11662387"/>
                </a:lnTo>
                <a:lnTo>
                  <a:pt x="0" y="116623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-324061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8" y="0"/>
                </a:lnTo>
                <a:lnTo>
                  <a:pt x="7618608" y="11480095"/>
                </a:lnTo>
                <a:lnTo>
                  <a:pt x="0" y="11480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63385" y="997999"/>
            <a:ext cx="8966353" cy="2464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1"/>
              </a:lnSpc>
            </a:pPr>
            <a:r>
              <a:rPr lang="en-US" sz="12432">
                <a:solidFill>
                  <a:srgbClr val="FFFFFF"/>
                </a:solidFill>
                <a:latin typeface="Barlow Bold Italics"/>
              </a:rPr>
              <a:t>Viabilidade Tecnica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33543" y="5006252"/>
            <a:ext cx="2175761" cy="293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96"/>
              </a:lnSpc>
            </a:pPr>
            <a:r>
              <a:rPr lang="en-US" sz="2557">
                <a:solidFill>
                  <a:srgbClr val="06D0C4"/>
                </a:solidFill>
                <a:latin typeface="Barlow Semi-Bold"/>
              </a:rPr>
              <a:t>Kaio Sergio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244687" y="5698307"/>
            <a:ext cx="3366953" cy="4588693"/>
          </a:xfrm>
          <a:custGeom>
            <a:avLst/>
            <a:gdLst/>
            <a:ahLst/>
            <a:cxnLst/>
            <a:rect r="r" b="b" t="t" l="l"/>
            <a:pathLst>
              <a:path h="4588693" w="3366953">
                <a:moveTo>
                  <a:pt x="0" y="0"/>
                </a:moveTo>
                <a:lnTo>
                  <a:pt x="3366954" y="0"/>
                </a:lnTo>
                <a:lnTo>
                  <a:pt x="3366954" y="4588693"/>
                </a:lnTo>
                <a:lnTo>
                  <a:pt x="0" y="45886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912585" y="3462410"/>
            <a:ext cx="11869875" cy="5039279"/>
            <a:chOff x="0" y="0"/>
            <a:chExt cx="2366397" cy="100463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66397" cy="1004639"/>
            </a:xfrm>
            <a:custGeom>
              <a:avLst/>
              <a:gdLst/>
              <a:ahLst/>
              <a:cxnLst/>
              <a:rect r="r" b="b" t="t" l="l"/>
              <a:pathLst>
                <a:path h="1004639" w="2366397">
                  <a:moveTo>
                    <a:pt x="33264" y="0"/>
                  </a:moveTo>
                  <a:lnTo>
                    <a:pt x="2333134" y="0"/>
                  </a:lnTo>
                  <a:cubicBezTo>
                    <a:pt x="2351505" y="0"/>
                    <a:pt x="2366397" y="14893"/>
                    <a:pt x="2366397" y="33264"/>
                  </a:cubicBezTo>
                  <a:lnTo>
                    <a:pt x="2366397" y="971375"/>
                  </a:lnTo>
                  <a:cubicBezTo>
                    <a:pt x="2366397" y="989746"/>
                    <a:pt x="2351505" y="1004639"/>
                    <a:pt x="2333134" y="1004639"/>
                  </a:cubicBezTo>
                  <a:lnTo>
                    <a:pt x="33264" y="1004639"/>
                  </a:lnTo>
                  <a:cubicBezTo>
                    <a:pt x="14893" y="1004639"/>
                    <a:pt x="0" y="989746"/>
                    <a:pt x="0" y="971375"/>
                  </a:cubicBezTo>
                  <a:lnTo>
                    <a:pt x="0" y="33264"/>
                  </a:lnTo>
                  <a:cubicBezTo>
                    <a:pt x="0" y="14893"/>
                    <a:pt x="14893" y="0"/>
                    <a:pt x="33264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1B548D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2366397" cy="10713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4199"/>
                </a:lnSpc>
              </a:pPr>
              <a:r>
                <a:rPr lang="en-US" sz="2999" spc="11">
                  <a:solidFill>
                    <a:srgbClr val="000000"/>
                  </a:solidFill>
                  <a:latin typeface="Barlow"/>
                </a:rPr>
                <a:t>O sistema é tecnicamente viável como protótipo ou versão inicial, atendendo aos requisitos básicos de gerenciamento de ônibus com tecnologias e estruturas de dados eficientes. Para ser usado em produção, necessita de melhorias na persistência de dados, validação e interface gráfica, visando maior robustez, usabilidade e escalabilidade.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6713" y="-110443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9" y="0"/>
                </a:lnTo>
                <a:lnTo>
                  <a:pt x="7618609" y="11480095"/>
                </a:lnTo>
                <a:lnTo>
                  <a:pt x="0" y="11480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0213" y="1207204"/>
            <a:ext cx="3467685" cy="1566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73"/>
              </a:lnSpc>
              <a:spcBef>
                <a:spcPct val="0"/>
              </a:spcBef>
            </a:pPr>
            <a:r>
              <a:rPr lang="en-US" sz="5839">
                <a:solidFill>
                  <a:srgbClr val="FFFFFF"/>
                </a:solidFill>
                <a:latin typeface="Barlow Bold Italics"/>
              </a:rPr>
              <a:t>pontos negativos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49996" y="-41740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8" y="0"/>
                </a:lnTo>
                <a:lnTo>
                  <a:pt x="7618608" y="11480095"/>
                </a:lnTo>
                <a:lnTo>
                  <a:pt x="0" y="11480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3848923" y="-110443"/>
          <a:ext cx="10052400" cy="10397443"/>
        </p:xfrm>
        <a:graphic>
          <a:graphicData uri="http://schemas.openxmlformats.org/drawingml/2006/table">
            <a:tbl>
              <a:tblPr/>
              <a:tblGrid>
                <a:gridCol w="5026200"/>
                <a:gridCol w="5026200"/>
              </a:tblGrid>
              <a:tr h="256934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Barlow Semi-Bold"/>
                        </a:rPr>
                        <a:t>Falta de Persistência</a:t>
                      </a:r>
                      <a:endParaRPr lang="en-US" sz="1100"/>
                    </a:p>
                    <a:p>
                      <a:pPr algn="ctr" marL="604516" indent="-302258" lvl="1">
                        <a:lnSpc>
                          <a:spcPts val="3919"/>
                        </a:lnSpc>
                        <a:buFont typeface="Arial"/>
                        <a:buChar char="•"/>
                      </a:pPr>
                    </a:p>
                    <a:p>
                      <a:pPr algn="ctr" marL="0" indent="0" lvl="1">
                        <a:lnSpc>
                          <a:spcPts val="3919"/>
                        </a:lnSpc>
                        <a:spcBef>
                          <a:spcPct val="0"/>
                        </a:spcBef>
                      </a:pPr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BCE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BCE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BCE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BCE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Barlow Semi-Bold"/>
                        </a:rPr>
                        <a:t>Facilitar a Armazenagem de Dados</a:t>
                      </a:r>
                      <a:endParaRPr lang="en-US" sz="1100"/>
                    </a:p>
                    <a:p>
                      <a:pPr algn="ctr">
                        <a:lnSpc>
                          <a:spcPts val="3779"/>
                        </a:lnSpc>
                      </a:pPr>
                    </a:p>
                    <a:p>
                      <a:pPr algn="ctr" marL="0" indent="0" lvl="1">
                        <a:lnSpc>
                          <a:spcPts val="3779"/>
                        </a:lnSpc>
                        <a:spcBef>
                          <a:spcPct val="0"/>
                        </a:spcBef>
                      </a:pPr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BCE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BCE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BCE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BCE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934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Barlow Semi-Bold"/>
                        </a:rPr>
                        <a:t>Validação de Entrada</a:t>
                      </a:r>
                      <a:endParaRPr lang="en-US" sz="1100"/>
                    </a:p>
                    <a:p>
                      <a:pPr algn="ctr">
                        <a:lnSpc>
                          <a:spcPts val="3779"/>
                        </a:lnSpc>
                      </a:pPr>
                    </a:p>
                    <a:p>
                      <a:pPr algn="ctr" marL="582927" indent="-291463" lvl="1">
                        <a:lnSpc>
                          <a:spcPts val="3779"/>
                        </a:lnSpc>
                        <a:buFont typeface="Arial"/>
                        <a:buChar char="•"/>
                      </a:pPr>
                    </a:p>
                    <a:p>
                      <a:pPr algn="ctr" marL="0" indent="0" lvl="1">
                        <a:lnSpc>
                          <a:spcPts val="3779"/>
                        </a:lnSpc>
                        <a:spcBef>
                          <a:spcPct val="0"/>
                        </a:spcBef>
                      </a:pPr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BCE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BCE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BCE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BCE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1">
                        <a:lnSpc>
                          <a:spcPts val="37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Barlow Semi-Bold"/>
                        </a:rPr>
                        <a:t>Uma Interface de Fácil Uso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BCE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BCE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BCE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BCE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934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Barlow Semi-Bold"/>
                        </a:rPr>
                        <a:t>Interface Gráfica Básica</a:t>
                      </a:r>
                      <a:endParaRPr lang="en-US" sz="1100"/>
                    </a:p>
                    <a:p>
                      <a:pPr algn="ctr" marL="582927" indent="-291463" lvl="1">
                        <a:lnSpc>
                          <a:spcPts val="3779"/>
                        </a:lnSpc>
                        <a:buFont typeface="Arial"/>
                        <a:buChar char="•"/>
                      </a:pPr>
                    </a:p>
                    <a:p>
                      <a:pPr algn="ctr" marL="0" indent="0" lvl="1">
                        <a:lnSpc>
                          <a:spcPts val="3779"/>
                        </a:lnSpc>
                        <a:spcBef>
                          <a:spcPct val="0"/>
                        </a:spcBef>
                      </a:pPr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BCE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BCE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BCE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BCE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1">
                        <a:lnSpc>
                          <a:spcPts val="37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Barlow Semi-Bold"/>
                        </a:rPr>
                        <a:t>Aceleração no Processo de Tomada de Decisões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BCE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BCE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BCE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BCE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940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Barlow Semi-Bold"/>
                        </a:rPr>
                        <a:t>Tratamento de Exceções</a:t>
                      </a:r>
                      <a:endParaRPr lang="en-US" sz="1100"/>
                    </a:p>
                    <a:p>
                      <a:pPr algn="ctr" marL="582927" indent="-291463" lvl="1">
                        <a:lnSpc>
                          <a:spcPts val="3779"/>
                        </a:lnSpc>
                        <a:buFont typeface="Arial"/>
                        <a:buChar char="•"/>
                      </a:pPr>
                    </a:p>
                    <a:p>
                      <a:pPr algn="ctr" marL="0" indent="0" lvl="1">
                        <a:lnSpc>
                          <a:spcPts val="3779"/>
                        </a:lnSpc>
                        <a:spcBef>
                          <a:spcPct val="0"/>
                        </a:spcBef>
                      </a:pPr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BCE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BCE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BCE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BCE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1">
                        <a:lnSpc>
                          <a:spcPts val="37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Barlow Semi-Bold"/>
                        </a:rPr>
                        <a:t>Simplicidade e Clareza do código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BCE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BCE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BCE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BCE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14101348" y="1114425"/>
            <a:ext cx="3857146" cy="1752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55"/>
              </a:lnSpc>
              <a:spcBef>
                <a:spcPct val="0"/>
              </a:spcBef>
            </a:pPr>
            <a:r>
              <a:rPr lang="en-US" sz="6495">
                <a:solidFill>
                  <a:srgbClr val="FFFFFF"/>
                </a:solidFill>
                <a:latin typeface="Barlow Bold Italics"/>
              </a:rPr>
              <a:t>pontos positivos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7188" y="6507277"/>
            <a:ext cx="2773371" cy="3779723"/>
          </a:xfrm>
          <a:custGeom>
            <a:avLst/>
            <a:gdLst/>
            <a:ahLst/>
            <a:cxnLst/>
            <a:rect r="r" b="b" t="t" l="l"/>
            <a:pathLst>
              <a:path h="3779723" w="2773371">
                <a:moveTo>
                  <a:pt x="0" y="0"/>
                </a:moveTo>
                <a:lnTo>
                  <a:pt x="2773372" y="0"/>
                </a:lnTo>
                <a:lnTo>
                  <a:pt x="2773372" y="3779723"/>
                </a:lnTo>
                <a:lnTo>
                  <a:pt x="0" y="37797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65994" y="5724855"/>
            <a:ext cx="2175761" cy="293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96"/>
              </a:lnSpc>
            </a:pPr>
            <a:r>
              <a:rPr lang="en-US" sz="2557">
                <a:solidFill>
                  <a:srgbClr val="06D0C4"/>
                </a:solidFill>
                <a:latin typeface="Barlow Semi-Bold"/>
              </a:rPr>
              <a:t>Kaio Sergio</a:t>
            </a:r>
          </a:p>
        </p:txBody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49996" y="-41740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8" y="0"/>
                </a:lnTo>
                <a:lnTo>
                  <a:pt x="7618608" y="11480095"/>
                </a:lnTo>
                <a:lnTo>
                  <a:pt x="0" y="11480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61227" y="4711522"/>
            <a:ext cx="7315200" cy="1064029"/>
          </a:xfrm>
          <a:custGeom>
            <a:avLst/>
            <a:gdLst/>
            <a:ahLst/>
            <a:cxnLst/>
            <a:rect r="r" b="b" t="t" l="l"/>
            <a:pathLst>
              <a:path h="1064029" w="7315200">
                <a:moveTo>
                  <a:pt x="0" y="0"/>
                </a:moveTo>
                <a:lnTo>
                  <a:pt x="7315200" y="0"/>
                </a:lnTo>
                <a:lnTo>
                  <a:pt x="7315200" y="1064029"/>
                </a:lnTo>
                <a:lnTo>
                  <a:pt x="0" y="10640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84129" y="35504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8" y="0"/>
                </a:lnTo>
                <a:lnTo>
                  <a:pt x="7618608" y="11480095"/>
                </a:lnTo>
                <a:lnTo>
                  <a:pt x="0" y="11480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-496510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8" y="0"/>
                </a:lnTo>
                <a:lnTo>
                  <a:pt x="7618608" y="11480094"/>
                </a:lnTo>
                <a:lnTo>
                  <a:pt x="0" y="114800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578211" y="4711522"/>
            <a:ext cx="7315200" cy="1064029"/>
          </a:xfrm>
          <a:custGeom>
            <a:avLst/>
            <a:gdLst/>
            <a:ahLst/>
            <a:cxnLst/>
            <a:rect r="r" b="b" t="t" l="l"/>
            <a:pathLst>
              <a:path h="1064029" w="7315200">
                <a:moveTo>
                  <a:pt x="0" y="0"/>
                </a:moveTo>
                <a:lnTo>
                  <a:pt x="7315200" y="0"/>
                </a:lnTo>
                <a:lnTo>
                  <a:pt x="7315200" y="1064029"/>
                </a:lnTo>
                <a:lnTo>
                  <a:pt x="0" y="10640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829584" y="1979999"/>
            <a:ext cx="10372134" cy="6327002"/>
          </a:xfrm>
          <a:custGeom>
            <a:avLst/>
            <a:gdLst/>
            <a:ahLst/>
            <a:cxnLst/>
            <a:rect r="r" b="b" t="t" l="l"/>
            <a:pathLst>
              <a:path h="6327002" w="10372134">
                <a:moveTo>
                  <a:pt x="0" y="0"/>
                </a:moveTo>
                <a:lnTo>
                  <a:pt x="10372134" y="0"/>
                </a:lnTo>
                <a:lnTo>
                  <a:pt x="10372134" y="6327002"/>
                </a:lnTo>
                <a:lnTo>
                  <a:pt x="0" y="63270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587700" y="3766170"/>
            <a:ext cx="8408436" cy="3205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03"/>
              </a:lnSpc>
            </a:pPr>
            <a:r>
              <a:rPr lang="en-US" sz="9881">
                <a:solidFill>
                  <a:srgbClr val="06D0C4"/>
                </a:solidFill>
                <a:latin typeface="Barlow Semi-Bold"/>
              </a:rPr>
              <a:t>Levantamento e analise de Requisitos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2693161" y="3908545"/>
            <a:ext cx="2019152" cy="2469910"/>
          </a:xfrm>
          <a:custGeom>
            <a:avLst/>
            <a:gdLst/>
            <a:ahLst/>
            <a:cxnLst/>
            <a:rect r="r" b="b" t="t" l="l"/>
            <a:pathLst>
              <a:path h="2469910" w="2019152">
                <a:moveTo>
                  <a:pt x="0" y="0"/>
                </a:moveTo>
                <a:lnTo>
                  <a:pt x="2019152" y="0"/>
                </a:lnTo>
                <a:lnTo>
                  <a:pt x="2019152" y="2469910"/>
                </a:lnTo>
                <a:lnTo>
                  <a:pt x="0" y="24699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906432" y="6378455"/>
            <a:ext cx="3846305" cy="2649143"/>
          </a:xfrm>
          <a:custGeom>
            <a:avLst/>
            <a:gdLst/>
            <a:ahLst/>
            <a:cxnLst/>
            <a:rect r="r" b="b" t="t" l="l"/>
            <a:pathLst>
              <a:path h="2649143" w="3846305">
                <a:moveTo>
                  <a:pt x="0" y="0"/>
                </a:moveTo>
                <a:lnTo>
                  <a:pt x="3846305" y="0"/>
                </a:lnTo>
                <a:lnTo>
                  <a:pt x="3846305" y="2649143"/>
                </a:lnTo>
                <a:lnTo>
                  <a:pt x="0" y="264914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905859">
            <a:off x="12703234" y="6578049"/>
            <a:ext cx="7300452" cy="4114800"/>
          </a:xfrm>
          <a:custGeom>
            <a:avLst/>
            <a:gdLst/>
            <a:ahLst/>
            <a:cxnLst/>
            <a:rect r="r" b="b" t="t" l="l"/>
            <a:pathLst>
              <a:path h="4114800" w="7300452">
                <a:moveTo>
                  <a:pt x="0" y="0"/>
                </a:moveTo>
                <a:lnTo>
                  <a:pt x="7300451" y="0"/>
                </a:lnTo>
                <a:lnTo>
                  <a:pt x="73004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DAGGg0TAA4g</dc:identifier>
  <dcterms:modified xsi:type="dcterms:W3CDTF">2011-08-01T06:04:30Z</dcterms:modified>
  <cp:revision>1</cp:revision>
  <dc:title>Lucas</dc:title>
</cp:coreProperties>
</file>