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2BDB-D13B-4FC9-BBB6-14EE74962FE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FF08-7251-423D-B88A-152CB0CA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83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2BDB-D13B-4FC9-BBB6-14EE74962FE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FF08-7251-423D-B88A-152CB0CA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76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2BDB-D13B-4FC9-BBB6-14EE74962FE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FF08-7251-423D-B88A-152CB0CA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08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2BDB-D13B-4FC9-BBB6-14EE74962FE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FF08-7251-423D-B88A-152CB0CA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97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2BDB-D13B-4FC9-BBB6-14EE74962FE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FF08-7251-423D-B88A-152CB0CA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87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2BDB-D13B-4FC9-BBB6-14EE74962FE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FF08-7251-423D-B88A-152CB0CA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71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2BDB-D13B-4FC9-BBB6-14EE74962FE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FF08-7251-423D-B88A-152CB0CA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36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2BDB-D13B-4FC9-BBB6-14EE74962FE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FF08-7251-423D-B88A-152CB0CA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25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2BDB-D13B-4FC9-BBB6-14EE74962FE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FF08-7251-423D-B88A-152CB0CA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40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2BDB-D13B-4FC9-BBB6-14EE74962FE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FF08-7251-423D-B88A-152CB0CA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297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2BDB-D13B-4FC9-BBB6-14EE74962FE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FF08-7251-423D-B88A-152CB0CA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53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E2BDB-D13B-4FC9-BBB6-14EE74962FEC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FF08-7251-423D-B88A-152CB0CAAD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41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media.com.br/como-centralizar-divs-em-html-e-css/37568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8294"/>
            <a:ext cx="9144000" cy="540242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Áudio no HTML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Com HTML também é possível inserir áudio e vídeo nas páginas com facilidade. Para áudio, podemos utilizar 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audio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da mesma forma que apresentada na</a:t>
            </a:r>
          </a:p>
          <a:p>
            <a:pPr algn="l"/>
            <a:endParaRPr lang="pt-BR" dirty="0">
              <a:solidFill>
                <a:srgbClr val="535353"/>
              </a:solidFill>
              <a:latin typeface="Source Serif Pro" panose="02040603050405020204" pitchFamily="18" charset="0"/>
            </a:endParaRPr>
          </a:p>
          <a:p>
            <a:pPr algn="l"/>
            <a:r>
              <a:rPr lang="pt-BR" sz="3900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&lt;</a:t>
            </a:r>
            <a:r>
              <a:rPr lang="pt-BR" sz="3900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audio</a:t>
            </a:r>
            <a:r>
              <a:rPr lang="pt-BR" sz="3900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pt-BR" sz="3900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controls</a:t>
            </a:r>
            <a:r>
              <a:rPr lang="pt-BR" sz="3900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pt-BR" sz="3900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src</a:t>
            </a:r>
            <a:r>
              <a:rPr lang="pt-BR" sz="3900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="musica.mp3" &gt;</a:t>
            </a:r>
          </a:p>
          <a:p>
            <a:pPr algn="l"/>
            <a:r>
              <a:rPr lang="pt-BR" sz="3900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Seu browser não suporta áudio.</a:t>
            </a:r>
          </a:p>
          <a:p>
            <a:pPr algn="l"/>
            <a:r>
              <a:rPr lang="pt-BR" sz="3900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&lt;/</a:t>
            </a:r>
            <a:r>
              <a:rPr lang="pt-BR" sz="3900" b="0" i="0" dirty="0" err="1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audio</a:t>
            </a:r>
            <a:r>
              <a:rPr lang="pt-BR" sz="3900" b="0" i="0" dirty="0">
                <a:solidFill>
                  <a:srgbClr val="535353"/>
                </a:solidFill>
                <a:effectLst/>
                <a:latin typeface="Source Serif Pro" panose="02040603050405020204" pitchFamily="18" charset="0"/>
              </a:rPr>
              <a:t>&gt;</a:t>
            </a:r>
          </a:p>
          <a:p>
            <a:pPr algn="l"/>
            <a:endParaRPr lang="pt-BR" dirty="0">
              <a:solidFill>
                <a:srgbClr val="535353"/>
              </a:solidFill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Na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audio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o atributo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aponta para o arquivo de áudio que será executado (MP3, OGG ou WAV). Já o atributo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controls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indica que devem ser exibidos os controles de gerenciamento do áudio (botões play, pause etc.). Além dele, outros também merecem destaque: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autoplay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para fazer com que o áudio seja executado assim que for carregado; </a:t>
            </a:r>
            <a:r>
              <a:rPr lang="pt-BR" b="0" i="0" dirty="0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loop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para que o áudio seja executado repetidas vezes.</a:t>
            </a:r>
            <a:endParaRPr lang="pt-BR" b="0" i="0" dirty="0">
              <a:solidFill>
                <a:srgbClr val="535353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4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12723"/>
            <a:ext cx="9144000" cy="5667995"/>
          </a:xfrm>
        </p:spPr>
        <p:txBody>
          <a:bodyPr>
            <a:normAutofit/>
          </a:bodyPr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&lt;p&gt;Este é um texto com um &lt;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span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</a:t>
            </a:r>
          </a:p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trecho em destaque&lt;/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span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&gt;.&lt;/p&gt;</a:t>
            </a:r>
          </a:p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&lt;p&gt;</a:t>
            </a:r>
          </a:p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Este é um texto com um &lt;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span</a:t>
            </a:r>
            <a:endParaRPr lang="pt-BR" b="1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style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="background: #1abc9c; border-radius:5px; padding:5px"&gt;</a:t>
            </a:r>
          </a:p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trecho em destaque&lt;/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span</a:t>
            </a:r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&gt;.</a:t>
            </a:r>
          </a:p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&lt;/p&gt;</a:t>
            </a:r>
          </a:p>
          <a:p>
            <a:pPr algn="l"/>
            <a:endParaRPr lang="pt-BR" b="1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endParaRPr lang="pt-BR" b="1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0A17F6-C67E-4FC8-A525-DDBCE0CD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7" y="4488739"/>
            <a:ext cx="35909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87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7664"/>
            <a:ext cx="9144000" cy="5533054"/>
          </a:xfrm>
        </p:spPr>
        <p:txBody>
          <a:bodyPr>
            <a:normAutofit fontScale="92500" lnSpcReduction="20000"/>
          </a:bodyPr>
          <a:lstStyle/>
          <a:p>
            <a:pPr algn="l"/>
            <a:endParaRPr lang="pt-BR" b="0" i="0" dirty="0">
              <a:solidFill>
                <a:srgbClr val="535353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Também podemos informar mais de um arquivo de áudio (opções alternativas de formato, por exemplo). Nesse caso, precisamos utilizar 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source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como no exemplo a seguir:</a:t>
            </a:r>
          </a:p>
          <a:p>
            <a:pPr algn="l"/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r>
              <a:rPr lang="en-US" sz="30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&lt;audio controls </a:t>
            </a:r>
            <a:r>
              <a:rPr lang="en-US" sz="3000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src</a:t>
            </a:r>
            <a:r>
              <a:rPr lang="en-US" sz="30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="musica.mp3" &gt;</a:t>
            </a:r>
          </a:p>
          <a:p>
            <a:pPr algn="l"/>
            <a:r>
              <a:rPr lang="en-US" sz="30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&lt;source </a:t>
            </a:r>
            <a:r>
              <a:rPr lang="en-US" sz="3000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src</a:t>
            </a:r>
            <a:r>
              <a:rPr lang="en-US" sz="30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="musica.ogg" type="audio/</a:t>
            </a:r>
            <a:r>
              <a:rPr lang="en-US" sz="3000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ogg</a:t>
            </a:r>
            <a:r>
              <a:rPr lang="en-US" sz="30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"&gt;</a:t>
            </a:r>
          </a:p>
          <a:p>
            <a:pPr algn="l"/>
            <a:r>
              <a:rPr lang="en-US" sz="30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&lt;source </a:t>
            </a:r>
            <a:r>
              <a:rPr lang="en-US" sz="3000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src</a:t>
            </a:r>
            <a:r>
              <a:rPr lang="en-US" sz="30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="musica.mp3" type="audio/mpeg"&gt;</a:t>
            </a:r>
          </a:p>
          <a:p>
            <a:pPr algn="l"/>
            <a:r>
              <a:rPr lang="en-US" sz="3000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&lt;/audio&gt;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Dessa vez, os arquivos serão buscados na ordem em que aparecem na lista. Caso um não seja localizado ou não possa ser carregado, o browser buscará imediatamente o próximo.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 </a:t>
            </a:r>
            <a:r>
              <a:rPr lang="pt-BR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figura no próximo slide 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ilustra o resultado desses códigos, com o controle de áudio exibido no browser. Note também que no topo da janela (na aba do navegador) é exibido um ícone informando ao usuário que essa página está executando um áudio.</a:t>
            </a:r>
          </a:p>
          <a:p>
            <a:pPr algn="l"/>
            <a:endParaRPr lang="en-US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46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pic>
        <p:nvPicPr>
          <p:cNvPr id="1026" name="Picture 2" descr="HTML básico - códigos HTML">
            <a:extLst>
              <a:ext uri="{FF2B5EF4-FFF2-40B4-BE49-F238E27FC236}">
                <a16:creationId xmlns:a16="http://schemas.microsoft.com/office/drawing/2014/main" id="{000E2FA9-4AFD-18B6-6BF4-828726F6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81" y="1562518"/>
            <a:ext cx="9655319" cy="490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82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7664"/>
            <a:ext cx="9144000" cy="5533054"/>
          </a:xfrm>
        </p:spPr>
        <p:txBody>
          <a:bodyPr>
            <a:normAutofit/>
          </a:bodyPr>
          <a:lstStyle/>
          <a:p>
            <a:pPr algn="l"/>
            <a:endParaRPr lang="pt-BR" b="0" i="0" dirty="0">
              <a:solidFill>
                <a:srgbClr val="535353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Vídeo no HTML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Semelhante ao áudio, também podemos inserir vídeos nas páginas HTML utilizando 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video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adicionada na HTML5.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en-US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&lt;video </a:t>
            </a:r>
            <a:r>
              <a:rPr lang="en-US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src</a:t>
            </a:r>
            <a:r>
              <a:rPr lang="en-US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="video.mp4" width="640" height="480" controls&gt;</a:t>
            </a:r>
          </a:p>
          <a:p>
            <a:pPr algn="l"/>
            <a:r>
              <a:rPr lang="en-US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Seu browser </a:t>
            </a:r>
            <a:r>
              <a:rPr lang="en-US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não</a:t>
            </a:r>
            <a:r>
              <a:rPr lang="en-US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en-US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suporta</a:t>
            </a:r>
            <a:r>
              <a:rPr lang="en-US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</a:t>
            </a:r>
            <a:r>
              <a:rPr lang="en-US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vídeo</a:t>
            </a:r>
            <a:r>
              <a:rPr lang="en-US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HTML5.</a:t>
            </a:r>
          </a:p>
          <a:p>
            <a:pPr algn="l"/>
            <a:r>
              <a:rPr lang="en-US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&lt;/video&gt;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Dessa vez, além dos atributos já vistos no áudio, também precisamos informar a largura (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width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) e a altura (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height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) do vídeo, a fim de mantê-lo adequado ao layout.</a:t>
            </a:r>
            <a:endParaRPr lang="en-US" b="1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08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7664"/>
            <a:ext cx="9144000" cy="5533054"/>
          </a:xfrm>
        </p:spPr>
        <p:txBody>
          <a:bodyPr>
            <a:normAutofit/>
          </a:bodyPr>
          <a:lstStyle/>
          <a:p>
            <a:pPr algn="l"/>
            <a:endParaRPr lang="pt-BR" b="0" i="0" dirty="0">
              <a:solidFill>
                <a:srgbClr val="535353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O código a seguir pode ser utilizado quando desejarmos informar mais de um arquivo de vídeo como opções de carregamento, da mesma forma que vimos na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audio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 Nesse caso, os formatos suportados são MP4,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WebM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e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Ogg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en-US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&lt;video width="640" height="480" controls&gt;</a:t>
            </a:r>
          </a:p>
          <a:p>
            <a:pPr algn="l"/>
            <a:r>
              <a:rPr lang="en-US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&lt;source </a:t>
            </a:r>
            <a:r>
              <a:rPr lang="en-US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src</a:t>
            </a:r>
            <a:r>
              <a:rPr lang="en-US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</a:t>
            </a:r>
            <a:r>
              <a:rPr lang="en-US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video.webm</a:t>
            </a:r>
            <a:r>
              <a:rPr lang="en-US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" type="video/</a:t>
            </a:r>
            <a:r>
              <a:rPr lang="en-US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webm</a:t>
            </a:r>
            <a:r>
              <a:rPr lang="en-US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"&gt;</a:t>
            </a:r>
          </a:p>
          <a:p>
            <a:pPr algn="l"/>
            <a:r>
              <a:rPr lang="en-US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&lt;source </a:t>
            </a:r>
            <a:r>
              <a:rPr lang="en-US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src</a:t>
            </a:r>
            <a:r>
              <a:rPr lang="en-US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="video.mp4" type="video/mp4"&gt;</a:t>
            </a:r>
          </a:p>
          <a:p>
            <a:pPr algn="l"/>
            <a:r>
              <a:rPr lang="en-US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&lt;/video&gt;</a:t>
            </a:r>
          </a:p>
          <a:p>
            <a:pPr algn="l"/>
            <a:endParaRPr lang="en-US" b="1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O resultado pode ser visto na figura no próximo slide.</a:t>
            </a:r>
            <a:endParaRPr lang="en-US" b="1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89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pic>
        <p:nvPicPr>
          <p:cNvPr id="4098" name="Picture 2" descr="Vídeo em execução na página">
            <a:extLst>
              <a:ext uri="{FF2B5EF4-FFF2-40B4-BE49-F238E27FC236}">
                <a16:creationId xmlns:a16="http://schemas.microsoft.com/office/drawing/2014/main" id="{8AF84C7E-88AE-EAA2-AB7E-EEC20AB6E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74" y="1319213"/>
            <a:ext cx="8052619" cy="5146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584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12723"/>
            <a:ext cx="9144000" cy="5667995"/>
          </a:xfrm>
        </p:spPr>
        <p:txBody>
          <a:bodyPr>
            <a:normAutofit/>
          </a:bodyPr>
          <a:lstStyle/>
          <a:p>
            <a:pPr algn="l"/>
            <a:r>
              <a:rPr lang="pt-BR" b="1" i="0" dirty="0" err="1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Div</a:t>
            </a:r>
            <a: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 e 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Span</a:t>
            </a:r>
            <a:r>
              <a:rPr lang="pt-BR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 no HTML</a:t>
            </a:r>
          </a:p>
          <a:p>
            <a:pPr algn="l"/>
            <a:endParaRPr lang="pt-BR" b="1" i="0" dirty="0">
              <a:solidFill>
                <a:srgbClr val="253A44"/>
              </a:solidFill>
              <a:effectLst/>
              <a:latin typeface="Montserrat" panose="00000500000000000000" pitchFamily="2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As </a:t>
            </a:r>
            <a:r>
              <a:rPr lang="pt-BR" b="1" i="0" u="none" strike="noStrike" dirty="0" err="1">
                <a:solidFill>
                  <a:srgbClr val="253A44"/>
                </a:solidFill>
                <a:effectLst/>
                <a:latin typeface="Montserrat" panose="00000500000000000000" pitchFamily="2" charset="0"/>
                <a:hlinkClick r:id="rId2" tooltip="tags div e span"/>
              </a:rPr>
              <a:t>tags</a:t>
            </a:r>
            <a:r>
              <a:rPr lang="pt-BR" b="1" i="0" u="none" strike="noStrike" dirty="0">
                <a:solidFill>
                  <a:srgbClr val="253A44"/>
                </a:solidFill>
                <a:effectLst/>
                <a:latin typeface="Montserrat" panose="00000500000000000000" pitchFamily="2" charset="0"/>
                <a:hlinkClick r:id="rId2" tooltip="tags div e span"/>
              </a:rPr>
              <a:t> </a:t>
            </a:r>
            <a:r>
              <a:rPr lang="pt-BR" b="1" i="0" u="none" strike="noStrike" dirty="0" err="1">
                <a:solidFill>
                  <a:srgbClr val="253A44"/>
                </a:solidFill>
                <a:effectLst/>
                <a:latin typeface="Montserrat" panose="00000500000000000000" pitchFamily="2" charset="0"/>
                <a:hlinkClick r:id="rId2" tooltip="tags div e span"/>
              </a:rPr>
              <a:t>div</a:t>
            </a:r>
            <a:r>
              <a:rPr lang="pt-BR" b="1" i="0" u="none" strike="noStrike" dirty="0">
                <a:solidFill>
                  <a:srgbClr val="253A44"/>
                </a:solidFill>
                <a:effectLst/>
                <a:latin typeface="Montserrat" panose="00000500000000000000" pitchFamily="2" charset="0"/>
                <a:hlinkClick r:id="rId2" tooltip="tags div e span"/>
              </a:rPr>
              <a:t> e </a:t>
            </a:r>
            <a:r>
              <a:rPr lang="pt-BR" b="1" i="0" u="none" strike="noStrike" dirty="0" err="1">
                <a:solidFill>
                  <a:srgbClr val="253A44"/>
                </a:solidFill>
                <a:effectLst/>
                <a:latin typeface="Montserrat" panose="00000500000000000000" pitchFamily="2" charset="0"/>
                <a:hlinkClick r:id="rId2" tooltip="tags div e span"/>
              </a:rPr>
              <a:t>span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são duas das mais utilizadas no HTML, com objetivos distintos, porém com grande importância para a composição do layout das páginas e formatação do texto.</a:t>
            </a: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As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divs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são normalmente utilizados para representarem containers para outros elementos, agrupando-os visualmente dentro de um bloco que pode conter dimensões e posição definidas. Por padrão, uma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div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não possui aparência características visuais definidas, isso precisa ser feito via CSS ao atribuir bordas, cores etc. Sua principal característica, no entanto, é que essa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representa um elemento do tipo bloco, ou seja, que quando adicionado na página, automaticamente gera uma nova linha no layout (semelhante a um parágrafo), ao invés de ser alocado lateralmente nos demais componentes.</a:t>
            </a:r>
          </a:p>
        </p:txBody>
      </p:sp>
    </p:spTree>
    <p:extLst>
      <p:ext uri="{BB962C8B-B14F-4D97-AF65-F5344CB8AC3E}">
        <p14:creationId xmlns:p14="http://schemas.microsoft.com/office/powerpoint/2010/main" val="391965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12723"/>
            <a:ext cx="9144000" cy="5667995"/>
          </a:xfrm>
        </p:spPr>
        <p:txBody>
          <a:bodyPr>
            <a:normAutofit/>
          </a:bodyPr>
          <a:lstStyle/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&lt;input 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type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" 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value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="input 1"&gt;</a:t>
            </a:r>
          </a:p>
          <a:p>
            <a:pPr algn="l"/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&lt;input 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type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" 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value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="input 2"&gt;</a:t>
            </a:r>
          </a:p>
          <a:p>
            <a:pPr algn="l"/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div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&gt;&lt;input 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type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" 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value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="input 3"&gt;&lt;/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div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</a:t>
            </a:r>
          </a:p>
          <a:p>
            <a:pPr algn="l"/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&lt;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div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&gt;&lt;input 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type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text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" 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value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="input 4"&gt;&lt;/</a:t>
            </a:r>
            <a:r>
              <a:rPr lang="pt-BR" sz="2800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div</a:t>
            </a:r>
            <a:r>
              <a:rPr lang="pt-BR" sz="2800" b="1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&gt;</a:t>
            </a:r>
          </a:p>
          <a:p>
            <a:pPr algn="l"/>
            <a:endParaRPr lang="pt-BR" sz="2800" b="1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  <p:pic>
        <p:nvPicPr>
          <p:cNvPr id="5122" name="Picture 2" descr="Exemplo de uso das DIVs">
            <a:extLst>
              <a:ext uri="{FF2B5EF4-FFF2-40B4-BE49-F238E27FC236}">
                <a16:creationId xmlns:a16="http://schemas.microsoft.com/office/drawing/2014/main" id="{AB94FCA7-C578-F49B-17DA-4E698BF82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367" y="4060723"/>
            <a:ext cx="5797530" cy="269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6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DA974-708B-A10F-633B-687A7B91D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1885"/>
            <a:ext cx="9144000" cy="755779"/>
          </a:xfrm>
        </p:spPr>
        <p:txBody>
          <a:bodyPr>
            <a:normAutofit/>
          </a:bodyPr>
          <a:lstStyle/>
          <a:p>
            <a:r>
              <a:rPr lang="pt-BR" sz="4400" b="1" dirty="0"/>
              <a:t>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DAC8F-11B0-F5EE-439B-AABE84AE3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12723"/>
            <a:ext cx="9144000" cy="5667995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Já 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span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é um elemento do tipo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inline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ou seja, quando adicionado na página, ele é inserido lateralmente após os demais componentes, diferente das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divs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que são elementos do tipo bloco.</a:t>
            </a:r>
          </a:p>
          <a:p>
            <a:pPr algn="l"/>
            <a:endParaRPr lang="pt-BR" dirty="0">
              <a:solidFill>
                <a:srgbClr val="253A44"/>
              </a:solidFill>
              <a:latin typeface="Source Serif Pro" panose="02040603050405020204" pitchFamily="18" charset="0"/>
            </a:endParaRP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  <a:p>
            <a:pPr algn="l"/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Elementos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span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por padrão, também não possuem nenhuma característica visual definida, isso precisa ser feito via CSS para destacar ou aplicar uma formatação especial para um certo trecho do texto. Por exemplo, o código a seguir demonstra o uso do </a:t>
            </a:r>
            <a:r>
              <a:rPr lang="pt-BR" b="0" i="0" dirty="0" err="1">
                <a:solidFill>
                  <a:srgbClr val="8795A2"/>
                </a:solidFill>
                <a:effectLst/>
                <a:latin typeface="Roboto mono" panose="00000009000000000000" pitchFamily="49" charset="0"/>
              </a:rPr>
              <a:t>span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 em dois casos. No primeiro, a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tag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não conta com nenhum atributo adicional; no segundo, adicionamos a ela uma aparência diferenciada via CSS.</a:t>
            </a:r>
          </a:p>
          <a:p>
            <a:pPr algn="l"/>
            <a:endParaRPr lang="pt-BR" b="0" i="0" dirty="0">
              <a:solidFill>
                <a:srgbClr val="253A44"/>
              </a:solidFill>
              <a:effectLst/>
              <a:latin typeface="Source Serif Pro" panose="020406030504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494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Roboto mono</vt:lpstr>
      <vt:lpstr>Source Serif Pro</vt:lpstr>
      <vt:lpstr>Tema do Office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  <vt:lpstr>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Aluno Dendezeiros</dc:creator>
  <cp:lastModifiedBy>Aluno Dendezeiros</cp:lastModifiedBy>
  <cp:revision>1</cp:revision>
  <dcterms:created xsi:type="dcterms:W3CDTF">2024-09-17T10:54:23Z</dcterms:created>
  <dcterms:modified xsi:type="dcterms:W3CDTF">2024-09-17T10:54:40Z</dcterms:modified>
</cp:coreProperties>
</file>