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123" y="908304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4655566" y="0"/>
                </a:moveTo>
                <a:lnTo>
                  <a:pt x="0" y="0"/>
                </a:lnTo>
                <a:lnTo>
                  <a:pt x="0" y="109727"/>
                </a:lnTo>
                <a:lnTo>
                  <a:pt x="4655566" y="109727"/>
                </a:lnTo>
                <a:lnTo>
                  <a:pt x="465556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1123" y="908304"/>
            <a:ext cx="7958455" cy="0"/>
          </a:xfrm>
          <a:custGeom>
            <a:avLst/>
            <a:gdLst/>
            <a:ahLst/>
            <a:cxnLst/>
            <a:rect l="l" t="t" r="r" b="b"/>
            <a:pathLst>
              <a:path w="7958455">
                <a:moveTo>
                  <a:pt x="0" y="0"/>
                </a:moveTo>
                <a:lnTo>
                  <a:pt x="7958328" y="0"/>
                </a:lnTo>
              </a:path>
            </a:pathLst>
          </a:custGeom>
          <a:ln w="91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1123" y="6309359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684" y="2807335"/>
            <a:ext cx="453263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1161437"/>
            <a:ext cx="7845425" cy="3110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55950"/>
            <a:ext cx="7765415" cy="309816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670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400" dirty="0">
                <a:latin typeface="Verdana"/>
                <a:cs typeface="Verdana"/>
              </a:rPr>
              <a:t>A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UML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é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aplicável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em:</a:t>
            </a:r>
            <a:endParaRPr sz="24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400" dirty="0">
                <a:latin typeface="Verdana"/>
                <a:cs typeface="Verdana"/>
              </a:rPr>
              <a:t>Modelagem de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processos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negócio;</a:t>
            </a:r>
            <a:endParaRPr sz="24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400" dirty="0">
                <a:latin typeface="Verdana"/>
                <a:cs typeface="Verdana"/>
              </a:rPr>
              <a:t>Modelagem de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casos </a:t>
            </a:r>
            <a:r>
              <a:rPr sz="2400" dirty="0">
                <a:latin typeface="Verdana"/>
                <a:cs typeface="Verdana"/>
              </a:rPr>
              <a:t>de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uso;</a:t>
            </a:r>
            <a:endParaRPr sz="24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400" dirty="0">
                <a:latin typeface="Verdana"/>
                <a:cs typeface="Verdana"/>
              </a:rPr>
              <a:t>Modelagem de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classes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objetos;</a:t>
            </a:r>
            <a:endParaRPr sz="24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400" dirty="0">
                <a:latin typeface="Verdana"/>
                <a:cs typeface="Verdana"/>
              </a:rPr>
              <a:t>Modelagem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interação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entre</a:t>
            </a:r>
            <a:r>
              <a:rPr sz="2400" spc="-5" dirty="0">
                <a:latin typeface="Verdana"/>
                <a:cs typeface="Verdana"/>
              </a:rPr>
              <a:t> objetos;</a:t>
            </a:r>
            <a:endParaRPr sz="24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400" dirty="0">
                <a:latin typeface="Verdana"/>
                <a:cs typeface="Verdana"/>
              </a:rPr>
              <a:t>Modelagem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componentes;</a:t>
            </a:r>
            <a:endParaRPr sz="24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400" dirty="0">
                <a:latin typeface="Verdana"/>
                <a:cs typeface="Verdana"/>
              </a:rPr>
              <a:t>Modelagem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implantação</a:t>
            </a:r>
            <a:r>
              <a:rPr sz="2400" spc="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</a:t>
            </a:r>
            <a:r>
              <a:rPr sz="2400" spc="-5" dirty="0">
                <a:latin typeface="Verdana"/>
                <a:cs typeface="Verdana"/>
              </a:rPr>
              <a:t> componentes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30511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Introdução</a:t>
            </a:r>
            <a:r>
              <a:rPr sz="3000" b="0" spc="-4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a</a:t>
            </a:r>
            <a:r>
              <a:rPr sz="3000" b="0" spc="-4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UML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858721"/>
            <a:ext cx="3692525" cy="185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5080" indent="-4699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82600" algn="l"/>
              </a:tabLst>
            </a:pPr>
            <a:r>
              <a:rPr sz="2000" spc="-5" dirty="0">
                <a:latin typeface="Verdana"/>
                <a:cs typeface="Verdana"/>
              </a:rPr>
              <a:t>Uma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operação</a:t>
            </a:r>
            <a:r>
              <a:rPr sz="2000" b="1" dirty="0">
                <a:latin typeface="Verdana"/>
                <a:cs typeface="Verdana"/>
              </a:rPr>
              <a:t> ou </a:t>
            </a:r>
            <a:r>
              <a:rPr sz="2000" b="1" spc="-67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método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é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um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serviço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que pode ser requisitado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por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qualquer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objeto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da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classe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para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obter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um </a:t>
            </a:r>
            <a:r>
              <a:rPr sz="2000" spc="-5" dirty="0">
                <a:latin typeface="Verdana"/>
                <a:cs typeface="Verdana"/>
              </a:rPr>
              <a:t> comportamento: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5760" y="3749421"/>
            <a:ext cx="28682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9580" marR="5080" indent="-43751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49580" algn="l"/>
                <a:tab pos="450215" algn="l"/>
              </a:tabLst>
            </a:pPr>
            <a:r>
              <a:rPr sz="2000" dirty="0">
                <a:latin typeface="Verdana"/>
                <a:cs typeface="Verdana"/>
              </a:rPr>
              <a:t>Ex: 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objA.obterNome().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99221" y="3597655"/>
            <a:ext cx="1101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erações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7823" y="1916052"/>
            <a:ext cx="3211574" cy="293026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53352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Diagrama</a:t>
            </a:r>
            <a:r>
              <a:rPr sz="3000" b="0" spc="-4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de</a:t>
            </a:r>
            <a:r>
              <a:rPr sz="3000" b="0" spc="-15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Classes:</a:t>
            </a:r>
            <a:r>
              <a:rPr sz="3000" b="0" spc="-3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Métodos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858721"/>
            <a:ext cx="3692525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5080" indent="-4699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82600" algn="l"/>
                <a:tab pos="2366010" algn="l"/>
              </a:tabLst>
            </a:pPr>
            <a:r>
              <a:rPr sz="2000" dirty="0">
                <a:latin typeface="Verdana"/>
                <a:cs typeface="Verdana"/>
              </a:rPr>
              <a:t>U</a:t>
            </a:r>
            <a:r>
              <a:rPr sz="2000" spc="-10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a	</a:t>
            </a:r>
            <a:r>
              <a:rPr sz="2000" b="1" spc="-10" dirty="0">
                <a:latin typeface="Verdana"/>
                <a:cs typeface="Verdana"/>
              </a:rPr>
              <a:t>o</a:t>
            </a:r>
            <a:r>
              <a:rPr sz="2000" b="1" spc="-5" dirty="0">
                <a:latin typeface="Verdana"/>
                <a:cs typeface="Verdana"/>
              </a:rPr>
              <a:t>pera</a:t>
            </a:r>
            <a:r>
              <a:rPr sz="2000" b="1" spc="-15" dirty="0">
                <a:latin typeface="Verdana"/>
                <a:cs typeface="Verdana"/>
              </a:rPr>
              <a:t>ç</a:t>
            </a:r>
            <a:r>
              <a:rPr sz="2000" b="1" dirty="0">
                <a:latin typeface="Verdana"/>
                <a:cs typeface="Verdana"/>
              </a:rPr>
              <a:t>ão  </a:t>
            </a:r>
            <a:r>
              <a:rPr sz="2000" b="1" spc="-5" dirty="0">
                <a:latin typeface="Verdana"/>
                <a:cs typeface="Verdana"/>
              </a:rPr>
              <a:t>abstrata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é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aquela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que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não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possui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um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método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que</a:t>
            </a:r>
            <a:r>
              <a:rPr sz="2000" dirty="0">
                <a:latin typeface="Verdana"/>
                <a:cs typeface="Verdana"/>
              </a:rPr>
              <a:t> a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implemente</a:t>
            </a:r>
            <a:r>
              <a:rPr sz="2000" dirty="0">
                <a:latin typeface="Verdana"/>
                <a:cs typeface="Verdana"/>
              </a:rPr>
              <a:t> na 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classe:</a:t>
            </a:r>
            <a:endParaRPr sz="2000">
              <a:latin typeface="Verdana"/>
              <a:cs typeface="Verdana"/>
            </a:endParaRPr>
          </a:p>
          <a:p>
            <a:pPr marL="920750" lvl="1" indent="-437515" algn="just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921385" algn="l"/>
              </a:tabLst>
            </a:pPr>
            <a:r>
              <a:rPr sz="2000" spc="-5" dirty="0">
                <a:latin typeface="Verdana"/>
                <a:cs typeface="Verdana"/>
              </a:rPr>
              <a:t>Exemplo:</a:t>
            </a:r>
            <a:endParaRPr sz="2000">
              <a:latin typeface="Verdana"/>
              <a:cs typeface="Verdana"/>
            </a:endParaRPr>
          </a:p>
          <a:p>
            <a:pPr marL="920750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objA.obterIdade();</a:t>
            </a:r>
            <a:endParaRPr sz="2000">
              <a:latin typeface="Verdana"/>
              <a:cs typeface="Verdana"/>
            </a:endParaRPr>
          </a:p>
          <a:p>
            <a:pPr marL="481965" marR="5715" indent="-469900" algn="just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82600" algn="l"/>
              </a:tabLst>
            </a:pPr>
            <a:r>
              <a:rPr sz="2000" spc="-5" dirty="0">
                <a:latin typeface="Verdana"/>
                <a:cs typeface="Verdana"/>
              </a:rPr>
              <a:t>Uma</a:t>
            </a:r>
            <a:r>
              <a:rPr sz="2000" dirty="0">
                <a:latin typeface="Verdana"/>
                <a:cs typeface="Verdana"/>
              </a:rPr>
              <a:t> classe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que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possui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uma </a:t>
            </a:r>
            <a:r>
              <a:rPr sz="2000" spc="-10" dirty="0">
                <a:latin typeface="Verdana"/>
                <a:cs typeface="Verdana"/>
              </a:rPr>
              <a:t>ou </a:t>
            </a:r>
            <a:r>
              <a:rPr sz="2000" spc="-5" dirty="0">
                <a:latin typeface="Verdana"/>
                <a:cs typeface="Verdana"/>
              </a:rPr>
              <a:t>mais operações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abstratas </a:t>
            </a:r>
            <a:r>
              <a:rPr sz="2000" dirty="0">
                <a:latin typeface="Verdana"/>
                <a:cs typeface="Verdana"/>
              </a:rPr>
              <a:t>é </a:t>
            </a:r>
            <a:r>
              <a:rPr sz="2000" spc="-5" dirty="0">
                <a:latin typeface="Verdana"/>
                <a:cs typeface="Verdana"/>
              </a:rPr>
              <a:t>dita </a:t>
            </a:r>
            <a:r>
              <a:rPr sz="2000" b="1" spc="-5" dirty="0">
                <a:latin typeface="Verdana"/>
                <a:cs typeface="Verdana"/>
              </a:rPr>
              <a:t>classe </a:t>
            </a:r>
            <a:r>
              <a:rPr sz="2000" b="1" dirty="0">
                <a:latin typeface="Verdana"/>
                <a:cs typeface="Verdana"/>
              </a:rPr>
              <a:t> abstrata</a:t>
            </a:r>
            <a:r>
              <a:rPr sz="2000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920750" lvl="1" indent="-437515" algn="just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921385" algn="l"/>
              </a:tabLst>
            </a:pPr>
            <a:r>
              <a:rPr sz="2000" spc="-5" dirty="0">
                <a:latin typeface="Verdana"/>
                <a:cs typeface="Verdana"/>
              </a:rPr>
              <a:t>Classe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Pessoa.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1902" y="3005000"/>
            <a:ext cx="2939951" cy="17209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53352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Diagrama</a:t>
            </a:r>
            <a:r>
              <a:rPr sz="3000" b="0" spc="-4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de</a:t>
            </a:r>
            <a:r>
              <a:rPr sz="3000" b="0" spc="-15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Classes:</a:t>
            </a:r>
            <a:r>
              <a:rPr sz="3000" b="0" spc="-3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Métodos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858721"/>
            <a:ext cx="369062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69265" algn="r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69265" algn="l"/>
                <a:tab pos="469900" algn="l"/>
                <a:tab pos="2353310" algn="l"/>
              </a:tabLst>
            </a:pPr>
            <a:r>
              <a:rPr sz="2000" spc="-5" dirty="0">
                <a:latin typeface="Verdana"/>
                <a:cs typeface="Verdana"/>
              </a:rPr>
              <a:t>Uma	</a:t>
            </a:r>
            <a:r>
              <a:rPr sz="2000" b="1" spc="-5" dirty="0">
                <a:latin typeface="Verdana"/>
                <a:cs typeface="Verdana"/>
              </a:rPr>
              <a:t>operação</a:t>
            </a:r>
            <a:endParaRPr sz="2000">
              <a:latin typeface="Verdana"/>
              <a:cs typeface="Verdana"/>
            </a:endParaRPr>
          </a:p>
          <a:p>
            <a:pPr marR="6350" algn="r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Verdana"/>
                <a:cs typeface="Verdana"/>
              </a:rPr>
              <a:t>estática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é</a:t>
            </a:r>
            <a:r>
              <a:rPr sz="2000" spc="-5" dirty="0">
                <a:latin typeface="Verdana"/>
                <a:cs typeface="Verdana"/>
              </a:rPr>
              <a:t> independente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236" y="2469007"/>
            <a:ext cx="2011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1355" algn="l"/>
                <a:tab pos="1845945" algn="l"/>
              </a:tabLst>
            </a:pPr>
            <a:r>
              <a:rPr sz="2000" spc="-5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e	ob</a:t>
            </a:r>
            <a:r>
              <a:rPr sz="2000" spc="-10" dirty="0">
                <a:latin typeface="Verdana"/>
                <a:cs typeface="Verdana"/>
              </a:rPr>
              <a:t>je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o	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4236" y="2773807"/>
            <a:ext cx="9340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apenas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015" y="2469007"/>
            <a:ext cx="11601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8321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ac</a:t>
            </a:r>
            <a:r>
              <a:rPr sz="2000" spc="-25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sa  at</a:t>
            </a:r>
            <a:r>
              <a:rPr sz="2000" spc="-20" dirty="0">
                <a:latin typeface="Verdana"/>
                <a:cs typeface="Verdana"/>
              </a:rPr>
              <a:t>r</a:t>
            </a:r>
            <a:r>
              <a:rPr sz="2000" spc="-5" dirty="0">
                <a:latin typeface="Verdana"/>
                <a:cs typeface="Verdana"/>
              </a:rPr>
              <a:t>ibutos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018633"/>
            <a:ext cx="3689985" cy="20370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latin typeface="Verdana"/>
                <a:cs typeface="Verdana"/>
              </a:rPr>
              <a:t>estáticos;</a:t>
            </a:r>
            <a:endParaRPr sz="2000">
              <a:latin typeface="Verdana"/>
              <a:cs typeface="Verdana"/>
            </a:endParaRPr>
          </a:p>
          <a:p>
            <a:pPr marL="481965" marR="5080" indent="-469900" algn="just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82600" algn="l"/>
              </a:tabLst>
            </a:pPr>
            <a:r>
              <a:rPr sz="2000" spc="5" dirty="0">
                <a:latin typeface="Verdana"/>
                <a:cs typeface="Verdana"/>
              </a:rPr>
              <a:t>O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acesso</a:t>
            </a:r>
            <a:r>
              <a:rPr sz="2000" dirty="0">
                <a:latin typeface="Verdana"/>
                <a:cs typeface="Verdana"/>
              </a:rPr>
              <a:t> á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operações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estáticas </a:t>
            </a:r>
            <a:r>
              <a:rPr sz="2000" dirty="0">
                <a:latin typeface="Verdana"/>
                <a:cs typeface="Verdana"/>
              </a:rPr>
              <a:t>é </a:t>
            </a:r>
            <a:r>
              <a:rPr sz="2000" spc="-5" dirty="0">
                <a:latin typeface="Verdana"/>
                <a:cs typeface="Verdana"/>
              </a:rPr>
              <a:t>independente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objeto:</a:t>
            </a:r>
            <a:endParaRPr sz="2000">
              <a:latin typeface="Verdana"/>
              <a:cs typeface="Verdana"/>
            </a:endParaRPr>
          </a:p>
          <a:p>
            <a:pPr marL="920750" marR="63500" indent="-4375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Verdana"/>
                <a:cs typeface="Verdana"/>
              </a:rPr>
              <a:t>F</a:t>
            </a:r>
            <a:r>
              <a:rPr sz="2000" spc="-10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nci</a:t>
            </a:r>
            <a:r>
              <a:rPr sz="2000" spc="-1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nár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.</a:t>
            </a:r>
            <a:r>
              <a:rPr sz="2000" dirty="0">
                <a:latin typeface="Verdana"/>
                <a:cs typeface="Verdana"/>
              </a:rPr>
              <a:t>obt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rPis</a:t>
            </a:r>
            <a:r>
              <a:rPr sz="2000" spc="-2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l  </a:t>
            </a:r>
            <a:r>
              <a:rPr sz="2000" spc="-5" dirty="0">
                <a:latin typeface="Verdana"/>
                <a:cs typeface="Verdana"/>
              </a:rPr>
              <a:t>arial().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0659" y="2746248"/>
            <a:ext cx="3672840" cy="19812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53352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Diagrama</a:t>
            </a:r>
            <a:r>
              <a:rPr sz="3000" b="0" spc="-4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de</a:t>
            </a:r>
            <a:r>
              <a:rPr sz="3000" b="0" spc="-15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Classes:</a:t>
            </a:r>
            <a:r>
              <a:rPr sz="3000" b="0" spc="-3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Métodos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792184"/>
            <a:ext cx="3688079" cy="156908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200" b="1" spc="-5" dirty="0">
                <a:latin typeface="Verdana"/>
                <a:cs typeface="Verdana"/>
              </a:rPr>
              <a:t>Classe</a:t>
            </a:r>
            <a:r>
              <a:rPr sz="2200" b="1" spc="-30" dirty="0">
                <a:latin typeface="Verdana"/>
                <a:cs typeface="Verdana"/>
              </a:rPr>
              <a:t> </a:t>
            </a:r>
            <a:r>
              <a:rPr sz="2200" b="1" spc="-10" dirty="0">
                <a:latin typeface="Verdana"/>
                <a:cs typeface="Verdana"/>
              </a:rPr>
              <a:t>abstrata</a:t>
            </a:r>
            <a:r>
              <a:rPr sz="2200" spc="-10" dirty="0">
                <a:latin typeface="Verdana"/>
                <a:cs typeface="Verdana"/>
              </a:rPr>
              <a:t>:</a:t>
            </a:r>
            <a:endParaRPr sz="2200">
              <a:latin typeface="Verdana"/>
              <a:cs typeface="Verdana"/>
            </a:endParaRPr>
          </a:p>
          <a:p>
            <a:pPr marL="481965" marR="5080" indent="-46990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481965" algn="l"/>
                <a:tab pos="482600" algn="l"/>
                <a:tab pos="1033780" algn="l"/>
                <a:tab pos="2151380" algn="l"/>
                <a:tab pos="2826385" algn="l"/>
              </a:tabLst>
            </a:pPr>
            <a:r>
              <a:rPr sz="2200" spc="-5" dirty="0">
                <a:latin typeface="Verdana"/>
                <a:cs typeface="Verdana"/>
              </a:rPr>
              <a:t>O	nome	</a:t>
            </a:r>
            <a:r>
              <a:rPr sz="2200" spc="-10" dirty="0">
                <a:latin typeface="Verdana"/>
                <a:cs typeface="Verdana"/>
              </a:rPr>
              <a:t>d</a:t>
            </a:r>
            <a:r>
              <a:rPr sz="2200" spc="-5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c</a:t>
            </a:r>
            <a:r>
              <a:rPr sz="2200" dirty="0">
                <a:latin typeface="Verdana"/>
                <a:cs typeface="Verdana"/>
              </a:rPr>
              <a:t>l</a:t>
            </a:r>
            <a:r>
              <a:rPr sz="2200" spc="-5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-5" dirty="0">
                <a:latin typeface="Verdana"/>
                <a:cs typeface="Verdana"/>
              </a:rPr>
              <a:t>se  aparece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em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itálico</a:t>
            </a:r>
            <a:r>
              <a:rPr sz="2200" spc="-10" dirty="0">
                <a:latin typeface="Verdana"/>
                <a:cs typeface="Verdana"/>
              </a:rPr>
              <a:t>:</a:t>
            </a:r>
            <a:endParaRPr sz="2200">
              <a:latin typeface="Verdana"/>
              <a:cs typeface="Verdana"/>
            </a:endParaRPr>
          </a:p>
          <a:p>
            <a:pPr marL="920750" lvl="1" indent="-437515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200" spc="-5" dirty="0">
                <a:latin typeface="Verdana"/>
                <a:cs typeface="Verdana"/>
              </a:rPr>
              <a:t>Classe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Pessoa</a:t>
            </a:r>
            <a:r>
              <a:rPr sz="2200" spc="-10" dirty="0">
                <a:latin typeface="Verdana"/>
                <a:cs typeface="Verdana"/>
              </a:rPr>
              <a:t>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8679" y="2388447"/>
            <a:ext cx="3677195" cy="28235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65614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Diagrama</a:t>
            </a:r>
            <a:r>
              <a:rPr sz="3000" b="0" spc="-35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de</a:t>
            </a:r>
            <a:r>
              <a:rPr sz="3000" b="0" spc="-1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Classes:</a:t>
            </a:r>
            <a:r>
              <a:rPr sz="3000" b="0" spc="-25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</a:t>
            </a:r>
            <a:r>
              <a:rPr sz="3000" b="0" spc="-3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Abstrata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1238859"/>
            <a:ext cx="8268970" cy="17938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000" b="1" dirty="0">
                <a:latin typeface="Verdana"/>
                <a:cs typeface="Verdana"/>
              </a:rPr>
              <a:t>Interfaces</a:t>
            </a:r>
            <a:r>
              <a:rPr sz="2000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920750" marR="5080" lvl="1" indent="-43815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dirty="0">
                <a:latin typeface="Verdana"/>
                <a:cs typeface="Verdana"/>
              </a:rPr>
              <a:t>O</a:t>
            </a:r>
            <a:r>
              <a:rPr sz="2000" spc="19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propósito</a:t>
            </a:r>
            <a:r>
              <a:rPr sz="2000" spc="2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</a:t>
            </a:r>
            <a:r>
              <a:rPr sz="2000" spc="1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uma</a:t>
            </a:r>
            <a:r>
              <a:rPr sz="2000" spc="2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interface</a:t>
            </a:r>
            <a:r>
              <a:rPr sz="2000" spc="1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é</a:t>
            </a:r>
            <a:r>
              <a:rPr sz="2000" spc="1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encapsular</a:t>
            </a:r>
            <a:r>
              <a:rPr sz="2000" spc="1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um</a:t>
            </a:r>
            <a:r>
              <a:rPr sz="2000" spc="2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conjunto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operações oferecidas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pela classe;</a:t>
            </a:r>
            <a:endParaRPr sz="20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interface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especifica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 assinatura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das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operações;</a:t>
            </a:r>
            <a:endParaRPr sz="20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 relacionamento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utilizado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é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 </a:t>
            </a:r>
            <a:r>
              <a:rPr sz="2000" b="1" dirty="0">
                <a:latin typeface="Verdana"/>
                <a:cs typeface="Verdana"/>
              </a:rPr>
              <a:t>realização</a:t>
            </a:r>
            <a:r>
              <a:rPr sz="200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6299" y="3436809"/>
            <a:ext cx="5154156" cy="24621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53543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Diagrama</a:t>
            </a:r>
            <a:r>
              <a:rPr sz="3000" b="0" spc="-4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de</a:t>
            </a:r>
            <a:r>
              <a:rPr sz="3000" b="0" spc="-2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Classes:</a:t>
            </a:r>
            <a:r>
              <a:rPr sz="3000" b="0" spc="-35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Interface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828241"/>
            <a:ext cx="3684904" cy="88074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81965" marR="5080" indent="-469900" algn="just">
              <a:lnSpc>
                <a:spcPct val="90100"/>
              </a:lnSpc>
              <a:spcBef>
                <a:spcPts val="34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82600" algn="l"/>
              </a:tabLst>
            </a:pPr>
            <a:r>
              <a:rPr sz="2000" spc="-5" dirty="0">
                <a:latin typeface="Verdana"/>
                <a:cs typeface="Verdana"/>
              </a:rPr>
              <a:t>Uma</a:t>
            </a:r>
            <a:r>
              <a:rPr sz="2000" dirty="0">
                <a:latin typeface="Verdana"/>
                <a:cs typeface="Verdana"/>
              </a:rPr>
              <a:t> outra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classe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que </a:t>
            </a:r>
            <a:r>
              <a:rPr sz="2000" dirty="0">
                <a:latin typeface="Verdana"/>
                <a:cs typeface="Verdana"/>
              </a:rPr>
              <a:t> supridas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pela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interface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dependência.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0960" y="1828241"/>
            <a:ext cx="2360930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  <a:tabLst>
                <a:tab pos="682625" algn="l"/>
                <a:tab pos="1222375" algn="l"/>
              </a:tabLst>
            </a:pPr>
            <a:r>
              <a:rPr sz="2000" dirty="0">
                <a:latin typeface="Verdana"/>
                <a:cs typeface="Verdana"/>
              </a:rPr>
              <a:t>use	</a:t>
            </a:r>
            <a:r>
              <a:rPr sz="2000" spc="-10" dirty="0">
                <a:latin typeface="Verdana"/>
                <a:cs typeface="Verdana"/>
              </a:rPr>
              <a:t>ou	</a:t>
            </a:r>
            <a:r>
              <a:rPr sz="2000" spc="-5" dirty="0">
                <a:latin typeface="Verdana"/>
                <a:cs typeface="Verdana"/>
              </a:rPr>
              <a:t>requeira</a:t>
            </a:r>
            <a:endParaRPr sz="2000">
              <a:latin typeface="Verdana"/>
              <a:cs typeface="Verdana"/>
            </a:endParaRPr>
          </a:p>
          <a:p>
            <a:pPr marL="35560">
              <a:lnSpc>
                <a:spcPts val="2280"/>
              </a:lnSpc>
              <a:tabLst>
                <a:tab pos="423545" algn="l"/>
                <a:tab pos="1421765" algn="l"/>
                <a:tab pos="1812289" algn="l"/>
              </a:tabLst>
            </a:pPr>
            <a:r>
              <a:rPr sz="2000" dirty="0">
                <a:latin typeface="Verdana"/>
                <a:cs typeface="Verdana"/>
              </a:rPr>
              <a:t>é	</a:t>
            </a:r>
            <a:r>
              <a:rPr sz="2000" spc="-5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ga</a:t>
            </a:r>
            <a:r>
              <a:rPr sz="2000" dirty="0">
                <a:latin typeface="Verdana"/>
                <a:cs typeface="Verdana"/>
              </a:rPr>
              <a:t>da	a	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-5" dirty="0">
                <a:latin typeface="Verdana"/>
                <a:cs typeface="Verdana"/>
              </a:rPr>
              <a:t>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6130" y="1828241"/>
            <a:ext cx="1322070" cy="60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operações</a:t>
            </a:r>
            <a:endParaRPr sz="2000">
              <a:latin typeface="Verdana"/>
              <a:cs typeface="Verdana"/>
            </a:endParaRPr>
          </a:p>
          <a:p>
            <a:pPr marL="88900">
              <a:lnSpc>
                <a:spcPts val="2280"/>
              </a:lnSpc>
              <a:tabLst>
                <a:tab pos="746760" algn="l"/>
              </a:tabLst>
            </a:pPr>
            <a:r>
              <a:rPr sz="2000" spc="-5" dirty="0">
                <a:latin typeface="Verdana"/>
                <a:cs typeface="Verdana"/>
              </a:rPr>
              <a:t>po</a:t>
            </a:r>
            <a:r>
              <a:rPr sz="2000" dirty="0">
                <a:latin typeface="Verdana"/>
                <a:cs typeface="Verdana"/>
              </a:rPr>
              <a:t>r	uma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95956" y="3272117"/>
            <a:ext cx="1245235" cy="967105"/>
            <a:chOff x="6695956" y="3272117"/>
            <a:chExt cx="1245235" cy="967105"/>
          </a:xfrm>
        </p:grpSpPr>
        <p:sp>
          <p:nvSpPr>
            <p:cNvPr id="6" name="object 6"/>
            <p:cNvSpPr/>
            <p:nvPr/>
          </p:nvSpPr>
          <p:spPr>
            <a:xfrm>
              <a:off x="6698496" y="3274657"/>
              <a:ext cx="1240155" cy="962025"/>
            </a:xfrm>
            <a:custGeom>
              <a:avLst/>
              <a:gdLst/>
              <a:ahLst/>
              <a:cxnLst/>
              <a:rect l="l" t="t" r="r" b="b"/>
              <a:pathLst>
                <a:path w="1240154" h="962025">
                  <a:moveTo>
                    <a:pt x="1239675" y="0"/>
                  </a:moveTo>
                  <a:lnTo>
                    <a:pt x="0" y="0"/>
                  </a:lnTo>
                  <a:lnTo>
                    <a:pt x="0" y="962017"/>
                  </a:lnTo>
                  <a:lnTo>
                    <a:pt x="1239675" y="962017"/>
                  </a:lnTo>
                  <a:lnTo>
                    <a:pt x="123967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98496" y="3274657"/>
              <a:ext cx="1240155" cy="962025"/>
            </a:xfrm>
            <a:custGeom>
              <a:avLst/>
              <a:gdLst/>
              <a:ahLst/>
              <a:cxnLst/>
              <a:rect l="l" t="t" r="r" b="b"/>
              <a:pathLst>
                <a:path w="1240154" h="962025">
                  <a:moveTo>
                    <a:pt x="0" y="962017"/>
                  </a:moveTo>
                  <a:lnTo>
                    <a:pt x="1239675" y="962017"/>
                  </a:lnTo>
                  <a:lnTo>
                    <a:pt x="1239675" y="0"/>
                  </a:lnTo>
                  <a:lnTo>
                    <a:pt x="0" y="0"/>
                  </a:lnTo>
                  <a:lnTo>
                    <a:pt x="0" y="962017"/>
                  </a:lnTo>
                  <a:close/>
                </a:path>
              </a:pathLst>
            </a:custGeom>
            <a:ln w="480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98496" y="3266890"/>
            <a:ext cx="1240155" cy="362585"/>
          </a:xfrm>
          <a:prstGeom prst="rect">
            <a:avLst/>
          </a:prstGeom>
          <a:solidFill>
            <a:srgbClr val="FFFFCC"/>
          </a:solidFill>
          <a:ln w="4807">
            <a:solidFill>
              <a:srgbClr val="990033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395"/>
              </a:spcBef>
            </a:pPr>
            <a:r>
              <a:rPr sz="1700" spc="10" dirty="0">
                <a:latin typeface="Arial MT"/>
                <a:cs typeface="Arial MT"/>
              </a:rPr>
              <a:t>Venda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98496" y="3636770"/>
            <a:ext cx="1240155" cy="600075"/>
          </a:xfrm>
          <a:custGeom>
            <a:avLst/>
            <a:gdLst/>
            <a:ahLst/>
            <a:cxnLst/>
            <a:rect l="l" t="t" r="r" b="b"/>
            <a:pathLst>
              <a:path w="1240154" h="600075">
                <a:moveTo>
                  <a:pt x="0" y="599904"/>
                </a:moveTo>
                <a:lnTo>
                  <a:pt x="1239675" y="599904"/>
                </a:lnTo>
                <a:lnTo>
                  <a:pt x="1239675" y="0"/>
                </a:lnTo>
                <a:lnTo>
                  <a:pt x="0" y="0"/>
                </a:lnTo>
                <a:lnTo>
                  <a:pt x="0" y="599904"/>
                </a:lnTo>
                <a:close/>
              </a:path>
            </a:pathLst>
          </a:custGeom>
          <a:ln w="4797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98496" y="3755375"/>
            <a:ext cx="1240155" cy="492125"/>
          </a:xfrm>
          <a:prstGeom prst="rect">
            <a:avLst/>
          </a:prstGeom>
          <a:solidFill>
            <a:srgbClr val="FFFFCC"/>
          </a:solidFill>
          <a:ln w="4807">
            <a:solidFill>
              <a:srgbClr val="990033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275"/>
              </a:spcBef>
            </a:pPr>
            <a:r>
              <a:rPr sz="1700" spc="15" dirty="0">
                <a:latin typeface="Arial MT"/>
                <a:cs typeface="Arial MT"/>
              </a:rPr>
              <a:t>obterTotal()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37677" y="3111403"/>
            <a:ext cx="1464945" cy="1293495"/>
            <a:chOff x="4237677" y="3111403"/>
            <a:chExt cx="1464945" cy="1293495"/>
          </a:xfrm>
        </p:grpSpPr>
        <p:sp>
          <p:nvSpPr>
            <p:cNvPr id="12" name="object 12"/>
            <p:cNvSpPr/>
            <p:nvPr/>
          </p:nvSpPr>
          <p:spPr>
            <a:xfrm>
              <a:off x="4240217" y="3113943"/>
              <a:ext cx="1459865" cy="1288415"/>
            </a:xfrm>
            <a:custGeom>
              <a:avLst/>
              <a:gdLst/>
              <a:ahLst/>
              <a:cxnLst/>
              <a:rect l="l" t="t" r="r" b="b"/>
              <a:pathLst>
                <a:path w="1459864" h="1288414">
                  <a:moveTo>
                    <a:pt x="1459284" y="0"/>
                  </a:moveTo>
                  <a:lnTo>
                    <a:pt x="0" y="0"/>
                  </a:lnTo>
                  <a:lnTo>
                    <a:pt x="0" y="1288253"/>
                  </a:lnTo>
                  <a:lnTo>
                    <a:pt x="1459284" y="1288253"/>
                  </a:lnTo>
                  <a:lnTo>
                    <a:pt x="145928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40217" y="3113943"/>
              <a:ext cx="1459865" cy="1288415"/>
            </a:xfrm>
            <a:custGeom>
              <a:avLst/>
              <a:gdLst/>
              <a:ahLst/>
              <a:cxnLst/>
              <a:rect l="l" t="t" r="r" b="b"/>
              <a:pathLst>
                <a:path w="1459864" h="1288414">
                  <a:moveTo>
                    <a:pt x="0" y="1288253"/>
                  </a:moveTo>
                  <a:lnTo>
                    <a:pt x="1459284" y="1288253"/>
                  </a:lnTo>
                  <a:lnTo>
                    <a:pt x="1459284" y="0"/>
                  </a:lnTo>
                  <a:lnTo>
                    <a:pt x="0" y="0"/>
                  </a:lnTo>
                  <a:lnTo>
                    <a:pt x="0" y="1288253"/>
                  </a:lnTo>
                  <a:close/>
                </a:path>
                <a:path w="1459864" h="1288414">
                  <a:moveTo>
                    <a:pt x="0" y="1288253"/>
                  </a:moveTo>
                  <a:lnTo>
                    <a:pt x="1459284" y="1288253"/>
                  </a:lnTo>
                  <a:lnTo>
                    <a:pt x="1459284" y="630978"/>
                  </a:lnTo>
                  <a:lnTo>
                    <a:pt x="0" y="630978"/>
                  </a:lnTo>
                  <a:lnTo>
                    <a:pt x="0" y="1288253"/>
                  </a:lnTo>
                  <a:close/>
                </a:path>
              </a:pathLst>
            </a:custGeom>
            <a:ln w="4813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40217" y="3895492"/>
            <a:ext cx="1459865" cy="506730"/>
          </a:xfrm>
          <a:prstGeom prst="rect">
            <a:avLst/>
          </a:prstGeom>
          <a:solidFill>
            <a:srgbClr val="FFFFCC"/>
          </a:solidFill>
          <a:ln w="4810">
            <a:solidFill>
              <a:srgbClr val="990033"/>
            </a:solidFill>
          </a:ln>
        </p:spPr>
        <p:txBody>
          <a:bodyPr vert="horz" wrap="square" lIns="0" tIns="14033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105"/>
              </a:spcBef>
            </a:pPr>
            <a:r>
              <a:rPr sz="1700" spc="15" dirty="0">
                <a:latin typeface="Arial MT"/>
                <a:cs typeface="Arial MT"/>
              </a:rPr>
              <a:t>obterTotal()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0217" y="3113943"/>
            <a:ext cx="1459865" cy="641985"/>
          </a:xfrm>
          <a:prstGeom prst="rect">
            <a:avLst/>
          </a:prstGeom>
          <a:solidFill>
            <a:srgbClr val="FFFFCC"/>
          </a:solidFill>
          <a:ln w="4810">
            <a:solidFill>
              <a:srgbClr val="990033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392430" marR="34925" indent="-340360">
              <a:lnSpc>
                <a:spcPct val="104000"/>
              </a:lnSpc>
              <a:spcBef>
                <a:spcPts val="335"/>
              </a:spcBef>
            </a:pPr>
            <a:r>
              <a:rPr sz="1700" spc="-10" dirty="0">
                <a:latin typeface="Arial MT"/>
                <a:cs typeface="Arial MT"/>
              </a:rPr>
              <a:t>&lt;</a:t>
            </a:r>
            <a:r>
              <a:rPr sz="1700" spc="30" dirty="0">
                <a:latin typeface="Arial MT"/>
                <a:cs typeface="Arial MT"/>
              </a:rPr>
              <a:t>&lt;</a:t>
            </a:r>
            <a:r>
              <a:rPr sz="1700" spc="-70" dirty="0">
                <a:latin typeface="Arial MT"/>
                <a:cs typeface="Arial MT"/>
              </a:rPr>
              <a:t>I</a:t>
            </a:r>
            <a:r>
              <a:rPr sz="1700" spc="35" dirty="0">
                <a:latin typeface="Arial MT"/>
                <a:cs typeface="Arial MT"/>
              </a:rPr>
              <a:t>n</a:t>
            </a:r>
            <a:r>
              <a:rPr sz="1700" spc="-25" dirty="0">
                <a:latin typeface="Arial MT"/>
                <a:cs typeface="Arial MT"/>
              </a:rPr>
              <a:t>t</a:t>
            </a:r>
            <a:r>
              <a:rPr sz="1700" spc="35" dirty="0">
                <a:latin typeface="Arial MT"/>
                <a:cs typeface="Arial MT"/>
              </a:rPr>
              <a:t>e</a:t>
            </a:r>
            <a:r>
              <a:rPr sz="1700" spc="5" dirty="0">
                <a:latin typeface="Arial MT"/>
                <a:cs typeface="Arial MT"/>
              </a:rPr>
              <a:t>r</a:t>
            </a:r>
            <a:r>
              <a:rPr sz="1700" spc="-25" dirty="0">
                <a:latin typeface="Arial MT"/>
                <a:cs typeface="Arial MT"/>
              </a:rPr>
              <a:t>f</a:t>
            </a:r>
            <a:r>
              <a:rPr sz="1700" spc="35" dirty="0">
                <a:latin typeface="Arial MT"/>
                <a:cs typeface="Arial MT"/>
              </a:rPr>
              <a:t>a</a:t>
            </a:r>
            <a:r>
              <a:rPr sz="1700" spc="10" dirty="0">
                <a:latin typeface="Arial MT"/>
                <a:cs typeface="Arial MT"/>
              </a:rPr>
              <a:t>c</a:t>
            </a:r>
            <a:r>
              <a:rPr sz="1700" spc="35" dirty="0">
                <a:latin typeface="Arial MT"/>
                <a:cs typeface="Arial MT"/>
              </a:rPr>
              <a:t>e</a:t>
            </a:r>
            <a:r>
              <a:rPr sz="1700" spc="30" dirty="0">
                <a:latin typeface="Arial MT"/>
                <a:cs typeface="Arial MT"/>
              </a:rPr>
              <a:t>&gt;</a:t>
            </a:r>
            <a:r>
              <a:rPr sz="1700" spc="10" dirty="0">
                <a:latin typeface="Arial MT"/>
                <a:cs typeface="Arial MT"/>
              </a:rPr>
              <a:t>&gt;  </a:t>
            </a:r>
            <a:r>
              <a:rPr sz="1700" spc="-5" dirty="0">
                <a:latin typeface="Arial MT"/>
                <a:cs typeface="Arial MT"/>
              </a:rPr>
              <a:t>IVenda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10299" y="3256584"/>
            <a:ext cx="4780280" cy="1003935"/>
            <a:chOff x="1910299" y="3256584"/>
            <a:chExt cx="4780280" cy="1003935"/>
          </a:xfrm>
        </p:grpSpPr>
        <p:sp>
          <p:nvSpPr>
            <p:cNvPr id="17" name="object 17"/>
            <p:cNvSpPr/>
            <p:nvPr/>
          </p:nvSpPr>
          <p:spPr>
            <a:xfrm>
              <a:off x="5709940" y="3765824"/>
              <a:ext cx="978535" cy="0"/>
            </a:xfrm>
            <a:custGeom>
              <a:avLst/>
              <a:gdLst/>
              <a:ahLst/>
              <a:cxnLst/>
              <a:rect l="l" t="t" r="r" b="b"/>
              <a:pathLst>
                <a:path w="978534">
                  <a:moveTo>
                    <a:pt x="978358" y="0"/>
                  </a:moveTo>
                  <a:lnTo>
                    <a:pt x="0" y="0"/>
                  </a:lnTo>
                </a:path>
              </a:pathLst>
            </a:custGeom>
            <a:ln w="3362">
              <a:solidFill>
                <a:srgbClr val="9900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18923" y="3661265"/>
              <a:ext cx="314325" cy="227965"/>
            </a:xfrm>
            <a:custGeom>
              <a:avLst/>
              <a:gdLst/>
              <a:ahLst/>
              <a:cxnLst/>
              <a:rect l="l" t="t" r="r" b="b"/>
              <a:pathLst>
                <a:path w="314325" h="227964">
                  <a:moveTo>
                    <a:pt x="314143" y="0"/>
                  </a:moveTo>
                  <a:lnTo>
                    <a:pt x="0" y="113540"/>
                  </a:lnTo>
                  <a:lnTo>
                    <a:pt x="314143" y="227656"/>
                  </a:lnTo>
                  <a:lnTo>
                    <a:pt x="3141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18923" y="3661265"/>
              <a:ext cx="314325" cy="227965"/>
            </a:xfrm>
            <a:custGeom>
              <a:avLst/>
              <a:gdLst/>
              <a:ahLst/>
              <a:cxnLst/>
              <a:rect l="l" t="t" r="r" b="b"/>
              <a:pathLst>
                <a:path w="314325" h="227964">
                  <a:moveTo>
                    <a:pt x="0" y="113540"/>
                  </a:moveTo>
                  <a:lnTo>
                    <a:pt x="314143" y="227656"/>
                  </a:lnTo>
                  <a:lnTo>
                    <a:pt x="314143" y="0"/>
                  </a:lnTo>
                  <a:lnTo>
                    <a:pt x="0" y="113540"/>
                  </a:lnTo>
                  <a:close/>
                </a:path>
              </a:pathLst>
            </a:custGeom>
            <a:ln w="480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12839" y="3259124"/>
              <a:ext cx="1417955" cy="998855"/>
            </a:xfrm>
            <a:custGeom>
              <a:avLst/>
              <a:gdLst/>
              <a:ahLst/>
              <a:cxnLst/>
              <a:rect l="l" t="t" r="r" b="b"/>
              <a:pathLst>
                <a:path w="1417954" h="998854">
                  <a:moveTo>
                    <a:pt x="1417552" y="0"/>
                  </a:moveTo>
                  <a:lnTo>
                    <a:pt x="0" y="0"/>
                  </a:lnTo>
                  <a:lnTo>
                    <a:pt x="0" y="998471"/>
                  </a:lnTo>
                  <a:lnTo>
                    <a:pt x="1417552" y="998471"/>
                  </a:lnTo>
                  <a:lnTo>
                    <a:pt x="141755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12839" y="3259124"/>
              <a:ext cx="1417955" cy="998855"/>
            </a:xfrm>
            <a:custGeom>
              <a:avLst/>
              <a:gdLst/>
              <a:ahLst/>
              <a:cxnLst/>
              <a:rect l="l" t="t" r="r" b="b"/>
              <a:pathLst>
                <a:path w="1417954" h="998854">
                  <a:moveTo>
                    <a:pt x="0" y="998471"/>
                  </a:moveTo>
                  <a:lnTo>
                    <a:pt x="1417552" y="998471"/>
                  </a:lnTo>
                  <a:lnTo>
                    <a:pt x="1417552" y="0"/>
                  </a:lnTo>
                  <a:lnTo>
                    <a:pt x="0" y="0"/>
                  </a:lnTo>
                  <a:lnTo>
                    <a:pt x="0" y="998471"/>
                  </a:lnTo>
                  <a:close/>
                </a:path>
              </a:pathLst>
            </a:custGeom>
            <a:ln w="480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12840" y="3266890"/>
            <a:ext cx="1417955" cy="362585"/>
          </a:xfrm>
          <a:prstGeom prst="rect">
            <a:avLst/>
          </a:prstGeom>
          <a:solidFill>
            <a:srgbClr val="FFFFCC"/>
          </a:solidFill>
          <a:ln w="4805">
            <a:solidFill>
              <a:srgbClr val="990033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8784">
              <a:lnSpc>
                <a:spcPct val="100000"/>
              </a:lnSpc>
              <a:spcBef>
                <a:spcPts val="355"/>
              </a:spcBef>
            </a:pPr>
            <a:r>
              <a:rPr sz="1700" spc="5" dirty="0">
                <a:latin typeface="Arial MT"/>
                <a:cs typeface="Arial MT"/>
              </a:rPr>
              <a:t>Caixa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12840" y="3621238"/>
            <a:ext cx="1417955" cy="636905"/>
          </a:xfrm>
          <a:custGeom>
            <a:avLst/>
            <a:gdLst/>
            <a:ahLst/>
            <a:cxnLst/>
            <a:rect l="l" t="t" r="r" b="b"/>
            <a:pathLst>
              <a:path w="1417954" h="636904">
                <a:moveTo>
                  <a:pt x="0" y="636358"/>
                </a:moveTo>
                <a:lnTo>
                  <a:pt x="1417552" y="636358"/>
                </a:lnTo>
                <a:lnTo>
                  <a:pt x="1417552" y="0"/>
                </a:lnTo>
                <a:lnTo>
                  <a:pt x="0" y="0"/>
                </a:lnTo>
                <a:lnTo>
                  <a:pt x="0" y="636358"/>
                </a:lnTo>
                <a:close/>
              </a:path>
            </a:pathLst>
          </a:custGeom>
          <a:ln w="4796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12840" y="3755375"/>
            <a:ext cx="1417955" cy="492125"/>
          </a:xfrm>
          <a:prstGeom prst="rect">
            <a:avLst/>
          </a:prstGeom>
          <a:solidFill>
            <a:srgbClr val="FFFFCC"/>
          </a:solidFill>
          <a:ln w="4805">
            <a:solidFill>
              <a:srgbClr val="990033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230"/>
              </a:spcBef>
            </a:pPr>
            <a:r>
              <a:rPr sz="1700" spc="15" dirty="0">
                <a:latin typeface="Arial MT"/>
                <a:cs typeface="Arial MT"/>
              </a:rPr>
              <a:t>fecharCaixa()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94481" y="3763919"/>
            <a:ext cx="1957705" cy="548005"/>
            <a:chOff x="2294481" y="3763919"/>
            <a:chExt cx="1957705" cy="548005"/>
          </a:xfrm>
        </p:grpSpPr>
        <p:sp>
          <p:nvSpPr>
            <p:cNvPr id="26" name="object 26"/>
            <p:cNvSpPr/>
            <p:nvPr/>
          </p:nvSpPr>
          <p:spPr>
            <a:xfrm>
              <a:off x="3350954" y="3765824"/>
              <a:ext cx="889635" cy="0"/>
            </a:xfrm>
            <a:custGeom>
              <a:avLst/>
              <a:gdLst/>
              <a:ahLst/>
              <a:cxnLst/>
              <a:rect l="l" t="t" r="r" b="b"/>
              <a:pathLst>
                <a:path w="889635">
                  <a:moveTo>
                    <a:pt x="0" y="0"/>
                  </a:moveTo>
                  <a:lnTo>
                    <a:pt x="889262" y="0"/>
                  </a:lnTo>
                </a:path>
              </a:pathLst>
            </a:custGeom>
            <a:ln w="3362">
              <a:solidFill>
                <a:srgbClr val="9900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97021" y="3774805"/>
              <a:ext cx="1952625" cy="534670"/>
            </a:xfrm>
            <a:custGeom>
              <a:avLst/>
              <a:gdLst/>
              <a:ahLst/>
              <a:cxnLst/>
              <a:rect l="l" t="t" r="r" b="b"/>
              <a:pathLst>
                <a:path w="1952625" h="534670">
                  <a:moveTo>
                    <a:pt x="1952420" y="0"/>
                  </a:moveTo>
                  <a:lnTo>
                    <a:pt x="1769615" y="77662"/>
                  </a:lnTo>
                </a:path>
                <a:path w="1952625" h="534670">
                  <a:moveTo>
                    <a:pt x="21169" y="534176"/>
                  </a:moveTo>
                  <a:lnTo>
                    <a:pt x="0" y="525214"/>
                  </a:lnTo>
                </a:path>
              </a:pathLst>
            </a:custGeom>
            <a:ln w="4813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190780" y="5010237"/>
          <a:ext cx="2228214" cy="10247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52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990033"/>
                      </a:solidFill>
                      <a:prstDash val="solid"/>
                    </a:lnR>
                    <a:lnB w="6350">
                      <a:solidFill>
                        <a:srgbClr val="99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Venda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8895" marB="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  <a:lnT w="6350">
                      <a:solidFill>
                        <a:srgbClr val="990033"/>
                      </a:solidFill>
                      <a:prstDash val="solid"/>
                    </a:lnT>
                    <a:lnB w="6350">
                      <a:solidFill>
                        <a:srgbClr val="990033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990033"/>
                      </a:solidFill>
                      <a:prstDash val="solid"/>
                    </a:lnR>
                    <a:lnB w="6350">
                      <a:solidFill>
                        <a:srgbClr val="99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  <a:lnT w="6350">
                      <a:solidFill>
                        <a:srgbClr val="990033"/>
                      </a:solidFill>
                      <a:prstDash val="solid"/>
                    </a:lnT>
                    <a:lnB w="6350">
                      <a:solidFill>
                        <a:srgbClr val="990033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990033"/>
                      </a:solidFill>
                      <a:prstDash val="solid"/>
                    </a:lnR>
                    <a:lnT w="6350">
                      <a:solidFill>
                        <a:srgbClr val="99003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obterTotal()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  <a:lnT w="6350">
                      <a:solidFill>
                        <a:srgbClr val="990033"/>
                      </a:solidFill>
                      <a:prstDash val="solid"/>
                    </a:lnT>
                    <a:lnB w="6350">
                      <a:solidFill>
                        <a:srgbClr val="990033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object 29"/>
          <p:cNvGrpSpPr/>
          <p:nvPr/>
        </p:nvGrpSpPr>
        <p:grpSpPr>
          <a:xfrm>
            <a:off x="4882057" y="5382326"/>
            <a:ext cx="295275" cy="300990"/>
            <a:chOff x="4882057" y="5382326"/>
            <a:chExt cx="295275" cy="300990"/>
          </a:xfrm>
        </p:grpSpPr>
        <p:sp>
          <p:nvSpPr>
            <p:cNvPr id="30" name="object 30"/>
            <p:cNvSpPr/>
            <p:nvPr/>
          </p:nvSpPr>
          <p:spPr>
            <a:xfrm>
              <a:off x="4888364" y="5388633"/>
              <a:ext cx="282575" cy="288290"/>
            </a:xfrm>
            <a:custGeom>
              <a:avLst/>
              <a:gdLst/>
              <a:ahLst/>
              <a:cxnLst/>
              <a:rect l="l" t="t" r="r" b="b"/>
              <a:pathLst>
                <a:path w="282575" h="288289">
                  <a:moveTo>
                    <a:pt x="137869" y="0"/>
                  </a:moveTo>
                  <a:lnTo>
                    <a:pt x="93208" y="7478"/>
                  </a:lnTo>
                  <a:lnTo>
                    <a:pt x="55226" y="28207"/>
                  </a:lnTo>
                  <a:lnTo>
                    <a:pt x="25788" y="59627"/>
                  </a:lnTo>
                  <a:lnTo>
                    <a:pt x="6757" y="99180"/>
                  </a:lnTo>
                  <a:lnTo>
                    <a:pt x="0" y="144307"/>
                  </a:lnTo>
                  <a:lnTo>
                    <a:pt x="6757" y="189380"/>
                  </a:lnTo>
                  <a:lnTo>
                    <a:pt x="25788" y="228784"/>
                  </a:lnTo>
                  <a:lnTo>
                    <a:pt x="55226" y="260022"/>
                  </a:lnTo>
                  <a:lnTo>
                    <a:pt x="93208" y="280596"/>
                  </a:lnTo>
                  <a:lnTo>
                    <a:pt x="137869" y="288009"/>
                  </a:lnTo>
                  <a:lnTo>
                    <a:pt x="183313" y="280596"/>
                  </a:lnTo>
                  <a:lnTo>
                    <a:pt x="222944" y="260022"/>
                  </a:lnTo>
                  <a:lnTo>
                    <a:pt x="254300" y="228784"/>
                  </a:lnTo>
                  <a:lnTo>
                    <a:pt x="274919" y="189380"/>
                  </a:lnTo>
                  <a:lnTo>
                    <a:pt x="282339" y="144307"/>
                  </a:lnTo>
                  <a:lnTo>
                    <a:pt x="274919" y="99180"/>
                  </a:lnTo>
                  <a:lnTo>
                    <a:pt x="254300" y="59627"/>
                  </a:lnTo>
                  <a:lnTo>
                    <a:pt x="222944" y="28207"/>
                  </a:lnTo>
                  <a:lnTo>
                    <a:pt x="183313" y="7478"/>
                  </a:lnTo>
                  <a:lnTo>
                    <a:pt x="13786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88364" y="5388633"/>
              <a:ext cx="282575" cy="288290"/>
            </a:xfrm>
            <a:custGeom>
              <a:avLst/>
              <a:gdLst/>
              <a:ahLst/>
              <a:cxnLst/>
              <a:rect l="l" t="t" r="r" b="b"/>
              <a:pathLst>
                <a:path w="282575" h="288289">
                  <a:moveTo>
                    <a:pt x="137869" y="0"/>
                  </a:moveTo>
                  <a:lnTo>
                    <a:pt x="93208" y="7478"/>
                  </a:lnTo>
                  <a:lnTo>
                    <a:pt x="55226" y="28207"/>
                  </a:lnTo>
                  <a:lnTo>
                    <a:pt x="25788" y="59627"/>
                  </a:lnTo>
                  <a:lnTo>
                    <a:pt x="6757" y="99180"/>
                  </a:lnTo>
                  <a:lnTo>
                    <a:pt x="0" y="144307"/>
                  </a:lnTo>
                  <a:lnTo>
                    <a:pt x="6757" y="189380"/>
                  </a:lnTo>
                  <a:lnTo>
                    <a:pt x="25788" y="228784"/>
                  </a:lnTo>
                  <a:lnTo>
                    <a:pt x="55226" y="260022"/>
                  </a:lnTo>
                  <a:lnTo>
                    <a:pt x="93208" y="280596"/>
                  </a:lnTo>
                  <a:lnTo>
                    <a:pt x="137869" y="288009"/>
                  </a:lnTo>
                  <a:lnTo>
                    <a:pt x="183313" y="280596"/>
                  </a:lnTo>
                  <a:lnTo>
                    <a:pt x="222944" y="260022"/>
                  </a:lnTo>
                  <a:lnTo>
                    <a:pt x="254300" y="228784"/>
                  </a:lnTo>
                  <a:lnTo>
                    <a:pt x="274919" y="189380"/>
                  </a:lnTo>
                  <a:lnTo>
                    <a:pt x="282339" y="144307"/>
                  </a:lnTo>
                  <a:lnTo>
                    <a:pt x="274919" y="99180"/>
                  </a:lnTo>
                  <a:lnTo>
                    <a:pt x="254300" y="59627"/>
                  </a:lnTo>
                  <a:lnTo>
                    <a:pt x="222944" y="28207"/>
                  </a:lnTo>
                  <a:lnTo>
                    <a:pt x="183313" y="7478"/>
                  </a:lnTo>
                  <a:lnTo>
                    <a:pt x="137869" y="0"/>
                  </a:lnTo>
                </a:path>
              </a:pathLst>
            </a:custGeom>
            <a:ln w="12613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656800" y="5949119"/>
            <a:ext cx="742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 MT"/>
                <a:cs typeface="Arial MT"/>
              </a:rPr>
              <a:t>I</a:t>
            </a:r>
            <a:r>
              <a:rPr sz="1800" spc="-130" dirty="0">
                <a:latin typeface="Arial MT"/>
                <a:cs typeface="Arial MT"/>
              </a:rPr>
              <a:t>V</a:t>
            </a:r>
            <a:r>
              <a:rPr sz="1800" spc="25" dirty="0">
                <a:latin typeface="Arial MT"/>
                <a:cs typeface="Arial MT"/>
              </a:rPr>
              <a:t>en</a:t>
            </a:r>
            <a:r>
              <a:rPr sz="1800" spc="70" dirty="0">
                <a:latin typeface="Arial MT"/>
                <a:cs typeface="Arial MT"/>
              </a:rPr>
              <a:t>d</a:t>
            </a:r>
            <a:r>
              <a:rPr sz="1800" spc="5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2189067" y="5010238"/>
          <a:ext cx="2691764" cy="1024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Caixa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  <a:lnT w="6350">
                      <a:solidFill>
                        <a:srgbClr val="990033"/>
                      </a:solidFill>
                      <a:prstDash val="solid"/>
                    </a:lnT>
                    <a:lnB w="6350">
                      <a:solidFill>
                        <a:srgbClr val="990033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990033"/>
                      </a:solidFill>
                      <a:prstDash val="solid"/>
                    </a:lnL>
                    <a:lnB w="6350">
                      <a:solidFill>
                        <a:srgbClr val="9900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  <a:lnT w="6350">
                      <a:solidFill>
                        <a:srgbClr val="990033"/>
                      </a:solidFill>
                      <a:prstDash val="solid"/>
                    </a:lnT>
                    <a:lnB w="6350">
                      <a:solidFill>
                        <a:srgbClr val="990033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990033"/>
                      </a:solidFill>
                      <a:prstDash val="solid"/>
                    </a:lnL>
                    <a:lnB w="6350">
                      <a:solidFill>
                        <a:srgbClr val="9900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105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spc="5" dirty="0">
                          <a:latin typeface="Arial MT"/>
                          <a:cs typeface="Arial MT"/>
                        </a:rPr>
                        <a:t>fecharCaixa()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53670" marB="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  <a:lnT w="6350">
                      <a:solidFill>
                        <a:srgbClr val="990033"/>
                      </a:solidFill>
                      <a:prstDash val="solid"/>
                    </a:lnT>
                    <a:lnB w="6350">
                      <a:solidFill>
                        <a:srgbClr val="990033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990033"/>
                      </a:solidFill>
                      <a:prstDash val="solid"/>
                    </a:lnL>
                    <a:lnT w="6350">
                      <a:solidFill>
                        <a:srgbClr val="99003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4700983" y="5545499"/>
            <a:ext cx="191770" cy="81915"/>
          </a:xfrm>
          <a:custGeom>
            <a:avLst/>
            <a:gdLst/>
            <a:ahLst/>
            <a:cxnLst/>
            <a:rect l="l" t="t" r="r" b="b"/>
            <a:pathLst>
              <a:path w="191770" h="81914">
                <a:moveTo>
                  <a:pt x="191188" y="0"/>
                </a:moveTo>
                <a:lnTo>
                  <a:pt x="0" y="81585"/>
                </a:lnTo>
              </a:path>
            </a:pathLst>
          </a:custGeom>
          <a:ln w="5033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02845" y="6241412"/>
            <a:ext cx="22225" cy="9525"/>
          </a:xfrm>
          <a:custGeom>
            <a:avLst/>
            <a:gdLst/>
            <a:ahLst/>
            <a:cxnLst/>
            <a:rect l="l" t="t" r="r" b="b"/>
            <a:pathLst>
              <a:path w="22225" h="9525">
                <a:moveTo>
                  <a:pt x="22140" y="9406"/>
                </a:moveTo>
                <a:lnTo>
                  <a:pt x="0" y="0"/>
                </a:lnTo>
              </a:path>
            </a:pathLst>
          </a:custGeom>
          <a:ln w="5033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283458" y="4549520"/>
            <a:ext cx="3380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8545" algn="l"/>
              </a:tabLst>
            </a:pPr>
            <a:r>
              <a:rPr sz="1800" spc="-10" dirty="0">
                <a:solidFill>
                  <a:srgbClr val="003399"/>
                </a:solidFill>
                <a:latin typeface="Arial MT"/>
                <a:cs typeface="Arial MT"/>
              </a:rPr>
              <a:t>dependênci</a:t>
            </a:r>
            <a:r>
              <a:rPr sz="1800" spc="-5" dirty="0">
                <a:solidFill>
                  <a:srgbClr val="003399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3399"/>
                </a:solidFill>
                <a:latin typeface="Arial MT"/>
                <a:cs typeface="Arial MT"/>
              </a:rPr>
              <a:t>	</a:t>
            </a:r>
            <a:r>
              <a:rPr sz="1800" spc="-5" dirty="0">
                <a:solidFill>
                  <a:srgbClr val="003399"/>
                </a:solidFill>
                <a:latin typeface="Arial MT"/>
                <a:cs typeface="Arial MT"/>
              </a:rPr>
              <a:t>re</a:t>
            </a:r>
            <a:r>
              <a:rPr sz="1800" spc="-15" dirty="0">
                <a:solidFill>
                  <a:srgbClr val="00339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003399"/>
                </a:solidFill>
                <a:latin typeface="Arial MT"/>
                <a:cs typeface="Arial MT"/>
              </a:rPr>
              <a:t>l</a:t>
            </a:r>
            <a:r>
              <a:rPr sz="1800" spc="-15" dirty="0">
                <a:solidFill>
                  <a:srgbClr val="003399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003399"/>
                </a:solidFill>
                <a:latin typeface="Arial MT"/>
                <a:cs typeface="Arial MT"/>
              </a:rPr>
              <a:t>zaç</a:t>
            </a:r>
            <a:r>
              <a:rPr sz="1800" spc="-15" dirty="0">
                <a:solidFill>
                  <a:srgbClr val="003399"/>
                </a:solidFill>
                <a:latin typeface="Arial MT"/>
                <a:cs typeface="Arial MT"/>
              </a:rPr>
              <a:t>ã</a:t>
            </a:r>
            <a:r>
              <a:rPr sz="1800" spc="-5" dirty="0">
                <a:solidFill>
                  <a:srgbClr val="003399"/>
                </a:solidFill>
                <a:latin typeface="Arial MT"/>
                <a:cs typeface="Arial MT"/>
              </a:rPr>
              <a:t>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75176" y="4764785"/>
            <a:ext cx="86995" cy="487680"/>
          </a:xfrm>
          <a:custGeom>
            <a:avLst/>
            <a:gdLst/>
            <a:ahLst/>
            <a:cxnLst/>
            <a:rect l="l" t="t" r="r" b="b"/>
            <a:pathLst>
              <a:path w="86995" h="487679">
                <a:moveTo>
                  <a:pt x="28956" y="400812"/>
                </a:moveTo>
                <a:lnTo>
                  <a:pt x="0" y="400812"/>
                </a:lnTo>
                <a:lnTo>
                  <a:pt x="43434" y="487679"/>
                </a:lnTo>
                <a:lnTo>
                  <a:pt x="79629" y="415289"/>
                </a:lnTo>
                <a:lnTo>
                  <a:pt x="28956" y="415289"/>
                </a:lnTo>
                <a:lnTo>
                  <a:pt x="28956" y="400812"/>
                </a:lnTo>
                <a:close/>
              </a:path>
              <a:path w="86995" h="487679">
                <a:moveTo>
                  <a:pt x="57912" y="0"/>
                </a:moveTo>
                <a:lnTo>
                  <a:pt x="28956" y="0"/>
                </a:lnTo>
                <a:lnTo>
                  <a:pt x="28956" y="415289"/>
                </a:lnTo>
                <a:lnTo>
                  <a:pt x="57912" y="415289"/>
                </a:lnTo>
                <a:lnTo>
                  <a:pt x="57912" y="0"/>
                </a:lnTo>
                <a:close/>
              </a:path>
              <a:path w="86995" h="487679">
                <a:moveTo>
                  <a:pt x="86868" y="400812"/>
                </a:moveTo>
                <a:lnTo>
                  <a:pt x="57912" y="400812"/>
                </a:lnTo>
                <a:lnTo>
                  <a:pt x="57912" y="415289"/>
                </a:lnTo>
                <a:lnTo>
                  <a:pt x="79629" y="415289"/>
                </a:lnTo>
                <a:lnTo>
                  <a:pt x="86868" y="400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70376" y="4033265"/>
            <a:ext cx="2466340" cy="550545"/>
          </a:xfrm>
          <a:custGeom>
            <a:avLst/>
            <a:gdLst/>
            <a:ahLst/>
            <a:cxnLst/>
            <a:rect l="l" t="t" r="r" b="b"/>
            <a:pathLst>
              <a:path w="2466340" h="550545">
                <a:moveTo>
                  <a:pt x="86868" y="86868"/>
                </a:moveTo>
                <a:lnTo>
                  <a:pt x="79629" y="72390"/>
                </a:lnTo>
                <a:lnTo>
                  <a:pt x="43434" y="0"/>
                </a:lnTo>
                <a:lnTo>
                  <a:pt x="0" y="86868"/>
                </a:lnTo>
                <a:lnTo>
                  <a:pt x="28956" y="86868"/>
                </a:lnTo>
                <a:lnTo>
                  <a:pt x="28956" y="550164"/>
                </a:lnTo>
                <a:lnTo>
                  <a:pt x="57912" y="550164"/>
                </a:lnTo>
                <a:lnTo>
                  <a:pt x="57912" y="86868"/>
                </a:lnTo>
                <a:lnTo>
                  <a:pt x="86868" y="86868"/>
                </a:lnTo>
                <a:close/>
              </a:path>
              <a:path w="2466340" h="550545">
                <a:moveTo>
                  <a:pt x="2465832" y="86868"/>
                </a:moveTo>
                <a:lnTo>
                  <a:pt x="2458593" y="72390"/>
                </a:lnTo>
                <a:lnTo>
                  <a:pt x="2422398" y="0"/>
                </a:lnTo>
                <a:lnTo>
                  <a:pt x="2378964" y="86868"/>
                </a:lnTo>
                <a:lnTo>
                  <a:pt x="2407920" y="86868"/>
                </a:lnTo>
                <a:lnTo>
                  <a:pt x="2407920" y="550164"/>
                </a:lnTo>
                <a:lnTo>
                  <a:pt x="2436876" y="550164"/>
                </a:lnTo>
                <a:lnTo>
                  <a:pt x="2436876" y="86868"/>
                </a:lnTo>
                <a:lnTo>
                  <a:pt x="2465832" y="868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21096" y="4764785"/>
            <a:ext cx="86995" cy="487680"/>
          </a:xfrm>
          <a:custGeom>
            <a:avLst/>
            <a:gdLst/>
            <a:ahLst/>
            <a:cxnLst/>
            <a:rect l="l" t="t" r="r" b="b"/>
            <a:pathLst>
              <a:path w="86995" h="487679">
                <a:moveTo>
                  <a:pt x="28955" y="400812"/>
                </a:moveTo>
                <a:lnTo>
                  <a:pt x="0" y="400812"/>
                </a:lnTo>
                <a:lnTo>
                  <a:pt x="43433" y="487679"/>
                </a:lnTo>
                <a:lnTo>
                  <a:pt x="79628" y="415289"/>
                </a:lnTo>
                <a:lnTo>
                  <a:pt x="28955" y="415289"/>
                </a:lnTo>
                <a:lnTo>
                  <a:pt x="28955" y="400812"/>
                </a:lnTo>
                <a:close/>
              </a:path>
              <a:path w="86995" h="487679">
                <a:moveTo>
                  <a:pt x="57912" y="0"/>
                </a:moveTo>
                <a:lnTo>
                  <a:pt x="28955" y="0"/>
                </a:lnTo>
                <a:lnTo>
                  <a:pt x="28955" y="415289"/>
                </a:lnTo>
                <a:lnTo>
                  <a:pt x="57912" y="415289"/>
                </a:lnTo>
                <a:lnTo>
                  <a:pt x="57912" y="0"/>
                </a:lnTo>
                <a:close/>
              </a:path>
              <a:path w="86995" h="487679">
                <a:moveTo>
                  <a:pt x="86867" y="400812"/>
                </a:moveTo>
                <a:lnTo>
                  <a:pt x="57912" y="400812"/>
                </a:lnTo>
                <a:lnTo>
                  <a:pt x="57912" y="415289"/>
                </a:lnTo>
                <a:lnTo>
                  <a:pt x="79628" y="415289"/>
                </a:lnTo>
                <a:lnTo>
                  <a:pt x="86867" y="4008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68160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Diagrama</a:t>
            </a:r>
            <a:r>
              <a:rPr sz="3000" b="0" spc="-3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de</a:t>
            </a:r>
            <a:r>
              <a:rPr sz="3000" b="0" spc="-1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Classes:</a:t>
            </a:r>
            <a:r>
              <a:rPr sz="3000" b="0" spc="-25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Relacionamentos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8048" y="3503674"/>
            <a:ext cx="5298948" cy="33329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8540" y="1310741"/>
            <a:ext cx="8074025" cy="24034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000" b="1" dirty="0">
                <a:latin typeface="Verdana"/>
                <a:cs typeface="Verdana"/>
              </a:rPr>
              <a:t>Nome</a:t>
            </a:r>
            <a:r>
              <a:rPr sz="2000" b="1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relacionamentos:</a:t>
            </a:r>
            <a:endParaRPr sz="20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920750" algn="l"/>
                <a:tab pos="921385" algn="l"/>
                <a:tab pos="1266825" algn="l"/>
                <a:tab pos="2655570" algn="l"/>
                <a:tab pos="3881120" algn="l"/>
                <a:tab pos="4217670" algn="l"/>
                <a:tab pos="5014595" algn="l"/>
                <a:tab pos="5510530" algn="l"/>
                <a:tab pos="7749540" algn="l"/>
              </a:tabLst>
            </a:pPr>
            <a:r>
              <a:rPr sz="2000" dirty="0">
                <a:latin typeface="Verdana"/>
                <a:cs typeface="Verdana"/>
              </a:rPr>
              <a:t>É	m</a:t>
            </a:r>
            <a:r>
              <a:rPr sz="2000" spc="-10" dirty="0">
                <a:latin typeface="Verdana"/>
                <a:cs typeface="Verdana"/>
              </a:rPr>
              <a:t>o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-5" dirty="0">
                <a:latin typeface="Verdana"/>
                <a:cs typeface="Verdana"/>
              </a:rPr>
              <a:t>tra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o	</a:t>
            </a:r>
            <a:r>
              <a:rPr sz="2000" spc="-5" dirty="0">
                <a:latin typeface="Verdana"/>
                <a:cs typeface="Verdana"/>
              </a:rPr>
              <a:t>pr</a:t>
            </a:r>
            <a:r>
              <a:rPr sz="2000" spc="-10" dirty="0">
                <a:latin typeface="Verdana"/>
                <a:cs typeface="Verdana"/>
              </a:rPr>
              <a:t>ó</a:t>
            </a:r>
            <a:r>
              <a:rPr sz="2000" dirty="0">
                <a:latin typeface="Verdana"/>
                <a:cs typeface="Verdana"/>
              </a:rPr>
              <a:t>xi</a:t>
            </a:r>
            <a:r>
              <a:rPr sz="2000" spc="-10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o	à	</a:t>
            </a:r>
            <a:r>
              <a:rPr sz="2000" spc="-5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nha	</a:t>
            </a:r>
            <a:r>
              <a:rPr sz="2000" spc="-5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o	r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ci</a:t>
            </a:r>
            <a:r>
              <a:rPr sz="2000" spc="-1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na</a:t>
            </a:r>
            <a:r>
              <a:rPr sz="2000" spc="-10" dirty="0">
                <a:latin typeface="Verdana"/>
                <a:cs typeface="Verdana"/>
              </a:rPr>
              <a:t>me</a:t>
            </a:r>
            <a:r>
              <a:rPr sz="2000" dirty="0">
                <a:latin typeface="Verdana"/>
                <a:cs typeface="Verdana"/>
              </a:rPr>
              <a:t>nto,	</a:t>
            </a:r>
            <a:r>
              <a:rPr sz="2000" spc="-5" dirty="0">
                <a:latin typeface="Verdana"/>
                <a:cs typeface="Verdana"/>
              </a:rPr>
              <a:t>de</a:t>
            </a:r>
            <a:endParaRPr sz="2000">
              <a:latin typeface="Verdana"/>
              <a:cs typeface="Verdana"/>
            </a:endParaRPr>
          </a:p>
          <a:p>
            <a:pPr marL="920750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forma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centralizada;</a:t>
            </a:r>
            <a:endParaRPr sz="2000">
              <a:latin typeface="Verdana"/>
              <a:cs typeface="Verdana"/>
            </a:endParaRPr>
          </a:p>
          <a:p>
            <a:pPr marL="920750" marR="5080" lvl="1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920750" algn="l"/>
                <a:tab pos="921385" algn="l"/>
                <a:tab pos="1776095" algn="l"/>
                <a:tab pos="2373630" algn="l"/>
                <a:tab pos="2988945" algn="l"/>
                <a:tab pos="3908425" algn="l"/>
                <a:tab pos="4586605" algn="l"/>
                <a:tab pos="5831840" algn="l"/>
                <a:tab pos="6193155" algn="l"/>
                <a:tab pos="7747634" algn="l"/>
              </a:tabLst>
            </a:pPr>
            <a:r>
              <a:rPr sz="2000" dirty="0">
                <a:latin typeface="Verdana"/>
                <a:cs typeface="Verdana"/>
              </a:rPr>
              <a:t>D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ve	s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r	um	no</a:t>
            </a:r>
            <a:r>
              <a:rPr sz="2000" spc="-10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e	</a:t>
            </a:r>
            <a:r>
              <a:rPr sz="2000" spc="-5" dirty="0">
                <a:latin typeface="Verdana"/>
                <a:cs typeface="Verdana"/>
              </a:rPr>
              <a:t>qu</a:t>
            </a:r>
            <a:r>
              <a:rPr sz="2000" dirty="0">
                <a:latin typeface="Verdana"/>
                <a:cs typeface="Verdana"/>
              </a:rPr>
              <a:t>e	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xpr</a:t>
            </a:r>
            <a:r>
              <a:rPr sz="2000" spc="-10" dirty="0">
                <a:latin typeface="Verdana"/>
                <a:cs typeface="Verdana"/>
              </a:rPr>
              <a:t>im</a:t>
            </a:r>
            <a:r>
              <a:rPr sz="2000" dirty="0">
                <a:latin typeface="Verdana"/>
                <a:cs typeface="Verdana"/>
              </a:rPr>
              <a:t>a	o	sign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fic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5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o	</a:t>
            </a:r>
            <a:r>
              <a:rPr sz="2000" spc="-5" dirty="0">
                <a:latin typeface="Verdana"/>
                <a:cs typeface="Verdana"/>
              </a:rPr>
              <a:t>do  relacionamento.</a:t>
            </a:r>
            <a:endParaRPr sz="2000">
              <a:latin typeface="Verdana"/>
              <a:cs typeface="Verdana"/>
            </a:endParaRPr>
          </a:p>
          <a:p>
            <a:pPr marL="920750" marR="5080" lvl="1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920750" algn="l"/>
                <a:tab pos="921385" algn="l"/>
                <a:tab pos="1693545" algn="l"/>
                <a:tab pos="2903855" algn="l"/>
                <a:tab pos="3450590" algn="l"/>
                <a:tab pos="4013200" algn="l"/>
                <a:tab pos="4984115" algn="l"/>
                <a:tab pos="5889625" algn="l"/>
                <a:tab pos="6514465" algn="l"/>
                <a:tab pos="7442834" algn="l"/>
              </a:tabLst>
            </a:pPr>
            <a:r>
              <a:rPr sz="2000" spc="-5" dirty="0">
                <a:latin typeface="Verdana"/>
                <a:cs typeface="Verdana"/>
              </a:rPr>
              <a:t>Pod</a:t>
            </a:r>
            <a:r>
              <a:rPr sz="2000" dirty="0">
                <a:latin typeface="Verdana"/>
                <a:cs typeface="Verdana"/>
              </a:rPr>
              <a:t>e	</a:t>
            </a:r>
            <a:r>
              <a:rPr sz="2000" spc="-5" dirty="0">
                <a:latin typeface="Verdana"/>
                <a:cs typeface="Verdana"/>
              </a:rPr>
              <a:t>tam</a:t>
            </a:r>
            <a:r>
              <a:rPr sz="2000" spc="-15" dirty="0">
                <a:latin typeface="Verdana"/>
                <a:cs typeface="Verdana"/>
              </a:rPr>
              <a:t>b</a:t>
            </a:r>
            <a:r>
              <a:rPr sz="2000" dirty="0">
                <a:latin typeface="Verdana"/>
                <a:cs typeface="Verdana"/>
              </a:rPr>
              <a:t>ém	s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r	</a:t>
            </a:r>
            <a:r>
              <a:rPr sz="2000" spc="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m	ve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spc="-5" dirty="0">
                <a:latin typeface="Verdana"/>
                <a:cs typeface="Verdana"/>
              </a:rPr>
              <a:t>bo</a:t>
            </a:r>
            <a:r>
              <a:rPr sz="2000" dirty="0">
                <a:latin typeface="Verdana"/>
                <a:cs typeface="Verdana"/>
              </a:rPr>
              <a:t>,	</a:t>
            </a:r>
            <a:r>
              <a:rPr sz="2000" spc="-5" dirty="0">
                <a:latin typeface="Verdana"/>
                <a:cs typeface="Verdana"/>
              </a:rPr>
              <a:t>d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sde	</a:t>
            </a:r>
            <a:r>
              <a:rPr sz="2000" spc="-5" dirty="0">
                <a:latin typeface="Verdana"/>
                <a:cs typeface="Verdana"/>
              </a:rPr>
              <a:t>qu</a:t>
            </a:r>
            <a:r>
              <a:rPr sz="2000" dirty="0">
                <a:latin typeface="Verdana"/>
                <a:cs typeface="Verdana"/>
              </a:rPr>
              <a:t>e	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-5" dirty="0">
                <a:latin typeface="Verdana"/>
                <a:cs typeface="Verdana"/>
              </a:rPr>
              <a:t>te</a:t>
            </a:r>
            <a:r>
              <a:rPr sz="2000" spc="-15" dirty="0">
                <a:latin typeface="Verdana"/>
                <a:cs typeface="Verdana"/>
              </a:rPr>
              <a:t>j</a:t>
            </a:r>
            <a:r>
              <a:rPr sz="2000" dirty="0">
                <a:latin typeface="Verdana"/>
                <a:cs typeface="Verdana"/>
              </a:rPr>
              <a:t>a	cl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ro  </a:t>
            </a:r>
            <a:r>
              <a:rPr sz="2000" spc="-5" dirty="0">
                <a:latin typeface="Verdana"/>
                <a:cs typeface="Verdana"/>
              </a:rPr>
              <a:t>qual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é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sujeito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qual </a:t>
            </a:r>
            <a:r>
              <a:rPr sz="2000" dirty="0">
                <a:latin typeface="Verdana"/>
                <a:cs typeface="Verdana"/>
              </a:rPr>
              <a:t>é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objeto.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68160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Diagrama</a:t>
            </a:r>
            <a:r>
              <a:rPr sz="3000" b="0" spc="-3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de</a:t>
            </a:r>
            <a:r>
              <a:rPr sz="3000" b="0" spc="-1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Classes:</a:t>
            </a:r>
            <a:r>
              <a:rPr sz="3000" b="0" spc="-2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Relacionamentos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71093"/>
            <a:ext cx="6378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Diagrama</a:t>
            </a:r>
            <a:r>
              <a:rPr sz="2800" b="0" spc="4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de</a:t>
            </a:r>
            <a:r>
              <a:rPr sz="2800" b="0" spc="2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Classes:</a:t>
            </a:r>
            <a:r>
              <a:rPr sz="2800" b="0" spc="2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Relacionamentos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797978"/>
            <a:ext cx="7693659" cy="240474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585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000" b="1" dirty="0">
                <a:latin typeface="Verdana"/>
                <a:cs typeface="Verdana"/>
              </a:rPr>
              <a:t>Papéis</a:t>
            </a:r>
            <a:r>
              <a:rPr sz="2000" b="1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em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relacionamentos:</a:t>
            </a:r>
            <a:endParaRPr sz="2000">
              <a:latin typeface="Verdana"/>
              <a:cs typeface="Verdana"/>
            </a:endParaRPr>
          </a:p>
          <a:p>
            <a:pPr marL="920750" marR="6350" lvl="1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dirty="0">
                <a:latin typeface="Verdana"/>
                <a:cs typeface="Verdana"/>
              </a:rPr>
              <a:t>Um</a:t>
            </a:r>
            <a:r>
              <a:rPr sz="2000" spc="9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papel</a:t>
            </a:r>
            <a:r>
              <a:rPr sz="2000" spc="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denota</a:t>
            </a:r>
            <a:r>
              <a:rPr sz="2000" spc="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</a:t>
            </a:r>
            <a:r>
              <a:rPr sz="2000" spc="9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propósito</a:t>
            </a:r>
            <a:r>
              <a:rPr sz="2000" spc="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ou</a:t>
            </a:r>
            <a:r>
              <a:rPr sz="2000" spc="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capacidade</a:t>
            </a:r>
            <a:r>
              <a:rPr sz="2000" spc="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em</a:t>
            </a:r>
            <a:r>
              <a:rPr sz="2000" spc="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que </a:t>
            </a:r>
            <a:r>
              <a:rPr sz="2000" spc="-6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uma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classe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associa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com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outra;</a:t>
            </a:r>
            <a:endParaRPr sz="2000">
              <a:latin typeface="Verdana"/>
              <a:cs typeface="Verdana"/>
            </a:endParaRPr>
          </a:p>
          <a:p>
            <a:pPr marL="920750" marR="5715" lvl="1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dirty="0">
                <a:latin typeface="Verdana"/>
                <a:cs typeface="Verdana"/>
              </a:rPr>
              <a:t>O</a:t>
            </a:r>
            <a:r>
              <a:rPr sz="2000" spc="2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nome</a:t>
            </a:r>
            <a:r>
              <a:rPr sz="2000" spc="2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</a:t>
            </a:r>
            <a:r>
              <a:rPr sz="2000" spc="2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um</a:t>
            </a:r>
            <a:r>
              <a:rPr sz="2000" spc="2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papel</a:t>
            </a:r>
            <a:r>
              <a:rPr sz="2000" spc="2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é</a:t>
            </a:r>
            <a:r>
              <a:rPr sz="2000" spc="2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colocado</a:t>
            </a:r>
            <a:r>
              <a:rPr sz="2000" spc="2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ao</a:t>
            </a:r>
            <a:r>
              <a:rPr sz="2000" spc="2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longo</a:t>
            </a:r>
            <a:r>
              <a:rPr sz="2000" spc="2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da</a:t>
            </a:r>
            <a:r>
              <a:rPr sz="2000" spc="2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linha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associação,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próximo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à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classe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referenciada;</a:t>
            </a:r>
            <a:endParaRPr sz="2000">
              <a:latin typeface="Verdana"/>
              <a:cs typeface="Verdana"/>
            </a:endParaRPr>
          </a:p>
          <a:p>
            <a:pPr marL="920750" marR="5080" lvl="1" indent="-437515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920750" algn="l"/>
                <a:tab pos="921385" algn="l"/>
                <a:tab pos="1518285" algn="l"/>
                <a:tab pos="1997075" algn="l"/>
                <a:tab pos="3006090" algn="l"/>
                <a:tab pos="3455670" algn="l"/>
                <a:tab pos="4286250" algn="l"/>
                <a:tab pos="4760595" algn="l"/>
                <a:tab pos="6286500" algn="l"/>
                <a:tab pos="7319645" algn="l"/>
              </a:tabLst>
            </a:pPr>
            <a:r>
              <a:rPr sz="2000" spc="-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m	</a:t>
            </a:r>
            <a:r>
              <a:rPr sz="2000" spc="-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u	a</a:t>
            </a:r>
            <a:r>
              <a:rPr sz="2000" spc="-10" dirty="0">
                <a:latin typeface="Verdana"/>
                <a:cs typeface="Verdana"/>
              </a:rPr>
              <a:t>m</a:t>
            </a:r>
            <a:r>
              <a:rPr sz="2000" spc="-5" dirty="0">
                <a:latin typeface="Verdana"/>
                <a:cs typeface="Verdana"/>
              </a:rPr>
              <a:t>bo</a:t>
            </a:r>
            <a:r>
              <a:rPr sz="2000" dirty="0">
                <a:latin typeface="Verdana"/>
                <a:cs typeface="Verdana"/>
              </a:rPr>
              <a:t>s	</a:t>
            </a:r>
            <a:r>
              <a:rPr sz="2000" spc="-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s	</a:t>
            </a:r>
            <a:r>
              <a:rPr sz="2000" spc="-5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-5" dirty="0">
                <a:latin typeface="Verdana"/>
                <a:cs typeface="Verdana"/>
              </a:rPr>
              <a:t>do</a:t>
            </a:r>
            <a:r>
              <a:rPr sz="2000" dirty="0">
                <a:latin typeface="Verdana"/>
                <a:cs typeface="Verdana"/>
              </a:rPr>
              <a:t>s	</a:t>
            </a:r>
            <a:r>
              <a:rPr sz="2000" spc="-5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a	a</a:t>
            </a:r>
            <a:r>
              <a:rPr sz="2000" spc="-20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ci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ção	</a:t>
            </a:r>
            <a:r>
              <a:rPr sz="2000" spc="-5" dirty="0">
                <a:latin typeface="Verdana"/>
                <a:cs typeface="Verdana"/>
              </a:rPr>
              <a:t>pod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m	</a:t>
            </a:r>
            <a:r>
              <a:rPr sz="2000" spc="-5" dirty="0">
                <a:latin typeface="Verdana"/>
                <a:cs typeface="Verdana"/>
              </a:rPr>
              <a:t>ter  nomes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</a:t>
            </a:r>
            <a:r>
              <a:rPr sz="2000" spc="-5" dirty="0">
                <a:latin typeface="Verdana"/>
                <a:cs typeface="Verdana"/>
              </a:rPr>
              <a:t> papéis.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975" y="4583673"/>
            <a:ext cx="6775184" cy="11968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71093"/>
            <a:ext cx="6378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Diagrama</a:t>
            </a:r>
            <a:r>
              <a:rPr sz="2800" b="0" spc="4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de</a:t>
            </a:r>
            <a:r>
              <a:rPr sz="2800" b="0" spc="2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Classes:</a:t>
            </a:r>
            <a:r>
              <a:rPr sz="2800" b="0" spc="2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Relacionamentos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6" y="1372616"/>
            <a:ext cx="7691120" cy="1769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marR="6985" indent="-469900" algn="just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482600" algn="l"/>
              </a:tabLst>
            </a:pPr>
            <a:r>
              <a:rPr sz="2200" b="1" spc="-5" dirty="0">
                <a:latin typeface="Verdana"/>
                <a:cs typeface="Verdana"/>
              </a:rPr>
              <a:t>Multiplicidade </a:t>
            </a:r>
            <a:r>
              <a:rPr sz="2200" spc="-5" dirty="0">
                <a:latin typeface="Verdana"/>
                <a:cs typeface="Verdana"/>
              </a:rPr>
              <a:t>é o número </a:t>
            </a:r>
            <a:r>
              <a:rPr sz="2200" dirty="0">
                <a:latin typeface="Verdana"/>
                <a:cs typeface="Verdana"/>
              </a:rPr>
              <a:t>de </a:t>
            </a:r>
            <a:r>
              <a:rPr sz="2200" spc="-5" dirty="0">
                <a:latin typeface="Verdana"/>
                <a:cs typeface="Verdana"/>
              </a:rPr>
              <a:t>instâncias de uma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classe</a:t>
            </a:r>
            <a:r>
              <a:rPr sz="2200" spc="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relacionada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uma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instância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outra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classel</a:t>
            </a:r>
            <a:endParaRPr sz="2200">
              <a:latin typeface="Verdana"/>
              <a:cs typeface="Verdana"/>
            </a:endParaRPr>
          </a:p>
          <a:p>
            <a:pPr marL="481965" marR="5080" indent="-469900" algn="just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SzPct val="95454"/>
              <a:buFont typeface="Wingdings"/>
              <a:buChar char=""/>
              <a:tabLst>
                <a:tab pos="482600" algn="l"/>
              </a:tabLst>
            </a:pPr>
            <a:r>
              <a:rPr sz="2200" spc="-5" dirty="0">
                <a:latin typeface="Verdana"/>
                <a:cs typeface="Verdana"/>
              </a:rPr>
              <a:t>Para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cada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relacionamento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devem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ser</a:t>
            </a:r>
            <a:r>
              <a:rPr sz="2200" spc="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tomadas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duas </a:t>
            </a:r>
            <a:r>
              <a:rPr sz="2200" spc="-5" dirty="0">
                <a:latin typeface="Verdana"/>
                <a:cs typeface="Verdana"/>
              </a:rPr>
              <a:t>decisões de multiplicidade: </a:t>
            </a:r>
            <a:r>
              <a:rPr sz="2200" dirty="0">
                <a:latin typeface="Verdana"/>
                <a:cs typeface="Verdana"/>
              </a:rPr>
              <a:t>uma </a:t>
            </a:r>
            <a:r>
              <a:rPr sz="2200" spc="-5" dirty="0">
                <a:latin typeface="Verdana"/>
                <a:cs typeface="Verdana"/>
              </a:rPr>
              <a:t>para cada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lado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da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associação.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8248" y="3625341"/>
            <a:ext cx="101346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1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1..1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0..*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1..*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 MT"/>
                <a:cs typeface="Arial MT"/>
              </a:rPr>
              <a:t>0..1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5..8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4..7,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9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7302" y="3625341"/>
            <a:ext cx="262445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6553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exatamente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zero ou mais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um ou mais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zero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um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intervalo específico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combinação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(4,5,6,7,9)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78708" y="4687951"/>
            <a:ext cx="381000" cy="103505"/>
          </a:xfrm>
          <a:custGeom>
            <a:avLst/>
            <a:gdLst/>
            <a:ahLst/>
            <a:cxnLst/>
            <a:rect l="l" t="t" r="r" b="b"/>
            <a:pathLst>
              <a:path w="381000" h="103504">
                <a:moveTo>
                  <a:pt x="355890" y="51689"/>
                </a:moveTo>
                <a:lnTo>
                  <a:pt x="286003" y="92456"/>
                </a:lnTo>
                <a:lnTo>
                  <a:pt x="284988" y="96266"/>
                </a:lnTo>
                <a:lnTo>
                  <a:pt x="288543" y="102362"/>
                </a:lnTo>
                <a:lnTo>
                  <a:pt x="292353" y="103378"/>
                </a:lnTo>
                <a:lnTo>
                  <a:pt x="370109" y="58038"/>
                </a:lnTo>
                <a:lnTo>
                  <a:pt x="368426" y="58038"/>
                </a:lnTo>
                <a:lnTo>
                  <a:pt x="368426" y="57150"/>
                </a:lnTo>
                <a:lnTo>
                  <a:pt x="365251" y="57150"/>
                </a:lnTo>
                <a:lnTo>
                  <a:pt x="355890" y="51689"/>
                </a:lnTo>
                <a:close/>
              </a:path>
              <a:path w="381000" h="103504">
                <a:moveTo>
                  <a:pt x="3450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45004" y="58038"/>
                </a:lnTo>
                <a:lnTo>
                  <a:pt x="355890" y="51689"/>
                </a:lnTo>
                <a:lnTo>
                  <a:pt x="345004" y="45338"/>
                </a:lnTo>
                <a:close/>
              </a:path>
              <a:path w="381000" h="103504">
                <a:moveTo>
                  <a:pt x="370109" y="45338"/>
                </a:moveTo>
                <a:lnTo>
                  <a:pt x="368426" y="45338"/>
                </a:lnTo>
                <a:lnTo>
                  <a:pt x="368426" y="58038"/>
                </a:lnTo>
                <a:lnTo>
                  <a:pt x="370109" y="58038"/>
                </a:lnTo>
                <a:lnTo>
                  <a:pt x="380999" y="51689"/>
                </a:lnTo>
                <a:lnTo>
                  <a:pt x="370109" y="45338"/>
                </a:lnTo>
                <a:close/>
              </a:path>
              <a:path w="381000" h="103504">
                <a:moveTo>
                  <a:pt x="365251" y="46228"/>
                </a:moveTo>
                <a:lnTo>
                  <a:pt x="355890" y="51689"/>
                </a:lnTo>
                <a:lnTo>
                  <a:pt x="365251" y="57150"/>
                </a:lnTo>
                <a:lnTo>
                  <a:pt x="365251" y="46228"/>
                </a:lnTo>
                <a:close/>
              </a:path>
              <a:path w="381000" h="103504">
                <a:moveTo>
                  <a:pt x="368426" y="46228"/>
                </a:moveTo>
                <a:lnTo>
                  <a:pt x="365251" y="46228"/>
                </a:lnTo>
                <a:lnTo>
                  <a:pt x="365251" y="57150"/>
                </a:lnTo>
                <a:lnTo>
                  <a:pt x="368426" y="57150"/>
                </a:lnTo>
                <a:lnTo>
                  <a:pt x="368426" y="46228"/>
                </a:lnTo>
                <a:close/>
              </a:path>
              <a:path w="381000" h="103504">
                <a:moveTo>
                  <a:pt x="292353" y="0"/>
                </a:moveTo>
                <a:lnTo>
                  <a:pt x="288543" y="1016"/>
                </a:lnTo>
                <a:lnTo>
                  <a:pt x="284988" y="7112"/>
                </a:lnTo>
                <a:lnTo>
                  <a:pt x="286003" y="10922"/>
                </a:lnTo>
                <a:lnTo>
                  <a:pt x="355890" y="51689"/>
                </a:lnTo>
                <a:lnTo>
                  <a:pt x="365251" y="46228"/>
                </a:lnTo>
                <a:lnTo>
                  <a:pt x="368426" y="46228"/>
                </a:lnTo>
                <a:lnTo>
                  <a:pt x="368426" y="45338"/>
                </a:lnTo>
                <a:lnTo>
                  <a:pt x="370109" y="45338"/>
                </a:lnTo>
                <a:lnTo>
                  <a:pt x="292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78708" y="3782695"/>
            <a:ext cx="381000" cy="103505"/>
          </a:xfrm>
          <a:custGeom>
            <a:avLst/>
            <a:gdLst/>
            <a:ahLst/>
            <a:cxnLst/>
            <a:rect l="l" t="t" r="r" b="b"/>
            <a:pathLst>
              <a:path w="381000" h="103504">
                <a:moveTo>
                  <a:pt x="355890" y="51688"/>
                </a:moveTo>
                <a:lnTo>
                  <a:pt x="286003" y="92455"/>
                </a:lnTo>
                <a:lnTo>
                  <a:pt x="284988" y="96265"/>
                </a:lnTo>
                <a:lnTo>
                  <a:pt x="288543" y="102361"/>
                </a:lnTo>
                <a:lnTo>
                  <a:pt x="292353" y="103377"/>
                </a:lnTo>
                <a:lnTo>
                  <a:pt x="370109" y="58038"/>
                </a:lnTo>
                <a:lnTo>
                  <a:pt x="368426" y="58038"/>
                </a:lnTo>
                <a:lnTo>
                  <a:pt x="368426" y="57149"/>
                </a:lnTo>
                <a:lnTo>
                  <a:pt x="365251" y="57149"/>
                </a:lnTo>
                <a:lnTo>
                  <a:pt x="355890" y="51688"/>
                </a:lnTo>
                <a:close/>
              </a:path>
              <a:path w="381000" h="103504">
                <a:moveTo>
                  <a:pt x="3450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45004" y="58038"/>
                </a:lnTo>
                <a:lnTo>
                  <a:pt x="355890" y="51688"/>
                </a:lnTo>
                <a:lnTo>
                  <a:pt x="345004" y="45338"/>
                </a:lnTo>
                <a:close/>
              </a:path>
              <a:path w="381000" h="103504">
                <a:moveTo>
                  <a:pt x="370109" y="45338"/>
                </a:moveTo>
                <a:lnTo>
                  <a:pt x="368426" y="45338"/>
                </a:lnTo>
                <a:lnTo>
                  <a:pt x="368426" y="58038"/>
                </a:lnTo>
                <a:lnTo>
                  <a:pt x="370109" y="58038"/>
                </a:lnTo>
                <a:lnTo>
                  <a:pt x="380999" y="51688"/>
                </a:lnTo>
                <a:lnTo>
                  <a:pt x="370109" y="45338"/>
                </a:lnTo>
                <a:close/>
              </a:path>
              <a:path w="381000" h="103504">
                <a:moveTo>
                  <a:pt x="365251" y="46227"/>
                </a:moveTo>
                <a:lnTo>
                  <a:pt x="355890" y="51688"/>
                </a:lnTo>
                <a:lnTo>
                  <a:pt x="365251" y="57149"/>
                </a:lnTo>
                <a:lnTo>
                  <a:pt x="365251" y="46227"/>
                </a:lnTo>
                <a:close/>
              </a:path>
              <a:path w="381000" h="103504">
                <a:moveTo>
                  <a:pt x="368426" y="46227"/>
                </a:moveTo>
                <a:lnTo>
                  <a:pt x="365251" y="46227"/>
                </a:lnTo>
                <a:lnTo>
                  <a:pt x="365251" y="57149"/>
                </a:lnTo>
                <a:lnTo>
                  <a:pt x="368426" y="57149"/>
                </a:lnTo>
                <a:lnTo>
                  <a:pt x="368426" y="46227"/>
                </a:lnTo>
                <a:close/>
              </a:path>
              <a:path w="381000" h="103504">
                <a:moveTo>
                  <a:pt x="292353" y="0"/>
                </a:moveTo>
                <a:lnTo>
                  <a:pt x="288543" y="1015"/>
                </a:lnTo>
                <a:lnTo>
                  <a:pt x="284988" y="7111"/>
                </a:lnTo>
                <a:lnTo>
                  <a:pt x="286003" y="10921"/>
                </a:lnTo>
                <a:lnTo>
                  <a:pt x="355890" y="51688"/>
                </a:lnTo>
                <a:lnTo>
                  <a:pt x="365251" y="46227"/>
                </a:lnTo>
                <a:lnTo>
                  <a:pt x="368426" y="46227"/>
                </a:lnTo>
                <a:lnTo>
                  <a:pt x="368426" y="45338"/>
                </a:lnTo>
                <a:lnTo>
                  <a:pt x="370109" y="45338"/>
                </a:lnTo>
                <a:lnTo>
                  <a:pt x="292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78708" y="4090542"/>
            <a:ext cx="381000" cy="103505"/>
          </a:xfrm>
          <a:custGeom>
            <a:avLst/>
            <a:gdLst/>
            <a:ahLst/>
            <a:cxnLst/>
            <a:rect l="l" t="t" r="r" b="b"/>
            <a:pathLst>
              <a:path w="381000" h="103504">
                <a:moveTo>
                  <a:pt x="355890" y="51688"/>
                </a:moveTo>
                <a:lnTo>
                  <a:pt x="286003" y="92455"/>
                </a:lnTo>
                <a:lnTo>
                  <a:pt x="284988" y="96265"/>
                </a:lnTo>
                <a:lnTo>
                  <a:pt x="288543" y="102361"/>
                </a:lnTo>
                <a:lnTo>
                  <a:pt x="292353" y="103377"/>
                </a:lnTo>
                <a:lnTo>
                  <a:pt x="370109" y="58038"/>
                </a:lnTo>
                <a:lnTo>
                  <a:pt x="368426" y="58038"/>
                </a:lnTo>
                <a:lnTo>
                  <a:pt x="368426" y="57149"/>
                </a:lnTo>
                <a:lnTo>
                  <a:pt x="365251" y="57149"/>
                </a:lnTo>
                <a:lnTo>
                  <a:pt x="355890" y="51688"/>
                </a:lnTo>
                <a:close/>
              </a:path>
              <a:path w="381000" h="103504">
                <a:moveTo>
                  <a:pt x="3450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45004" y="58038"/>
                </a:lnTo>
                <a:lnTo>
                  <a:pt x="355890" y="51688"/>
                </a:lnTo>
                <a:lnTo>
                  <a:pt x="345004" y="45338"/>
                </a:lnTo>
                <a:close/>
              </a:path>
              <a:path w="381000" h="103504">
                <a:moveTo>
                  <a:pt x="370109" y="45338"/>
                </a:moveTo>
                <a:lnTo>
                  <a:pt x="368426" y="45338"/>
                </a:lnTo>
                <a:lnTo>
                  <a:pt x="368426" y="58038"/>
                </a:lnTo>
                <a:lnTo>
                  <a:pt x="370109" y="58038"/>
                </a:lnTo>
                <a:lnTo>
                  <a:pt x="381000" y="51688"/>
                </a:lnTo>
                <a:lnTo>
                  <a:pt x="370109" y="45338"/>
                </a:lnTo>
                <a:close/>
              </a:path>
              <a:path w="381000" h="103504">
                <a:moveTo>
                  <a:pt x="365251" y="46227"/>
                </a:moveTo>
                <a:lnTo>
                  <a:pt x="355890" y="51688"/>
                </a:lnTo>
                <a:lnTo>
                  <a:pt x="365251" y="57149"/>
                </a:lnTo>
                <a:lnTo>
                  <a:pt x="365251" y="46227"/>
                </a:lnTo>
                <a:close/>
              </a:path>
              <a:path w="381000" h="103504">
                <a:moveTo>
                  <a:pt x="368426" y="46227"/>
                </a:moveTo>
                <a:lnTo>
                  <a:pt x="365251" y="46227"/>
                </a:lnTo>
                <a:lnTo>
                  <a:pt x="365251" y="57149"/>
                </a:lnTo>
                <a:lnTo>
                  <a:pt x="368426" y="57149"/>
                </a:lnTo>
                <a:lnTo>
                  <a:pt x="368426" y="46227"/>
                </a:lnTo>
                <a:close/>
              </a:path>
              <a:path w="381000" h="103504">
                <a:moveTo>
                  <a:pt x="292353" y="0"/>
                </a:moveTo>
                <a:lnTo>
                  <a:pt x="288543" y="1015"/>
                </a:lnTo>
                <a:lnTo>
                  <a:pt x="284988" y="7111"/>
                </a:lnTo>
                <a:lnTo>
                  <a:pt x="286003" y="10921"/>
                </a:lnTo>
                <a:lnTo>
                  <a:pt x="355890" y="51688"/>
                </a:lnTo>
                <a:lnTo>
                  <a:pt x="365251" y="46227"/>
                </a:lnTo>
                <a:lnTo>
                  <a:pt x="368426" y="46227"/>
                </a:lnTo>
                <a:lnTo>
                  <a:pt x="368426" y="45338"/>
                </a:lnTo>
                <a:lnTo>
                  <a:pt x="370109" y="45338"/>
                </a:lnTo>
                <a:lnTo>
                  <a:pt x="292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78708" y="4387722"/>
            <a:ext cx="381000" cy="103505"/>
          </a:xfrm>
          <a:custGeom>
            <a:avLst/>
            <a:gdLst/>
            <a:ahLst/>
            <a:cxnLst/>
            <a:rect l="l" t="t" r="r" b="b"/>
            <a:pathLst>
              <a:path w="381000" h="103504">
                <a:moveTo>
                  <a:pt x="355890" y="51688"/>
                </a:moveTo>
                <a:lnTo>
                  <a:pt x="286003" y="92456"/>
                </a:lnTo>
                <a:lnTo>
                  <a:pt x="284988" y="96265"/>
                </a:lnTo>
                <a:lnTo>
                  <a:pt x="288543" y="102362"/>
                </a:lnTo>
                <a:lnTo>
                  <a:pt x="292353" y="103377"/>
                </a:lnTo>
                <a:lnTo>
                  <a:pt x="370109" y="58038"/>
                </a:lnTo>
                <a:lnTo>
                  <a:pt x="368426" y="58038"/>
                </a:lnTo>
                <a:lnTo>
                  <a:pt x="368426" y="57150"/>
                </a:lnTo>
                <a:lnTo>
                  <a:pt x="365251" y="57150"/>
                </a:lnTo>
                <a:lnTo>
                  <a:pt x="355890" y="51688"/>
                </a:lnTo>
                <a:close/>
              </a:path>
              <a:path w="381000" h="103504">
                <a:moveTo>
                  <a:pt x="3450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45004" y="58038"/>
                </a:lnTo>
                <a:lnTo>
                  <a:pt x="355890" y="51688"/>
                </a:lnTo>
                <a:lnTo>
                  <a:pt x="345004" y="45338"/>
                </a:lnTo>
                <a:close/>
              </a:path>
              <a:path w="381000" h="103504">
                <a:moveTo>
                  <a:pt x="370109" y="45338"/>
                </a:moveTo>
                <a:lnTo>
                  <a:pt x="368426" y="45338"/>
                </a:lnTo>
                <a:lnTo>
                  <a:pt x="368426" y="58038"/>
                </a:lnTo>
                <a:lnTo>
                  <a:pt x="370109" y="58038"/>
                </a:lnTo>
                <a:lnTo>
                  <a:pt x="381000" y="51688"/>
                </a:lnTo>
                <a:lnTo>
                  <a:pt x="370109" y="45338"/>
                </a:lnTo>
                <a:close/>
              </a:path>
              <a:path w="381000" h="103504">
                <a:moveTo>
                  <a:pt x="365251" y="46227"/>
                </a:moveTo>
                <a:lnTo>
                  <a:pt x="355890" y="51688"/>
                </a:lnTo>
                <a:lnTo>
                  <a:pt x="365251" y="57150"/>
                </a:lnTo>
                <a:lnTo>
                  <a:pt x="365251" y="46227"/>
                </a:lnTo>
                <a:close/>
              </a:path>
              <a:path w="381000" h="103504">
                <a:moveTo>
                  <a:pt x="368426" y="46227"/>
                </a:moveTo>
                <a:lnTo>
                  <a:pt x="365251" y="46227"/>
                </a:lnTo>
                <a:lnTo>
                  <a:pt x="365251" y="57150"/>
                </a:lnTo>
                <a:lnTo>
                  <a:pt x="368426" y="57150"/>
                </a:lnTo>
                <a:lnTo>
                  <a:pt x="368426" y="46227"/>
                </a:lnTo>
                <a:close/>
              </a:path>
              <a:path w="381000" h="103504">
                <a:moveTo>
                  <a:pt x="292353" y="0"/>
                </a:moveTo>
                <a:lnTo>
                  <a:pt x="288543" y="1015"/>
                </a:lnTo>
                <a:lnTo>
                  <a:pt x="284988" y="7112"/>
                </a:lnTo>
                <a:lnTo>
                  <a:pt x="286003" y="10921"/>
                </a:lnTo>
                <a:lnTo>
                  <a:pt x="355890" y="51688"/>
                </a:lnTo>
                <a:lnTo>
                  <a:pt x="365251" y="46227"/>
                </a:lnTo>
                <a:lnTo>
                  <a:pt x="368426" y="46227"/>
                </a:lnTo>
                <a:lnTo>
                  <a:pt x="368426" y="45338"/>
                </a:lnTo>
                <a:lnTo>
                  <a:pt x="370109" y="45338"/>
                </a:lnTo>
                <a:lnTo>
                  <a:pt x="292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78708" y="4994275"/>
            <a:ext cx="381000" cy="103505"/>
          </a:xfrm>
          <a:custGeom>
            <a:avLst/>
            <a:gdLst/>
            <a:ahLst/>
            <a:cxnLst/>
            <a:rect l="l" t="t" r="r" b="b"/>
            <a:pathLst>
              <a:path w="381000" h="103504">
                <a:moveTo>
                  <a:pt x="355890" y="51688"/>
                </a:moveTo>
                <a:lnTo>
                  <a:pt x="286003" y="92456"/>
                </a:lnTo>
                <a:lnTo>
                  <a:pt x="284988" y="96266"/>
                </a:lnTo>
                <a:lnTo>
                  <a:pt x="288543" y="102362"/>
                </a:lnTo>
                <a:lnTo>
                  <a:pt x="292353" y="103377"/>
                </a:lnTo>
                <a:lnTo>
                  <a:pt x="370109" y="58038"/>
                </a:lnTo>
                <a:lnTo>
                  <a:pt x="368426" y="58038"/>
                </a:lnTo>
                <a:lnTo>
                  <a:pt x="368426" y="57150"/>
                </a:lnTo>
                <a:lnTo>
                  <a:pt x="365251" y="57150"/>
                </a:lnTo>
                <a:lnTo>
                  <a:pt x="355890" y="51688"/>
                </a:lnTo>
                <a:close/>
              </a:path>
              <a:path w="381000" h="103504">
                <a:moveTo>
                  <a:pt x="3450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45004" y="58038"/>
                </a:lnTo>
                <a:lnTo>
                  <a:pt x="355890" y="51688"/>
                </a:lnTo>
                <a:lnTo>
                  <a:pt x="345004" y="45338"/>
                </a:lnTo>
                <a:close/>
              </a:path>
              <a:path w="381000" h="103504">
                <a:moveTo>
                  <a:pt x="370109" y="45338"/>
                </a:moveTo>
                <a:lnTo>
                  <a:pt x="368426" y="45338"/>
                </a:lnTo>
                <a:lnTo>
                  <a:pt x="368426" y="58038"/>
                </a:lnTo>
                <a:lnTo>
                  <a:pt x="370109" y="58038"/>
                </a:lnTo>
                <a:lnTo>
                  <a:pt x="381000" y="51688"/>
                </a:lnTo>
                <a:lnTo>
                  <a:pt x="370109" y="45338"/>
                </a:lnTo>
                <a:close/>
              </a:path>
              <a:path w="381000" h="103504">
                <a:moveTo>
                  <a:pt x="365251" y="46227"/>
                </a:moveTo>
                <a:lnTo>
                  <a:pt x="355890" y="51688"/>
                </a:lnTo>
                <a:lnTo>
                  <a:pt x="365251" y="57150"/>
                </a:lnTo>
                <a:lnTo>
                  <a:pt x="365251" y="46227"/>
                </a:lnTo>
                <a:close/>
              </a:path>
              <a:path w="381000" h="103504">
                <a:moveTo>
                  <a:pt x="368426" y="46227"/>
                </a:moveTo>
                <a:lnTo>
                  <a:pt x="365251" y="46227"/>
                </a:lnTo>
                <a:lnTo>
                  <a:pt x="365251" y="57150"/>
                </a:lnTo>
                <a:lnTo>
                  <a:pt x="368426" y="57150"/>
                </a:lnTo>
                <a:lnTo>
                  <a:pt x="368426" y="46227"/>
                </a:lnTo>
                <a:close/>
              </a:path>
              <a:path w="381000" h="103504">
                <a:moveTo>
                  <a:pt x="292353" y="0"/>
                </a:moveTo>
                <a:lnTo>
                  <a:pt x="288543" y="1016"/>
                </a:lnTo>
                <a:lnTo>
                  <a:pt x="284988" y="7112"/>
                </a:lnTo>
                <a:lnTo>
                  <a:pt x="286003" y="10922"/>
                </a:lnTo>
                <a:lnTo>
                  <a:pt x="355890" y="51688"/>
                </a:lnTo>
                <a:lnTo>
                  <a:pt x="365251" y="46227"/>
                </a:lnTo>
                <a:lnTo>
                  <a:pt x="368426" y="46227"/>
                </a:lnTo>
                <a:lnTo>
                  <a:pt x="368426" y="45338"/>
                </a:lnTo>
                <a:lnTo>
                  <a:pt x="370109" y="45338"/>
                </a:lnTo>
                <a:lnTo>
                  <a:pt x="292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78708" y="5309742"/>
            <a:ext cx="381000" cy="103505"/>
          </a:xfrm>
          <a:custGeom>
            <a:avLst/>
            <a:gdLst/>
            <a:ahLst/>
            <a:cxnLst/>
            <a:rect l="l" t="t" r="r" b="b"/>
            <a:pathLst>
              <a:path w="381000" h="103504">
                <a:moveTo>
                  <a:pt x="355890" y="51688"/>
                </a:moveTo>
                <a:lnTo>
                  <a:pt x="286003" y="92455"/>
                </a:lnTo>
                <a:lnTo>
                  <a:pt x="284988" y="96265"/>
                </a:lnTo>
                <a:lnTo>
                  <a:pt x="288543" y="102361"/>
                </a:lnTo>
                <a:lnTo>
                  <a:pt x="292353" y="103377"/>
                </a:lnTo>
                <a:lnTo>
                  <a:pt x="370109" y="58038"/>
                </a:lnTo>
                <a:lnTo>
                  <a:pt x="368426" y="58038"/>
                </a:lnTo>
                <a:lnTo>
                  <a:pt x="368426" y="57149"/>
                </a:lnTo>
                <a:lnTo>
                  <a:pt x="365251" y="57149"/>
                </a:lnTo>
                <a:lnTo>
                  <a:pt x="355890" y="51688"/>
                </a:lnTo>
                <a:close/>
              </a:path>
              <a:path w="381000" h="103504">
                <a:moveTo>
                  <a:pt x="3450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45004" y="58038"/>
                </a:lnTo>
                <a:lnTo>
                  <a:pt x="355890" y="51688"/>
                </a:lnTo>
                <a:lnTo>
                  <a:pt x="345004" y="45338"/>
                </a:lnTo>
                <a:close/>
              </a:path>
              <a:path w="381000" h="103504">
                <a:moveTo>
                  <a:pt x="370109" y="45338"/>
                </a:moveTo>
                <a:lnTo>
                  <a:pt x="368426" y="45338"/>
                </a:lnTo>
                <a:lnTo>
                  <a:pt x="368426" y="58038"/>
                </a:lnTo>
                <a:lnTo>
                  <a:pt x="370109" y="58038"/>
                </a:lnTo>
                <a:lnTo>
                  <a:pt x="381000" y="51688"/>
                </a:lnTo>
                <a:lnTo>
                  <a:pt x="370109" y="45338"/>
                </a:lnTo>
                <a:close/>
              </a:path>
              <a:path w="381000" h="103504">
                <a:moveTo>
                  <a:pt x="365251" y="46227"/>
                </a:moveTo>
                <a:lnTo>
                  <a:pt x="355890" y="51688"/>
                </a:lnTo>
                <a:lnTo>
                  <a:pt x="365251" y="57149"/>
                </a:lnTo>
                <a:lnTo>
                  <a:pt x="365251" y="46227"/>
                </a:lnTo>
                <a:close/>
              </a:path>
              <a:path w="381000" h="103504">
                <a:moveTo>
                  <a:pt x="368426" y="46227"/>
                </a:moveTo>
                <a:lnTo>
                  <a:pt x="365251" y="46227"/>
                </a:lnTo>
                <a:lnTo>
                  <a:pt x="365251" y="57149"/>
                </a:lnTo>
                <a:lnTo>
                  <a:pt x="368426" y="57149"/>
                </a:lnTo>
                <a:lnTo>
                  <a:pt x="368426" y="46227"/>
                </a:lnTo>
                <a:close/>
              </a:path>
              <a:path w="381000" h="103504">
                <a:moveTo>
                  <a:pt x="292353" y="0"/>
                </a:moveTo>
                <a:lnTo>
                  <a:pt x="288543" y="1015"/>
                </a:lnTo>
                <a:lnTo>
                  <a:pt x="284988" y="7111"/>
                </a:lnTo>
                <a:lnTo>
                  <a:pt x="286003" y="10921"/>
                </a:lnTo>
                <a:lnTo>
                  <a:pt x="355890" y="51688"/>
                </a:lnTo>
                <a:lnTo>
                  <a:pt x="365251" y="46227"/>
                </a:lnTo>
                <a:lnTo>
                  <a:pt x="368426" y="46227"/>
                </a:lnTo>
                <a:lnTo>
                  <a:pt x="368426" y="45338"/>
                </a:lnTo>
                <a:lnTo>
                  <a:pt x="370109" y="45338"/>
                </a:lnTo>
                <a:lnTo>
                  <a:pt x="292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71093"/>
            <a:ext cx="6378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Diagrama</a:t>
            </a:r>
            <a:r>
              <a:rPr sz="2800" b="0" spc="4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de</a:t>
            </a:r>
            <a:r>
              <a:rPr sz="2800" b="0" spc="2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Classes:</a:t>
            </a:r>
            <a:r>
              <a:rPr sz="2800" b="0" spc="2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Relacionamentos</a:t>
            </a:r>
            <a:endParaRPr sz="28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59380" y="1511680"/>
          <a:ext cx="5288915" cy="1139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4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0738">
                <a:tc rowSpan="2">
                  <a:txBody>
                    <a:bodyPr/>
                    <a:lstStyle/>
                    <a:p>
                      <a:pPr marL="433070" marR="17780" indent="-384810">
                        <a:lnSpc>
                          <a:spcPts val="2510"/>
                        </a:lnSpc>
                        <a:spcBef>
                          <a:spcPts val="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Ent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dade&gt;&gt;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Filme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41655">
                        <a:lnSpc>
                          <a:spcPct val="100000"/>
                        </a:lnSpc>
                      </a:pPr>
                      <a:r>
                        <a:rPr sz="1600" i="1" spc="-5" dirty="0">
                          <a:latin typeface="Arial"/>
                          <a:cs typeface="Arial"/>
                        </a:rPr>
                        <a:t>está</a:t>
                      </a:r>
                      <a:r>
                        <a:rPr sz="16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latin typeface="Arial"/>
                          <a:cs typeface="Arial"/>
                        </a:rPr>
                        <a:t>gravado</a:t>
                      </a:r>
                      <a:r>
                        <a:rPr sz="16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i="1" spc="-5" dirty="0">
                          <a:latin typeface="Arial"/>
                          <a:cs typeface="Arial"/>
                        </a:rPr>
                        <a:t>em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1015" marR="1905" indent="-452120">
                        <a:lnSpc>
                          <a:spcPts val="2510"/>
                        </a:lnSpc>
                        <a:spcBef>
                          <a:spcPts val="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Ent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dade&gt;&gt;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DVD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610"/>
                        </a:spcBef>
                        <a:tabLst>
                          <a:tab pos="2219325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1..1	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0..*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74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637788" y="2165604"/>
            <a:ext cx="341630" cy="243840"/>
          </a:xfrm>
          <a:custGeom>
            <a:avLst/>
            <a:gdLst/>
            <a:ahLst/>
            <a:cxnLst/>
            <a:rect l="l" t="t" r="r" b="b"/>
            <a:pathLst>
              <a:path w="341629" h="243839">
                <a:moveTo>
                  <a:pt x="341375" y="0"/>
                </a:moveTo>
                <a:lnTo>
                  <a:pt x="0" y="0"/>
                </a:lnTo>
                <a:lnTo>
                  <a:pt x="0" y="243839"/>
                </a:lnTo>
                <a:lnTo>
                  <a:pt x="341375" y="243839"/>
                </a:lnTo>
                <a:lnTo>
                  <a:pt x="34137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8715" y="2165604"/>
            <a:ext cx="306705" cy="243840"/>
          </a:xfrm>
          <a:custGeom>
            <a:avLst/>
            <a:gdLst/>
            <a:ahLst/>
            <a:cxnLst/>
            <a:rect l="l" t="t" r="r" b="b"/>
            <a:pathLst>
              <a:path w="306704" h="243839">
                <a:moveTo>
                  <a:pt x="306324" y="0"/>
                </a:moveTo>
                <a:lnTo>
                  <a:pt x="0" y="0"/>
                </a:lnTo>
                <a:lnTo>
                  <a:pt x="0" y="243839"/>
                </a:lnTo>
                <a:lnTo>
                  <a:pt x="306324" y="243839"/>
                </a:lnTo>
                <a:lnTo>
                  <a:pt x="30632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37303" y="5717131"/>
            <a:ext cx="33845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spc="-5" dirty="0">
                <a:latin typeface="Arial MT"/>
                <a:cs typeface="Arial MT"/>
              </a:rPr>
              <a:t>1..1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35779" y="5701284"/>
            <a:ext cx="341630" cy="243840"/>
          </a:xfrm>
          <a:custGeom>
            <a:avLst/>
            <a:gdLst/>
            <a:ahLst/>
            <a:cxnLst/>
            <a:rect l="l" t="t" r="r" b="b"/>
            <a:pathLst>
              <a:path w="341629" h="243839">
                <a:moveTo>
                  <a:pt x="341375" y="0"/>
                </a:moveTo>
                <a:lnTo>
                  <a:pt x="0" y="0"/>
                </a:lnTo>
                <a:lnTo>
                  <a:pt x="0" y="243839"/>
                </a:lnTo>
                <a:lnTo>
                  <a:pt x="341375" y="243839"/>
                </a:lnTo>
                <a:lnTo>
                  <a:pt x="34137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242689" y="5402453"/>
            <a:ext cx="285750" cy="201930"/>
            <a:chOff x="4242689" y="5402453"/>
            <a:chExt cx="285750" cy="201930"/>
          </a:xfrm>
        </p:grpSpPr>
        <p:sp>
          <p:nvSpPr>
            <p:cNvPr id="9" name="object 9"/>
            <p:cNvSpPr/>
            <p:nvPr/>
          </p:nvSpPr>
          <p:spPr>
            <a:xfrm>
              <a:off x="4243578" y="5403342"/>
              <a:ext cx="283845" cy="200025"/>
            </a:xfrm>
            <a:custGeom>
              <a:avLst/>
              <a:gdLst/>
              <a:ahLst/>
              <a:cxnLst/>
              <a:rect l="l" t="t" r="r" b="b"/>
              <a:pathLst>
                <a:path w="283845" h="200025">
                  <a:moveTo>
                    <a:pt x="140970" y="0"/>
                  </a:moveTo>
                  <a:lnTo>
                    <a:pt x="0" y="99822"/>
                  </a:lnTo>
                  <a:lnTo>
                    <a:pt x="140970" y="199644"/>
                  </a:lnTo>
                  <a:lnTo>
                    <a:pt x="283463" y="99822"/>
                  </a:lnTo>
                  <a:lnTo>
                    <a:pt x="140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3578" y="5403342"/>
              <a:ext cx="283845" cy="200025"/>
            </a:xfrm>
            <a:custGeom>
              <a:avLst/>
              <a:gdLst/>
              <a:ahLst/>
              <a:cxnLst/>
              <a:rect l="l" t="t" r="r" b="b"/>
              <a:pathLst>
                <a:path w="283845" h="200025">
                  <a:moveTo>
                    <a:pt x="0" y="99822"/>
                  </a:moveTo>
                  <a:lnTo>
                    <a:pt x="140970" y="199644"/>
                  </a:lnTo>
                  <a:lnTo>
                    <a:pt x="283463" y="99822"/>
                  </a:lnTo>
                  <a:lnTo>
                    <a:pt x="140970" y="0"/>
                  </a:lnTo>
                  <a:lnTo>
                    <a:pt x="0" y="998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64123" y="5717131"/>
            <a:ext cx="30480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64"/>
              </a:lnSpc>
            </a:pPr>
            <a:r>
              <a:rPr sz="1600" spc="-5" dirty="0">
                <a:latin typeface="Arial MT"/>
                <a:cs typeface="Arial MT"/>
              </a:rPr>
              <a:t>1..*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369692" y="4963540"/>
          <a:ext cx="4917439" cy="11577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734">
                <a:tc rowSpan="2">
                  <a:txBody>
                    <a:bodyPr/>
                    <a:lstStyle/>
                    <a:p>
                      <a:pPr marL="142240" marR="99060" indent="189230">
                        <a:lnSpc>
                          <a:spcPct val="122900"/>
                        </a:lnSpc>
                        <a:spcBef>
                          <a:spcPts val="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&lt;&lt;Entidade&gt;&gt;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 CatalogoProdutos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02895" indent="-255904">
                        <a:lnSpc>
                          <a:spcPct val="1229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Ent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dade&gt;&gt;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Produto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530"/>
                        </a:spcBef>
                        <a:tabLst>
                          <a:tab pos="1320165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1..1	1..*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943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43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43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562600" y="5701284"/>
            <a:ext cx="307975" cy="243840"/>
          </a:xfrm>
          <a:custGeom>
            <a:avLst/>
            <a:gdLst/>
            <a:ahLst/>
            <a:cxnLst/>
            <a:rect l="l" t="t" r="r" b="b"/>
            <a:pathLst>
              <a:path w="307975" h="243839">
                <a:moveTo>
                  <a:pt x="307848" y="0"/>
                </a:moveTo>
                <a:lnTo>
                  <a:pt x="0" y="0"/>
                </a:lnTo>
                <a:lnTo>
                  <a:pt x="0" y="243839"/>
                </a:lnTo>
                <a:lnTo>
                  <a:pt x="307848" y="243839"/>
                </a:lnTo>
                <a:lnTo>
                  <a:pt x="307848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159380" y="3201797"/>
          <a:ext cx="5288915" cy="1139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4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262">
                <a:tc rowSpan="2">
                  <a:txBody>
                    <a:bodyPr/>
                    <a:lstStyle/>
                    <a:p>
                      <a:pPr marL="141605" marR="17780" indent="-92710">
                        <a:lnSpc>
                          <a:spcPts val="248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Ent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dade&gt;&gt;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EmissoraTV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0296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i="1" spc="-5" dirty="0">
                          <a:latin typeface="Arial"/>
                          <a:cs typeface="Arial"/>
                        </a:rPr>
                        <a:t>transmite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70510" marR="1905" indent="-221615">
                        <a:lnSpc>
                          <a:spcPts val="248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Ent</a:t>
                      </a:r>
                      <a:r>
                        <a:rPr sz="1600" spc="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dade&gt;&gt; 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Comercial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5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2219325" algn="l"/>
                        </a:tabLst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0..8	0..*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637788" y="3855720"/>
            <a:ext cx="341630" cy="242570"/>
          </a:xfrm>
          <a:custGeom>
            <a:avLst/>
            <a:gdLst/>
            <a:ahLst/>
            <a:cxnLst/>
            <a:rect l="l" t="t" r="r" b="b"/>
            <a:pathLst>
              <a:path w="341629" h="242570">
                <a:moveTo>
                  <a:pt x="341375" y="0"/>
                </a:moveTo>
                <a:lnTo>
                  <a:pt x="0" y="0"/>
                </a:lnTo>
                <a:lnTo>
                  <a:pt x="0" y="242315"/>
                </a:lnTo>
                <a:lnTo>
                  <a:pt x="341375" y="242315"/>
                </a:lnTo>
                <a:lnTo>
                  <a:pt x="34137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28715" y="3855720"/>
            <a:ext cx="306705" cy="242570"/>
          </a:xfrm>
          <a:custGeom>
            <a:avLst/>
            <a:gdLst/>
            <a:ahLst/>
            <a:cxnLst/>
            <a:rect l="l" t="t" r="r" b="b"/>
            <a:pathLst>
              <a:path w="306704" h="242570">
                <a:moveTo>
                  <a:pt x="306324" y="0"/>
                </a:moveTo>
                <a:lnTo>
                  <a:pt x="0" y="0"/>
                </a:lnTo>
                <a:lnTo>
                  <a:pt x="0" y="242315"/>
                </a:lnTo>
                <a:lnTo>
                  <a:pt x="306324" y="242315"/>
                </a:lnTo>
                <a:lnTo>
                  <a:pt x="30632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315925"/>
            <a:ext cx="29597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Diagramas</a:t>
            </a:r>
            <a:r>
              <a:rPr sz="3200" b="0" spc="-7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UML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15" y="44194"/>
            <a:ext cx="9054083" cy="679551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123" y="903732"/>
            <a:ext cx="7958455" cy="114300"/>
            <a:chOff x="611123" y="903732"/>
            <a:chExt cx="7958455" cy="114300"/>
          </a:xfrm>
        </p:grpSpPr>
        <p:sp>
          <p:nvSpPr>
            <p:cNvPr id="3" name="object 3"/>
            <p:cNvSpPr/>
            <p:nvPr/>
          </p:nvSpPr>
          <p:spPr>
            <a:xfrm>
              <a:off x="611123" y="908304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66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4655566" y="109727"/>
                  </a:lnTo>
                  <a:lnTo>
                    <a:pt x="465556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1123" y="908304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328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11123" y="6309359"/>
            <a:ext cx="1725930" cy="0"/>
          </a:xfrm>
          <a:custGeom>
            <a:avLst/>
            <a:gdLst/>
            <a:ahLst/>
            <a:cxnLst/>
            <a:rect l="l" t="t" r="r" b="b"/>
            <a:pathLst>
              <a:path w="1725930">
                <a:moveTo>
                  <a:pt x="0" y="0"/>
                </a:moveTo>
                <a:lnTo>
                  <a:pt x="1725368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5947" y="6309359"/>
            <a:ext cx="1577340" cy="0"/>
          </a:xfrm>
          <a:custGeom>
            <a:avLst/>
            <a:gdLst/>
            <a:ahLst/>
            <a:cxnLst/>
            <a:rect l="l" t="t" r="r" b="b"/>
            <a:pathLst>
              <a:path w="1577339">
                <a:moveTo>
                  <a:pt x="0" y="0"/>
                </a:moveTo>
                <a:lnTo>
                  <a:pt x="1576813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899903" y="5023965"/>
            <a:ext cx="2637790" cy="1424305"/>
            <a:chOff x="5899903" y="5023965"/>
            <a:chExt cx="2637790" cy="1424305"/>
          </a:xfrm>
        </p:grpSpPr>
        <p:sp>
          <p:nvSpPr>
            <p:cNvPr id="8" name="object 8"/>
            <p:cNvSpPr/>
            <p:nvPr/>
          </p:nvSpPr>
          <p:spPr>
            <a:xfrm>
              <a:off x="7364097" y="6309360"/>
              <a:ext cx="1172210" cy="0"/>
            </a:xfrm>
            <a:custGeom>
              <a:avLst/>
              <a:gdLst/>
              <a:ahLst/>
              <a:cxnLst/>
              <a:rect l="l" t="t" r="r" b="b"/>
              <a:pathLst>
                <a:path w="1172209">
                  <a:moveTo>
                    <a:pt x="0" y="0"/>
                  </a:moveTo>
                  <a:lnTo>
                    <a:pt x="1171826" y="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02761" y="5026822"/>
              <a:ext cx="1461770" cy="1418590"/>
            </a:xfrm>
            <a:custGeom>
              <a:avLst/>
              <a:gdLst/>
              <a:ahLst/>
              <a:cxnLst/>
              <a:rect l="l" t="t" r="r" b="b"/>
              <a:pathLst>
                <a:path w="1461770" h="1418589">
                  <a:moveTo>
                    <a:pt x="1461335" y="0"/>
                  </a:moveTo>
                  <a:lnTo>
                    <a:pt x="0" y="0"/>
                  </a:lnTo>
                  <a:lnTo>
                    <a:pt x="0" y="1418517"/>
                  </a:lnTo>
                  <a:lnTo>
                    <a:pt x="1461335" y="1418517"/>
                  </a:lnTo>
                  <a:lnTo>
                    <a:pt x="146133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02761" y="5026822"/>
              <a:ext cx="1461770" cy="1418590"/>
            </a:xfrm>
            <a:custGeom>
              <a:avLst/>
              <a:gdLst/>
              <a:ahLst/>
              <a:cxnLst/>
              <a:rect l="l" t="t" r="r" b="b"/>
              <a:pathLst>
                <a:path w="1461770" h="1418589">
                  <a:moveTo>
                    <a:pt x="0" y="1418517"/>
                  </a:moveTo>
                  <a:lnTo>
                    <a:pt x="1461335" y="1418517"/>
                  </a:lnTo>
                  <a:lnTo>
                    <a:pt x="1461335" y="0"/>
                  </a:lnTo>
                  <a:lnTo>
                    <a:pt x="0" y="0"/>
                  </a:lnTo>
                  <a:lnTo>
                    <a:pt x="0" y="1418517"/>
                  </a:lnTo>
                  <a:close/>
                </a:path>
              </a:pathLst>
            </a:custGeom>
            <a:ln w="567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53592" y="371093"/>
            <a:ext cx="6378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Diagrama</a:t>
            </a:r>
            <a:r>
              <a:rPr sz="2800" b="0" spc="4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de</a:t>
            </a:r>
            <a:r>
              <a:rPr sz="2800" b="0" spc="2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Classes:</a:t>
            </a:r>
            <a:r>
              <a:rPr sz="2800" b="0" spc="2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Relacionamentos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406" y="1156683"/>
            <a:ext cx="7693659" cy="351091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665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400" b="1" dirty="0">
                <a:latin typeface="Verdana"/>
                <a:cs typeface="Verdana"/>
              </a:rPr>
              <a:t>Navegabilidade</a:t>
            </a:r>
            <a:r>
              <a:rPr sz="2400" dirty="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920750" algn="l"/>
                <a:tab pos="921385" algn="l"/>
                <a:tab pos="1440815" algn="l"/>
                <a:tab pos="3721100" algn="l"/>
                <a:tab pos="4775835" algn="l"/>
                <a:tab pos="5351780" algn="l"/>
                <a:tab pos="7365365" algn="l"/>
              </a:tabLst>
            </a:pPr>
            <a:r>
              <a:rPr sz="2000" spc="-1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s	r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ci</a:t>
            </a:r>
            <a:r>
              <a:rPr sz="2000" spc="-10" dirty="0">
                <a:latin typeface="Verdana"/>
                <a:cs typeface="Verdana"/>
              </a:rPr>
              <a:t>on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me</a:t>
            </a:r>
            <a:r>
              <a:rPr sz="2000" dirty="0">
                <a:latin typeface="Verdana"/>
                <a:cs typeface="Verdana"/>
              </a:rPr>
              <a:t>ntos	</a:t>
            </a:r>
            <a:r>
              <a:rPr sz="2000" spc="-1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od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m	s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r	</a:t>
            </a:r>
            <a:r>
              <a:rPr sz="2000" b="1" spc="-5" dirty="0">
                <a:latin typeface="Verdana"/>
                <a:cs typeface="Verdana"/>
              </a:rPr>
              <a:t>bidirecio</a:t>
            </a:r>
            <a:r>
              <a:rPr sz="2000" b="1" spc="-10" dirty="0">
                <a:latin typeface="Verdana"/>
                <a:cs typeface="Verdana"/>
              </a:rPr>
              <a:t>n</a:t>
            </a:r>
            <a:r>
              <a:rPr sz="2000" b="1" dirty="0">
                <a:latin typeface="Verdana"/>
                <a:cs typeface="Verdana"/>
              </a:rPr>
              <a:t>ais	</a:t>
            </a:r>
            <a:r>
              <a:rPr sz="2000" spc="-20" dirty="0">
                <a:latin typeface="Verdana"/>
                <a:cs typeface="Verdana"/>
              </a:rPr>
              <a:t>ou</a:t>
            </a:r>
            <a:endParaRPr sz="2000">
              <a:latin typeface="Verdana"/>
              <a:cs typeface="Verdana"/>
            </a:endParaRPr>
          </a:p>
          <a:p>
            <a:pPr marL="920750">
              <a:lnSpc>
                <a:spcPct val="100000"/>
              </a:lnSpc>
            </a:pPr>
            <a:r>
              <a:rPr sz="2000" b="1" spc="-5" dirty="0">
                <a:latin typeface="Verdana"/>
                <a:cs typeface="Verdana"/>
              </a:rPr>
              <a:t>unidirecionais</a:t>
            </a:r>
            <a:r>
              <a:rPr sz="2000" spc="-5" dirty="0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  <a:p>
            <a:pPr marL="920750" marR="5080" lvl="1" indent="-43815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latin typeface="Verdana"/>
                <a:cs typeface="Verdana"/>
              </a:rPr>
              <a:t>Uma</a:t>
            </a:r>
            <a:r>
              <a:rPr sz="2000" spc="1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seta</a:t>
            </a:r>
            <a:r>
              <a:rPr sz="2000" spc="1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é</a:t>
            </a:r>
            <a:r>
              <a:rPr sz="2000" spc="1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adicionada</a:t>
            </a:r>
            <a:r>
              <a:rPr sz="2000" spc="1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ao</a:t>
            </a:r>
            <a:r>
              <a:rPr sz="2000" spc="1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relacionamento</a:t>
            </a:r>
            <a:r>
              <a:rPr sz="2000" spc="1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quando</a:t>
            </a:r>
            <a:r>
              <a:rPr sz="2000" spc="1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 </a:t>
            </a:r>
            <a:r>
              <a:rPr sz="2000" spc="-6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navegação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é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em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apenas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uma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direção;</a:t>
            </a:r>
            <a:endParaRPr sz="2000">
              <a:latin typeface="Verdana"/>
              <a:cs typeface="Verdana"/>
            </a:endParaRPr>
          </a:p>
          <a:p>
            <a:pPr marL="920750" marR="5080" lvl="1" indent="-43815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920750" algn="l"/>
                <a:tab pos="921385" algn="l"/>
                <a:tab pos="2239010" algn="l"/>
                <a:tab pos="2720975" algn="l"/>
                <a:tab pos="3588385" algn="l"/>
                <a:tab pos="4068445" algn="l"/>
                <a:tab pos="5351780" algn="l"/>
                <a:tab pos="5835015" algn="l"/>
                <a:tab pos="7528559" algn="l"/>
              </a:tabLst>
            </a:pPr>
            <a:r>
              <a:rPr sz="2000" spc="-5" dirty="0">
                <a:latin typeface="Verdana"/>
                <a:cs typeface="Verdana"/>
              </a:rPr>
              <a:t>Qu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ndo	a	s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a	é	o</a:t>
            </a:r>
            <a:r>
              <a:rPr sz="2000" spc="-10" dirty="0">
                <a:latin typeface="Verdana"/>
                <a:cs typeface="Verdana"/>
              </a:rPr>
              <a:t>m</a:t>
            </a:r>
            <a:r>
              <a:rPr sz="2000" spc="-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5" dirty="0">
                <a:latin typeface="Verdana"/>
                <a:cs typeface="Verdana"/>
              </a:rPr>
              <a:t>id</a:t>
            </a:r>
            <a:r>
              <a:rPr sz="2000" dirty="0">
                <a:latin typeface="Verdana"/>
                <a:cs typeface="Verdana"/>
              </a:rPr>
              <a:t>a	a	nav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gaç</a:t>
            </a:r>
            <a:r>
              <a:rPr sz="2000" spc="-15" dirty="0">
                <a:latin typeface="Verdana"/>
                <a:cs typeface="Verdana"/>
              </a:rPr>
              <a:t>ã</a:t>
            </a:r>
            <a:r>
              <a:rPr sz="2000" dirty="0">
                <a:latin typeface="Verdana"/>
                <a:cs typeface="Verdana"/>
              </a:rPr>
              <a:t>o	é  </a:t>
            </a:r>
            <a:r>
              <a:rPr sz="2000" spc="-5" dirty="0">
                <a:latin typeface="Verdana"/>
                <a:cs typeface="Verdana"/>
              </a:rPr>
              <a:t>desconhecida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ou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é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bidirecional;</a:t>
            </a:r>
            <a:endParaRPr sz="2000">
              <a:latin typeface="Verdana"/>
              <a:cs typeface="Verdana"/>
            </a:endParaRPr>
          </a:p>
          <a:p>
            <a:pPr marL="481965" indent="-46990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000" spc="-5" dirty="0">
                <a:latin typeface="Verdana"/>
                <a:cs typeface="Verdana"/>
              </a:rPr>
              <a:t>Exemplo:</a:t>
            </a:r>
            <a:endParaRPr sz="20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920750" algn="l"/>
                <a:tab pos="921385" algn="l"/>
                <a:tab pos="1553210" algn="l"/>
                <a:tab pos="2556510" algn="l"/>
                <a:tab pos="3367404" algn="l"/>
                <a:tab pos="4268470" algn="l"/>
                <a:tab pos="4865370" algn="l"/>
                <a:tab pos="5781675" algn="l"/>
                <a:tab pos="6792595" algn="l"/>
                <a:tab pos="7524115" algn="l"/>
              </a:tabLst>
            </a:pPr>
            <a:r>
              <a:rPr sz="2000" spc="-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m	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leit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r	</a:t>
            </a:r>
            <a:r>
              <a:rPr sz="2000" spc="-5" dirty="0">
                <a:latin typeface="Verdana"/>
                <a:cs typeface="Verdana"/>
              </a:rPr>
              <a:t>d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ve	sa</a:t>
            </a:r>
            <a:r>
              <a:rPr sz="2000" spc="-20" dirty="0">
                <a:latin typeface="Verdana"/>
                <a:cs typeface="Verdana"/>
              </a:rPr>
              <a:t>b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r	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m	</a:t>
            </a:r>
            <a:r>
              <a:rPr sz="2000" spc="-5" dirty="0">
                <a:latin typeface="Verdana"/>
                <a:cs typeface="Verdana"/>
              </a:rPr>
              <a:t>qu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m	voto</a:t>
            </a:r>
            <a:r>
              <a:rPr sz="2000" spc="-1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,	m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s	o</a:t>
            </a:r>
            <a:endParaRPr sz="2000">
              <a:latin typeface="Verdana"/>
              <a:cs typeface="Verdana"/>
            </a:endParaRPr>
          </a:p>
          <a:p>
            <a:pPr marL="920750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candidato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não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deve saber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quem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votou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nele.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33634" y="4873175"/>
            <a:ext cx="1995170" cy="1725930"/>
            <a:chOff x="2333634" y="4873175"/>
            <a:chExt cx="1995170" cy="1725930"/>
          </a:xfrm>
        </p:grpSpPr>
        <p:sp>
          <p:nvSpPr>
            <p:cNvPr id="14" name="object 14"/>
            <p:cNvSpPr/>
            <p:nvPr/>
          </p:nvSpPr>
          <p:spPr>
            <a:xfrm>
              <a:off x="2336492" y="4876032"/>
              <a:ext cx="1989455" cy="1720214"/>
            </a:xfrm>
            <a:custGeom>
              <a:avLst/>
              <a:gdLst/>
              <a:ahLst/>
              <a:cxnLst/>
              <a:rect l="l" t="t" r="r" b="b"/>
              <a:pathLst>
                <a:path w="1989454" h="1720215">
                  <a:moveTo>
                    <a:pt x="1989455" y="0"/>
                  </a:moveTo>
                  <a:lnTo>
                    <a:pt x="0" y="0"/>
                  </a:lnTo>
                  <a:lnTo>
                    <a:pt x="0" y="1720081"/>
                  </a:lnTo>
                  <a:lnTo>
                    <a:pt x="1989455" y="1720081"/>
                  </a:lnTo>
                  <a:lnTo>
                    <a:pt x="198945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6492" y="4876032"/>
              <a:ext cx="1989455" cy="1720214"/>
            </a:xfrm>
            <a:custGeom>
              <a:avLst/>
              <a:gdLst/>
              <a:ahLst/>
              <a:cxnLst/>
              <a:rect l="l" t="t" r="r" b="b"/>
              <a:pathLst>
                <a:path w="1989454" h="1720215">
                  <a:moveTo>
                    <a:pt x="0" y="1720081"/>
                  </a:moveTo>
                  <a:lnTo>
                    <a:pt x="1989455" y="1720081"/>
                  </a:lnTo>
                  <a:lnTo>
                    <a:pt x="1989455" y="0"/>
                  </a:lnTo>
                  <a:lnTo>
                    <a:pt x="0" y="0"/>
                  </a:lnTo>
                  <a:lnTo>
                    <a:pt x="0" y="1720081"/>
                  </a:lnTo>
                  <a:close/>
                </a:path>
              </a:pathLst>
            </a:custGeom>
            <a:ln w="5669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36492" y="4876032"/>
            <a:ext cx="1989455" cy="416559"/>
          </a:xfrm>
          <a:prstGeom prst="rect">
            <a:avLst/>
          </a:prstGeom>
          <a:solidFill>
            <a:srgbClr val="FFFFCC"/>
          </a:solidFill>
          <a:ln w="5669">
            <a:solidFill>
              <a:srgbClr val="990033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654685">
              <a:lnSpc>
                <a:spcPct val="100000"/>
              </a:lnSpc>
              <a:spcBef>
                <a:spcPts val="470"/>
              </a:spcBef>
            </a:pPr>
            <a:r>
              <a:rPr sz="1950" dirty="0">
                <a:latin typeface="Arial MT"/>
                <a:cs typeface="Arial MT"/>
              </a:rPr>
              <a:t>Eleitor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36492" y="5292551"/>
            <a:ext cx="1989455" cy="1303655"/>
          </a:xfrm>
          <a:custGeom>
            <a:avLst/>
            <a:gdLst/>
            <a:ahLst/>
            <a:cxnLst/>
            <a:rect l="l" t="t" r="r" b="b"/>
            <a:pathLst>
              <a:path w="1989454" h="1303654">
                <a:moveTo>
                  <a:pt x="0" y="1303562"/>
                </a:moveTo>
                <a:lnTo>
                  <a:pt x="1989455" y="1303562"/>
                </a:lnTo>
                <a:lnTo>
                  <a:pt x="1989455" y="0"/>
                </a:lnTo>
                <a:lnTo>
                  <a:pt x="0" y="0"/>
                </a:lnTo>
                <a:lnTo>
                  <a:pt x="0" y="1303562"/>
                </a:lnTo>
                <a:close/>
              </a:path>
            </a:pathLst>
          </a:custGeom>
          <a:ln w="5667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36492" y="5292551"/>
            <a:ext cx="1989455" cy="755015"/>
          </a:xfrm>
          <a:prstGeom prst="rect">
            <a:avLst/>
          </a:prstGeom>
          <a:ln w="5669">
            <a:solidFill>
              <a:srgbClr val="990033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8260" marR="869950">
              <a:lnSpc>
                <a:spcPct val="101499"/>
              </a:lnSpc>
              <a:spcBef>
                <a:spcPts val="55"/>
              </a:spcBef>
            </a:pPr>
            <a:r>
              <a:rPr sz="1950" spc="-20" dirty="0">
                <a:latin typeface="Arial MT"/>
                <a:cs typeface="Arial MT"/>
              </a:rPr>
              <a:t>nome </a:t>
            </a:r>
            <a:r>
              <a:rPr sz="1950" spc="-15" dirty="0">
                <a:latin typeface="Arial MT"/>
                <a:cs typeface="Arial MT"/>
              </a:rPr>
              <a:t> </a:t>
            </a:r>
            <a:r>
              <a:rPr sz="1950" spc="-40" dirty="0">
                <a:latin typeface="Arial MT"/>
                <a:cs typeface="Arial MT"/>
              </a:rPr>
              <a:t>nu</a:t>
            </a:r>
            <a:r>
              <a:rPr sz="1950" spc="-10" dirty="0">
                <a:latin typeface="Arial MT"/>
                <a:cs typeface="Arial MT"/>
              </a:rPr>
              <a:t>m</a:t>
            </a:r>
            <a:r>
              <a:rPr sz="1950" spc="-150" dirty="0">
                <a:latin typeface="Arial MT"/>
                <a:cs typeface="Arial MT"/>
              </a:rPr>
              <a:t>T</a:t>
            </a:r>
            <a:r>
              <a:rPr sz="1950" spc="-10" dirty="0">
                <a:latin typeface="Arial MT"/>
                <a:cs typeface="Arial MT"/>
              </a:rPr>
              <a:t>i</a:t>
            </a:r>
            <a:r>
              <a:rPr sz="1950" spc="70" dirty="0">
                <a:latin typeface="Arial MT"/>
                <a:cs typeface="Arial MT"/>
              </a:rPr>
              <a:t>t</a:t>
            </a:r>
            <a:r>
              <a:rPr sz="1950" spc="-40" dirty="0">
                <a:latin typeface="Arial MT"/>
                <a:cs typeface="Arial MT"/>
              </a:rPr>
              <a:t>u</a:t>
            </a:r>
            <a:r>
              <a:rPr sz="1950" spc="-10" dirty="0">
                <a:latin typeface="Arial MT"/>
                <a:cs typeface="Arial MT"/>
              </a:rPr>
              <a:t>l</a:t>
            </a:r>
            <a:r>
              <a:rPr sz="1950" dirty="0">
                <a:latin typeface="Arial MT"/>
                <a:cs typeface="Arial MT"/>
              </a:rPr>
              <a:t>o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36492" y="6047042"/>
            <a:ext cx="1989455" cy="549275"/>
          </a:xfrm>
          <a:prstGeom prst="rect">
            <a:avLst/>
          </a:prstGeom>
          <a:solidFill>
            <a:srgbClr val="FFFFCC"/>
          </a:solidFill>
          <a:ln w="5669">
            <a:solidFill>
              <a:srgbClr val="990033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280"/>
              </a:spcBef>
            </a:pPr>
            <a:r>
              <a:rPr sz="1950" spc="-35" dirty="0">
                <a:latin typeface="Arial MT"/>
                <a:cs typeface="Arial MT"/>
              </a:rPr>
              <a:t>definirCandidato()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02761" y="5026822"/>
            <a:ext cx="1461770" cy="416559"/>
          </a:xfrm>
          <a:prstGeom prst="rect">
            <a:avLst/>
          </a:prstGeom>
          <a:solidFill>
            <a:srgbClr val="FFFFCC"/>
          </a:solidFill>
          <a:ln w="5670">
            <a:solidFill>
              <a:srgbClr val="990033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470"/>
              </a:spcBef>
            </a:pPr>
            <a:r>
              <a:rPr sz="1950" spc="-30" dirty="0">
                <a:latin typeface="Arial MT"/>
                <a:cs typeface="Arial MT"/>
              </a:rPr>
              <a:t>Candidato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02761" y="5443316"/>
            <a:ext cx="1461770" cy="1002030"/>
          </a:xfrm>
          <a:custGeom>
            <a:avLst/>
            <a:gdLst/>
            <a:ahLst/>
            <a:cxnLst/>
            <a:rect l="l" t="t" r="r" b="b"/>
            <a:pathLst>
              <a:path w="1461770" h="1002029">
                <a:moveTo>
                  <a:pt x="0" y="1002023"/>
                </a:moveTo>
                <a:lnTo>
                  <a:pt x="1461335" y="1002023"/>
                </a:lnTo>
                <a:lnTo>
                  <a:pt x="1461335" y="0"/>
                </a:lnTo>
                <a:lnTo>
                  <a:pt x="0" y="0"/>
                </a:lnTo>
                <a:lnTo>
                  <a:pt x="0" y="1002023"/>
                </a:lnTo>
                <a:close/>
              </a:path>
              <a:path w="1461770" h="1002029">
                <a:moveTo>
                  <a:pt x="0" y="1002023"/>
                </a:moveTo>
                <a:lnTo>
                  <a:pt x="1461335" y="1002023"/>
                </a:lnTo>
                <a:lnTo>
                  <a:pt x="1461335" y="754503"/>
                </a:lnTo>
                <a:lnTo>
                  <a:pt x="0" y="754503"/>
                </a:lnTo>
                <a:lnTo>
                  <a:pt x="0" y="1002023"/>
                </a:lnTo>
                <a:close/>
              </a:path>
            </a:pathLst>
          </a:custGeom>
          <a:ln w="5670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02761" y="5443316"/>
            <a:ext cx="1461770" cy="755015"/>
          </a:xfrm>
          <a:prstGeom prst="rect">
            <a:avLst/>
          </a:prstGeom>
          <a:solidFill>
            <a:srgbClr val="FFFFCC"/>
          </a:solidFill>
          <a:ln w="5670">
            <a:solidFill>
              <a:srgbClr val="990033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950" u="sng" dirty="0">
                <a:uFill>
                  <a:solidFill>
                    <a:srgbClr val="990033"/>
                  </a:solidFill>
                </a:uFill>
                <a:latin typeface="Arial MT"/>
                <a:cs typeface="Arial MT"/>
              </a:rPr>
              <a:t>            </a:t>
            </a:r>
            <a:r>
              <a:rPr sz="1950" spc="-20" dirty="0">
                <a:latin typeface="Arial MT"/>
                <a:cs typeface="Arial MT"/>
              </a:rPr>
              <a:t>nome</a:t>
            </a:r>
            <a:endParaRPr sz="1950">
              <a:latin typeface="Arial MT"/>
              <a:cs typeface="Arial MT"/>
            </a:endParaRPr>
          </a:p>
          <a:p>
            <a:pPr marL="48260">
              <a:lnSpc>
                <a:spcPct val="100000"/>
              </a:lnSpc>
              <a:spcBef>
                <a:spcPts val="35"/>
              </a:spcBef>
            </a:pPr>
            <a:r>
              <a:rPr sz="1950" spc="-25" dirty="0">
                <a:latin typeface="Arial MT"/>
                <a:cs typeface="Arial MT"/>
              </a:rPr>
              <a:t>numero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87553" y="5663833"/>
            <a:ext cx="212725" cy="180975"/>
          </a:xfrm>
          <a:custGeom>
            <a:avLst/>
            <a:gdLst/>
            <a:ahLst/>
            <a:cxnLst/>
            <a:rect l="l" t="t" r="r" b="b"/>
            <a:pathLst>
              <a:path w="212725" h="180975">
                <a:moveTo>
                  <a:pt x="212675" y="90464"/>
                </a:moveTo>
                <a:lnTo>
                  <a:pt x="0" y="180928"/>
                </a:lnTo>
              </a:path>
              <a:path w="212725" h="180975">
                <a:moveTo>
                  <a:pt x="212675" y="90464"/>
                </a:moveTo>
                <a:lnTo>
                  <a:pt x="0" y="0"/>
                </a:lnTo>
              </a:path>
            </a:pathLst>
          </a:custGeom>
          <a:ln w="5670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68671" y="5962872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78892" y="0"/>
                </a:moveTo>
                <a:lnTo>
                  <a:pt x="0" y="0"/>
                </a:lnTo>
              </a:path>
            </a:pathLst>
          </a:custGeom>
          <a:ln w="5662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71093"/>
            <a:ext cx="6378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Diagrama</a:t>
            </a:r>
            <a:r>
              <a:rPr sz="2800" b="0" spc="4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de</a:t>
            </a:r>
            <a:r>
              <a:rPr sz="2800" b="0" spc="2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Classes:</a:t>
            </a:r>
            <a:r>
              <a:rPr sz="2800" b="0" spc="2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Relacionamentos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03" y="1793325"/>
            <a:ext cx="6603492" cy="352248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860245"/>
            <a:ext cx="7995284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SzPct val="95454"/>
              <a:buFont typeface="Wingdings"/>
              <a:buChar char=""/>
              <a:tabLst>
                <a:tab pos="481965" algn="l"/>
                <a:tab pos="482600" algn="l"/>
                <a:tab pos="2430145" algn="l"/>
                <a:tab pos="4056379" algn="l"/>
                <a:tab pos="4818380" algn="l"/>
                <a:tab pos="6746875" algn="l"/>
                <a:tab pos="7365365" algn="l"/>
              </a:tabLst>
            </a:pPr>
            <a:r>
              <a:rPr sz="2200" spc="-5" dirty="0">
                <a:latin typeface="Verdana"/>
                <a:cs typeface="Verdana"/>
              </a:rPr>
              <a:t>Ass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c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açõ</a:t>
            </a:r>
            <a:r>
              <a:rPr sz="2200" spc="5" dirty="0">
                <a:latin typeface="Verdana"/>
                <a:cs typeface="Verdana"/>
              </a:rPr>
              <a:t>e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r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spc="-15" dirty="0">
                <a:latin typeface="Verdana"/>
                <a:cs typeface="Verdana"/>
              </a:rPr>
              <a:t>f</a:t>
            </a:r>
            <a:r>
              <a:rPr sz="2200" dirty="0">
                <a:latin typeface="Verdana"/>
                <a:cs typeface="Verdana"/>
              </a:rPr>
              <a:t>l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spc="-15" dirty="0">
                <a:latin typeface="Verdana"/>
                <a:cs typeface="Verdana"/>
              </a:rPr>
              <a:t>x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v</a:t>
            </a:r>
            <a:r>
              <a:rPr sz="2200" spc="-15" dirty="0">
                <a:latin typeface="Verdana"/>
                <a:cs typeface="Verdana"/>
              </a:rPr>
              <a:t>a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são</a:t>
            </a:r>
            <a:r>
              <a:rPr sz="2200" dirty="0">
                <a:latin typeface="Verdana"/>
                <a:cs typeface="Verdana"/>
              </a:rPr>
              <a:t>	a</a:t>
            </a:r>
            <a:r>
              <a:rPr sz="2200" spc="-5" dirty="0">
                <a:latin typeface="Verdana"/>
                <a:cs typeface="Verdana"/>
              </a:rPr>
              <a:t>ssoc</a:t>
            </a:r>
            <a:r>
              <a:rPr sz="2200" spc="5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açõ</a:t>
            </a:r>
            <a:r>
              <a:rPr sz="2200" spc="5" dirty="0">
                <a:latin typeface="Verdana"/>
                <a:cs typeface="Verdana"/>
              </a:rPr>
              <a:t>e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0" dirty="0">
                <a:latin typeface="Verdana"/>
                <a:cs typeface="Verdana"/>
              </a:rPr>
              <a:t>d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uma</a:t>
            </a:r>
            <a:endParaRPr sz="22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Verdana"/>
                <a:cs typeface="Verdana"/>
              </a:rPr>
              <a:t>classe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com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ela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própria.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2999" y="3387242"/>
            <a:ext cx="2892207" cy="18532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3592" y="339090"/>
            <a:ext cx="6815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Arial MT"/>
                <a:cs typeface="Arial MT"/>
              </a:rPr>
              <a:t>Diagrama</a:t>
            </a:r>
            <a:r>
              <a:rPr sz="3000" b="0" spc="-35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de</a:t>
            </a:r>
            <a:r>
              <a:rPr sz="3000" b="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Classes:</a:t>
            </a:r>
            <a:r>
              <a:rPr sz="3000" b="0" spc="-2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Relacionamentos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71093"/>
            <a:ext cx="6378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Diagrama</a:t>
            </a:r>
            <a:r>
              <a:rPr sz="2800" b="0" spc="4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de</a:t>
            </a:r>
            <a:r>
              <a:rPr sz="2800" b="0" spc="2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Classes:</a:t>
            </a:r>
            <a:r>
              <a:rPr sz="2800" b="0" spc="2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Relacionamentos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858721"/>
            <a:ext cx="769112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000" spc="-5" dirty="0">
                <a:latin typeface="Verdana"/>
                <a:cs typeface="Verdana"/>
              </a:rPr>
              <a:t>Uma</a:t>
            </a:r>
            <a:r>
              <a:rPr sz="2000" spc="22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restrição</a:t>
            </a:r>
            <a:r>
              <a:rPr sz="2000" b="1" spc="23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XOR</a:t>
            </a:r>
            <a:r>
              <a:rPr sz="2000" b="1" spc="24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indica</a:t>
            </a:r>
            <a:r>
              <a:rPr sz="2000" spc="2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que</a:t>
            </a:r>
            <a:r>
              <a:rPr sz="2000" spc="2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apenas</a:t>
            </a:r>
            <a:r>
              <a:rPr sz="2000" spc="20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uma</a:t>
            </a:r>
            <a:r>
              <a:rPr sz="2000" spc="2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dentre</a:t>
            </a:r>
            <a:r>
              <a:rPr sz="2000" spc="21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as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Verdana"/>
                <a:cs typeface="Verdana"/>
              </a:rPr>
              <a:t>várias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associações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representadas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pode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ocorrer;</a:t>
            </a:r>
            <a:endParaRPr sz="2000">
              <a:latin typeface="Verdana"/>
              <a:cs typeface="Verdana"/>
            </a:endParaRPr>
          </a:p>
          <a:p>
            <a:pPr marL="481965" indent="-46990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000" spc="-5" dirty="0">
                <a:latin typeface="Verdana"/>
                <a:cs typeface="Verdana"/>
              </a:rPr>
              <a:t>Ambas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não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ocorrem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ao </a:t>
            </a:r>
            <a:r>
              <a:rPr sz="2000" dirty="0">
                <a:latin typeface="Verdana"/>
                <a:cs typeface="Verdana"/>
              </a:rPr>
              <a:t>mesmo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tempo.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39216" y="3931354"/>
            <a:ext cx="1359535" cy="887094"/>
            <a:chOff x="6439216" y="3931354"/>
            <a:chExt cx="1359535" cy="887094"/>
          </a:xfrm>
        </p:grpSpPr>
        <p:sp>
          <p:nvSpPr>
            <p:cNvPr id="5" name="object 5"/>
            <p:cNvSpPr/>
            <p:nvPr/>
          </p:nvSpPr>
          <p:spPr>
            <a:xfrm>
              <a:off x="6443026" y="3935164"/>
              <a:ext cx="1351915" cy="879475"/>
            </a:xfrm>
            <a:custGeom>
              <a:avLst/>
              <a:gdLst/>
              <a:ahLst/>
              <a:cxnLst/>
              <a:rect l="l" t="t" r="r" b="b"/>
              <a:pathLst>
                <a:path w="1351915" h="879475">
                  <a:moveTo>
                    <a:pt x="1351854" y="0"/>
                  </a:moveTo>
                  <a:lnTo>
                    <a:pt x="0" y="0"/>
                  </a:lnTo>
                  <a:lnTo>
                    <a:pt x="0" y="878851"/>
                  </a:lnTo>
                  <a:lnTo>
                    <a:pt x="1351854" y="878851"/>
                  </a:lnTo>
                  <a:lnTo>
                    <a:pt x="135185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43026" y="3935164"/>
              <a:ext cx="1351915" cy="879475"/>
            </a:xfrm>
            <a:custGeom>
              <a:avLst/>
              <a:gdLst/>
              <a:ahLst/>
              <a:cxnLst/>
              <a:rect l="l" t="t" r="r" b="b"/>
              <a:pathLst>
                <a:path w="1351915" h="879475">
                  <a:moveTo>
                    <a:pt x="0" y="878851"/>
                  </a:moveTo>
                  <a:lnTo>
                    <a:pt x="1351854" y="878851"/>
                  </a:lnTo>
                  <a:lnTo>
                    <a:pt x="1351854" y="0"/>
                  </a:lnTo>
                  <a:lnTo>
                    <a:pt x="0" y="0"/>
                  </a:lnTo>
                  <a:lnTo>
                    <a:pt x="0" y="878851"/>
                  </a:lnTo>
                  <a:close/>
                </a:path>
              </a:pathLst>
            </a:custGeom>
            <a:ln w="7086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43026" y="3935164"/>
            <a:ext cx="1351915" cy="470534"/>
          </a:xfrm>
          <a:prstGeom prst="rect">
            <a:avLst/>
          </a:prstGeom>
          <a:solidFill>
            <a:srgbClr val="FFFFCC"/>
          </a:solidFill>
          <a:ln w="7086">
            <a:solidFill>
              <a:srgbClr val="990033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489"/>
              </a:spcBef>
            </a:pPr>
            <a:r>
              <a:rPr sz="2250" spc="75" dirty="0">
                <a:latin typeface="Arial MT"/>
                <a:cs typeface="Arial MT"/>
              </a:rPr>
              <a:t>Pessoa</a:t>
            </a:r>
            <a:endParaRPr sz="22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16455" y="3168754"/>
            <a:ext cx="3782695" cy="1885950"/>
            <a:chOff x="4016455" y="3168754"/>
            <a:chExt cx="3782695" cy="1885950"/>
          </a:xfrm>
        </p:grpSpPr>
        <p:sp>
          <p:nvSpPr>
            <p:cNvPr id="9" name="object 9"/>
            <p:cNvSpPr/>
            <p:nvPr/>
          </p:nvSpPr>
          <p:spPr>
            <a:xfrm>
              <a:off x="6443026" y="4405602"/>
              <a:ext cx="1351915" cy="408940"/>
            </a:xfrm>
            <a:custGeom>
              <a:avLst/>
              <a:gdLst/>
              <a:ahLst/>
              <a:cxnLst/>
              <a:rect l="l" t="t" r="r" b="b"/>
              <a:pathLst>
                <a:path w="1351915" h="408939">
                  <a:moveTo>
                    <a:pt x="0" y="408413"/>
                  </a:moveTo>
                  <a:lnTo>
                    <a:pt x="1351854" y="408413"/>
                  </a:lnTo>
                  <a:lnTo>
                    <a:pt x="1351854" y="0"/>
                  </a:lnTo>
                  <a:lnTo>
                    <a:pt x="0" y="0"/>
                  </a:lnTo>
                  <a:lnTo>
                    <a:pt x="0" y="408413"/>
                  </a:lnTo>
                  <a:close/>
                </a:path>
                <a:path w="1351915" h="408939">
                  <a:moveTo>
                    <a:pt x="0" y="408413"/>
                  </a:moveTo>
                  <a:lnTo>
                    <a:pt x="1351854" y="408413"/>
                  </a:lnTo>
                  <a:lnTo>
                    <a:pt x="1351854" y="190075"/>
                  </a:lnTo>
                  <a:lnTo>
                    <a:pt x="0" y="190075"/>
                  </a:lnTo>
                  <a:lnTo>
                    <a:pt x="0" y="408413"/>
                  </a:lnTo>
                  <a:close/>
                </a:path>
              </a:pathLst>
            </a:custGeom>
            <a:ln w="7091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38441" y="3681480"/>
              <a:ext cx="716915" cy="1369060"/>
            </a:xfrm>
            <a:custGeom>
              <a:avLst/>
              <a:gdLst/>
              <a:ahLst/>
              <a:cxnLst/>
              <a:rect l="l" t="t" r="r" b="b"/>
              <a:pathLst>
                <a:path w="716914" h="1369060">
                  <a:moveTo>
                    <a:pt x="0" y="640097"/>
                  </a:moveTo>
                  <a:lnTo>
                    <a:pt x="716302" y="640097"/>
                  </a:lnTo>
                </a:path>
                <a:path w="716914" h="1369060">
                  <a:moveTo>
                    <a:pt x="0" y="0"/>
                  </a:moveTo>
                  <a:lnTo>
                    <a:pt x="0" y="1368954"/>
                  </a:lnTo>
                </a:path>
              </a:pathLst>
            </a:custGeom>
            <a:ln w="7091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52258" y="4172372"/>
              <a:ext cx="410209" cy="299720"/>
            </a:xfrm>
            <a:custGeom>
              <a:avLst/>
              <a:gdLst/>
              <a:ahLst/>
              <a:cxnLst/>
              <a:rect l="l" t="t" r="r" b="b"/>
              <a:pathLst>
                <a:path w="410210" h="299720">
                  <a:moveTo>
                    <a:pt x="0" y="0"/>
                  </a:moveTo>
                  <a:lnTo>
                    <a:pt x="0" y="299231"/>
                  </a:lnTo>
                  <a:lnTo>
                    <a:pt x="409768" y="149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52258" y="4172372"/>
              <a:ext cx="410209" cy="299720"/>
            </a:xfrm>
            <a:custGeom>
              <a:avLst/>
              <a:gdLst/>
              <a:ahLst/>
              <a:cxnLst/>
              <a:rect l="l" t="t" r="r" b="b"/>
              <a:pathLst>
                <a:path w="410210" h="299720">
                  <a:moveTo>
                    <a:pt x="409768" y="149205"/>
                  </a:moveTo>
                  <a:lnTo>
                    <a:pt x="0" y="299231"/>
                  </a:lnTo>
                  <a:lnTo>
                    <a:pt x="0" y="0"/>
                  </a:lnTo>
                  <a:lnTo>
                    <a:pt x="409768" y="149205"/>
                  </a:lnTo>
                  <a:close/>
                </a:path>
              </a:pathLst>
            </a:custGeom>
            <a:ln w="708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0265" y="3172564"/>
              <a:ext cx="1188085" cy="879475"/>
            </a:xfrm>
            <a:custGeom>
              <a:avLst/>
              <a:gdLst/>
              <a:ahLst/>
              <a:cxnLst/>
              <a:rect l="l" t="t" r="r" b="b"/>
              <a:pathLst>
                <a:path w="1188085" h="879475">
                  <a:moveTo>
                    <a:pt x="1187693" y="0"/>
                  </a:moveTo>
                  <a:lnTo>
                    <a:pt x="0" y="0"/>
                  </a:lnTo>
                  <a:lnTo>
                    <a:pt x="0" y="878851"/>
                  </a:lnTo>
                  <a:lnTo>
                    <a:pt x="1187693" y="878851"/>
                  </a:lnTo>
                  <a:lnTo>
                    <a:pt x="118769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0265" y="3172564"/>
              <a:ext cx="1188085" cy="879475"/>
            </a:xfrm>
            <a:custGeom>
              <a:avLst/>
              <a:gdLst/>
              <a:ahLst/>
              <a:cxnLst/>
              <a:rect l="l" t="t" r="r" b="b"/>
              <a:pathLst>
                <a:path w="1188085" h="879475">
                  <a:moveTo>
                    <a:pt x="0" y="878851"/>
                  </a:moveTo>
                  <a:lnTo>
                    <a:pt x="1187693" y="878851"/>
                  </a:lnTo>
                  <a:lnTo>
                    <a:pt x="1187693" y="0"/>
                  </a:lnTo>
                  <a:lnTo>
                    <a:pt x="0" y="0"/>
                  </a:lnTo>
                  <a:lnTo>
                    <a:pt x="0" y="878851"/>
                  </a:lnTo>
                  <a:close/>
                </a:path>
              </a:pathLst>
            </a:custGeom>
            <a:ln w="708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20265" y="3172564"/>
            <a:ext cx="1188085" cy="476884"/>
          </a:xfrm>
          <a:prstGeom prst="rect">
            <a:avLst/>
          </a:prstGeom>
          <a:solidFill>
            <a:srgbClr val="FFFFCC"/>
          </a:solidFill>
          <a:ln w="7087">
            <a:solidFill>
              <a:srgbClr val="990033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489"/>
              </a:spcBef>
            </a:pPr>
            <a:r>
              <a:rPr sz="2250" spc="40" dirty="0">
                <a:latin typeface="Arial MT"/>
                <a:cs typeface="Arial MT"/>
              </a:rPr>
              <a:t>Fisica</a:t>
            </a:r>
            <a:endParaRPr sz="22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57359" y="3645474"/>
            <a:ext cx="2778760" cy="516890"/>
            <a:chOff x="2957359" y="3645474"/>
            <a:chExt cx="2778760" cy="516890"/>
          </a:xfrm>
        </p:grpSpPr>
        <p:sp>
          <p:nvSpPr>
            <p:cNvPr id="17" name="object 17"/>
            <p:cNvSpPr/>
            <p:nvPr/>
          </p:nvSpPr>
          <p:spPr>
            <a:xfrm>
              <a:off x="4020265" y="3649284"/>
              <a:ext cx="1188085" cy="402590"/>
            </a:xfrm>
            <a:custGeom>
              <a:avLst/>
              <a:gdLst/>
              <a:ahLst/>
              <a:cxnLst/>
              <a:rect l="l" t="t" r="r" b="b"/>
              <a:pathLst>
                <a:path w="1188085" h="402589">
                  <a:moveTo>
                    <a:pt x="0" y="402132"/>
                  </a:moveTo>
                  <a:lnTo>
                    <a:pt x="1187693" y="402132"/>
                  </a:lnTo>
                  <a:lnTo>
                    <a:pt x="1187693" y="0"/>
                  </a:lnTo>
                  <a:lnTo>
                    <a:pt x="0" y="0"/>
                  </a:lnTo>
                  <a:lnTo>
                    <a:pt x="0" y="402132"/>
                  </a:lnTo>
                  <a:close/>
                </a:path>
                <a:path w="1188085" h="402589">
                  <a:moveTo>
                    <a:pt x="0" y="402132"/>
                  </a:moveTo>
                  <a:lnTo>
                    <a:pt x="1187693" y="402132"/>
                  </a:lnTo>
                  <a:lnTo>
                    <a:pt x="1187693" y="163374"/>
                  </a:lnTo>
                  <a:lnTo>
                    <a:pt x="0" y="163374"/>
                  </a:lnTo>
                  <a:lnTo>
                    <a:pt x="0" y="402132"/>
                  </a:lnTo>
                  <a:close/>
                </a:path>
              </a:pathLst>
            </a:custGeom>
            <a:ln w="7091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61169" y="3681480"/>
              <a:ext cx="2771140" cy="476884"/>
            </a:xfrm>
            <a:custGeom>
              <a:avLst/>
              <a:gdLst/>
              <a:ahLst/>
              <a:cxnLst/>
              <a:rect l="l" t="t" r="r" b="b"/>
              <a:pathLst>
                <a:path w="2771140" h="476885">
                  <a:moveTo>
                    <a:pt x="2292452" y="0"/>
                  </a:moveTo>
                  <a:lnTo>
                    <a:pt x="2770937" y="0"/>
                  </a:lnTo>
                </a:path>
                <a:path w="2771140" h="476885">
                  <a:moveTo>
                    <a:pt x="525605" y="306302"/>
                  </a:moveTo>
                  <a:lnTo>
                    <a:pt x="1050386" y="142955"/>
                  </a:lnTo>
                </a:path>
                <a:path w="2771140" h="476885">
                  <a:moveTo>
                    <a:pt x="525605" y="306302"/>
                  </a:moveTo>
                  <a:lnTo>
                    <a:pt x="0" y="476751"/>
                  </a:lnTo>
                </a:path>
              </a:pathLst>
            </a:custGeom>
            <a:ln w="7091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505547" y="3931621"/>
          <a:ext cx="1430655" cy="886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438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250" spc="10" dirty="0">
                          <a:latin typeface="Arial MT"/>
                          <a:cs typeface="Arial MT"/>
                        </a:rPr>
                        <a:t>Contrato</a:t>
                      </a:r>
                      <a:endParaRPr sz="2250">
                        <a:latin typeface="Arial MT"/>
                        <a:cs typeface="Arial MT"/>
                      </a:endParaRPr>
                    </a:p>
                  </a:txBody>
                  <a:tcPr marL="0" marR="0" marT="62229" marB="0">
                    <a:lnL w="9525">
                      <a:solidFill>
                        <a:srgbClr val="990033"/>
                      </a:solidFill>
                      <a:prstDash val="solid"/>
                    </a:lnL>
                    <a:lnR w="9525">
                      <a:solidFill>
                        <a:srgbClr val="990033"/>
                      </a:solidFill>
                      <a:prstDash val="solid"/>
                    </a:lnR>
                    <a:lnT w="9525">
                      <a:solidFill>
                        <a:srgbClr val="990033"/>
                      </a:solidFill>
                      <a:prstDash val="solid"/>
                    </a:lnT>
                    <a:lnB w="9525">
                      <a:solidFill>
                        <a:srgbClr val="990033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33"/>
                      </a:solidFill>
                      <a:prstDash val="solid"/>
                    </a:lnL>
                    <a:lnR w="9525">
                      <a:solidFill>
                        <a:srgbClr val="990033"/>
                      </a:solidFill>
                      <a:prstDash val="solid"/>
                    </a:lnR>
                    <a:lnT w="9525">
                      <a:solidFill>
                        <a:srgbClr val="990033"/>
                      </a:solidFill>
                      <a:prstDash val="solid"/>
                    </a:lnT>
                    <a:lnB w="9525">
                      <a:solidFill>
                        <a:srgbClr val="990033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33"/>
                      </a:solidFill>
                      <a:prstDash val="solid"/>
                    </a:lnL>
                    <a:lnR w="9525">
                      <a:solidFill>
                        <a:srgbClr val="990033"/>
                      </a:solidFill>
                      <a:prstDash val="solid"/>
                    </a:lnR>
                    <a:lnT w="9525">
                      <a:solidFill>
                        <a:srgbClr val="990033"/>
                      </a:solidFill>
                      <a:prstDash val="solid"/>
                    </a:lnT>
                    <a:lnB w="9525">
                      <a:solidFill>
                        <a:srgbClr val="990033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996201" y="4687958"/>
          <a:ext cx="1239520" cy="885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719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2250" spc="25" dirty="0">
                          <a:latin typeface="Arial MT"/>
                          <a:cs typeface="Arial MT"/>
                        </a:rPr>
                        <a:t>Juridica</a:t>
                      </a:r>
                      <a:endParaRPr sz="225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L w="9525">
                      <a:solidFill>
                        <a:srgbClr val="990033"/>
                      </a:solidFill>
                      <a:prstDash val="solid"/>
                    </a:lnL>
                    <a:lnR w="9525">
                      <a:solidFill>
                        <a:srgbClr val="990033"/>
                      </a:solidFill>
                      <a:prstDash val="solid"/>
                    </a:lnR>
                    <a:lnT w="9525">
                      <a:solidFill>
                        <a:srgbClr val="990033"/>
                      </a:solidFill>
                      <a:prstDash val="solid"/>
                    </a:lnT>
                    <a:lnB w="9525">
                      <a:solidFill>
                        <a:srgbClr val="990033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33"/>
                      </a:solidFill>
                      <a:prstDash val="solid"/>
                    </a:lnL>
                    <a:lnR w="9525">
                      <a:solidFill>
                        <a:srgbClr val="990033"/>
                      </a:solidFill>
                      <a:prstDash val="solid"/>
                    </a:lnR>
                    <a:lnT w="9525">
                      <a:solidFill>
                        <a:srgbClr val="990033"/>
                      </a:solidFill>
                      <a:prstDash val="solid"/>
                    </a:lnT>
                    <a:lnB w="9525">
                      <a:solidFill>
                        <a:srgbClr val="990033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90033"/>
                      </a:solidFill>
                      <a:prstDash val="solid"/>
                    </a:lnL>
                    <a:lnR w="9525">
                      <a:solidFill>
                        <a:srgbClr val="990033"/>
                      </a:solidFill>
                      <a:prstDash val="solid"/>
                    </a:lnR>
                    <a:lnT w="9525">
                      <a:solidFill>
                        <a:srgbClr val="990033"/>
                      </a:solidFill>
                      <a:prstDash val="solid"/>
                    </a:lnT>
                    <a:lnB w="9525">
                      <a:solidFill>
                        <a:srgbClr val="990033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2961169" y="4621598"/>
            <a:ext cx="2771140" cy="436245"/>
          </a:xfrm>
          <a:custGeom>
            <a:avLst/>
            <a:gdLst/>
            <a:ahLst/>
            <a:cxnLst/>
            <a:rect l="l" t="t" r="r" b="b"/>
            <a:pathLst>
              <a:path w="2771140" h="436245">
                <a:moveTo>
                  <a:pt x="2313036" y="435906"/>
                </a:moveTo>
                <a:lnTo>
                  <a:pt x="2770937" y="435906"/>
                </a:lnTo>
              </a:path>
              <a:path w="2771140" h="436245">
                <a:moveTo>
                  <a:pt x="511386" y="163378"/>
                </a:moveTo>
                <a:lnTo>
                  <a:pt x="1029866" y="333795"/>
                </a:lnTo>
              </a:path>
              <a:path w="2771140" h="436245">
                <a:moveTo>
                  <a:pt x="511386" y="163378"/>
                </a:moveTo>
                <a:lnTo>
                  <a:pt x="0" y="0"/>
                </a:lnTo>
              </a:path>
            </a:pathLst>
          </a:custGeom>
          <a:ln w="7091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96178" y="3548194"/>
            <a:ext cx="45085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85" dirty="0">
                <a:latin typeface="Arial MT"/>
                <a:cs typeface="Arial MT"/>
              </a:rPr>
              <a:t>1</a:t>
            </a:r>
            <a:r>
              <a:rPr sz="2250" spc="-90" dirty="0">
                <a:latin typeface="Arial MT"/>
                <a:cs typeface="Arial MT"/>
              </a:rPr>
              <a:t>.</a:t>
            </a:r>
            <a:r>
              <a:rPr sz="2250" spc="-40" dirty="0">
                <a:latin typeface="Arial MT"/>
                <a:cs typeface="Arial MT"/>
              </a:rPr>
              <a:t>.</a:t>
            </a:r>
            <a:r>
              <a:rPr sz="2250" dirty="0">
                <a:latin typeface="Arial MT"/>
                <a:cs typeface="Arial MT"/>
              </a:rPr>
              <a:t>*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96178" y="4841709"/>
            <a:ext cx="45085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85" dirty="0">
                <a:latin typeface="Arial MT"/>
                <a:cs typeface="Arial MT"/>
              </a:rPr>
              <a:t>1</a:t>
            </a:r>
            <a:r>
              <a:rPr sz="2250" spc="-90" dirty="0">
                <a:latin typeface="Arial MT"/>
                <a:cs typeface="Arial MT"/>
              </a:rPr>
              <a:t>.</a:t>
            </a:r>
            <a:r>
              <a:rPr sz="2250" spc="-40" dirty="0">
                <a:latin typeface="Arial MT"/>
                <a:cs typeface="Arial MT"/>
              </a:rPr>
              <a:t>.</a:t>
            </a:r>
            <a:r>
              <a:rPr sz="2250" dirty="0">
                <a:latin typeface="Arial MT"/>
                <a:cs typeface="Arial MT"/>
              </a:rPr>
              <a:t>*</a:t>
            </a:r>
            <a:endParaRPr sz="2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7286" y="3230975"/>
            <a:ext cx="5569764" cy="26074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4540" y="1860245"/>
            <a:ext cx="7689215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SzPct val="95454"/>
              <a:buFont typeface="Wingdings"/>
              <a:buChar char=""/>
              <a:tabLst>
                <a:tab pos="481965" algn="l"/>
                <a:tab pos="482600" algn="l"/>
                <a:tab pos="2305050" algn="l"/>
                <a:tab pos="2629535" algn="l"/>
                <a:tab pos="3405504" algn="l"/>
                <a:tab pos="4391660" algn="l"/>
                <a:tab pos="5673725" algn="l"/>
                <a:tab pos="6172200" algn="l"/>
              </a:tabLst>
            </a:pPr>
            <a:r>
              <a:rPr sz="2200" b="1" spc="-10" dirty="0">
                <a:solidFill>
                  <a:srgbClr val="FF0000"/>
                </a:solidFill>
                <a:latin typeface="Verdana"/>
                <a:cs typeface="Verdana"/>
              </a:rPr>
              <a:t>Agreg</a:t>
            </a:r>
            <a:r>
              <a:rPr sz="2200" b="1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200" b="1" spc="5" dirty="0">
                <a:solidFill>
                  <a:srgbClr val="FF0000"/>
                </a:solidFill>
                <a:latin typeface="Verdana"/>
                <a:cs typeface="Verdana"/>
              </a:rPr>
              <a:t>ç</a:t>
            </a:r>
            <a:r>
              <a:rPr sz="2200" b="1" spc="-5" dirty="0">
                <a:solidFill>
                  <a:srgbClr val="FF0000"/>
                </a:solidFill>
                <a:latin typeface="Verdana"/>
                <a:cs typeface="Verdana"/>
              </a:rPr>
              <a:t>ão</a:t>
            </a:r>
            <a:r>
              <a:rPr sz="2200" b="1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é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uma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forma</a:t>
            </a:r>
            <a:r>
              <a:rPr sz="2200" dirty="0">
                <a:latin typeface="Verdana"/>
                <a:cs typeface="Verdana"/>
              </a:rPr>
              <a:t>	e</a:t>
            </a:r>
            <a:r>
              <a:rPr sz="2200" spc="-5" dirty="0">
                <a:latin typeface="Verdana"/>
                <a:cs typeface="Verdana"/>
              </a:rPr>
              <a:t>sp</a:t>
            </a:r>
            <a:r>
              <a:rPr sz="2200" spc="5" dirty="0">
                <a:latin typeface="Verdana"/>
                <a:cs typeface="Verdana"/>
              </a:rPr>
              <a:t>e</a:t>
            </a:r>
            <a:r>
              <a:rPr sz="2200" spc="-5" dirty="0">
                <a:latin typeface="Verdana"/>
                <a:cs typeface="Verdana"/>
              </a:rPr>
              <a:t>c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al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0" dirty="0">
                <a:latin typeface="Verdana"/>
                <a:cs typeface="Verdana"/>
              </a:rPr>
              <a:t>d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	a</a:t>
            </a:r>
            <a:r>
              <a:rPr sz="2200" spc="-5" dirty="0">
                <a:latin typeface="Verdana"/>
                <a:cs typeface="Verdana"/>
              </a:rPr>
              <a:t>ssoc</a:t>
            </a:r>
            <a:r>
              <a:rPr sz="2200" spc="5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ação</a:t>
            </a:r>
            <a:endParaRPr sz="22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Verdana"/>
                <a:cs typeface="Verdana"/>
              </a:rPr>
              <a:t>onde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todo</a:t>
            </a:r>
            <a:r>
              <a:rPr sz="2200" b="1" spc="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está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relacionado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às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suas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b="1" spc="-10" dirty="0">
                <a:latin typeface="Verdana"/>
                <a:cs typeface="Verdana"/>
              </a:rPr>
              <a:t>partes</a:t>
            </a:r>
            <a:r>
              <a:rPr sz="2200" spc="-10" dirty="0">
                <a:latin typeface="Verdana"/>
                <a:cs typeface="Verdana"/>
              </a:rPr>
              <a:t>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3592" y="339090"/>
            <a:ext cx="6815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Arial MT"/>
                <a:cs typeface="Arial MT"/>
              </a:rPr>
              <a:t>Diagrama</a:t>
            </a:r>
            <a:r>
              <a:rPr sz="3000" b="0" spc="-35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de</a:t>
            </a:r>
            <a:r>
              <a:rPr sz="3000" b="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Classes:</a:t>
            </a:r>
            <a:r>
              <a:rPr sz="3000" b="0" spc="-2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Relacionamentos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71093"/>
            <a:ext cx="6378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Diagrama</a:t>
            </a:r>
            <a:r>
              <a:rPr sz="2800" b="0" spc="4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de</a:t>
            </a:r>
            <a:r>
              <a:rPr sz="2800" b="0" spc="2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Classes:</a:t>
            </a:r>
            <a:r>
              <a:rPr sz="2800" b="0" spc="2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Relacionamentos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860245"/>
            <a:ext cx="3739515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44450" indent="-469265" algn="r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SzPct val="95454"/>
              <a:buFont typeface="Wingdings"/>
              <a:buChar char=""/>
              <a:tabLst>
                <a:tab pos="469265" algn="l"/>
                <a:tab pos="469900" algn="l"/>
                <a:tab pos="2327275" algn="l"/>
              </a:tabLst>
            </a:pP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Agregações	reflexivas</a:t>
            </a:r>
            <a:endParaRPr sz="22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Verdana"/>
                <a:cs typeface="Verdana"/>
              </a:rPr>
              <a:t>classe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com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ela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própria.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7536" y="1860245"/>
            <a:ext cx="37782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3425" algn="l"/>
                <a:tab pos="2571750" algn="l"/>
                <a:tab pos="3147695" algn="l"/>
              </a:tabLst>
            </a:pPr>
            <a:r>
              <a:rPr sz="2200" spc="-5" dirty="0">
                <a:latin typeface="Verdana"/>
                <a:cs typeface="Verdana"/>
              </a:rPr>
              <a:t>são	</a:t>
            </a:r>
            <a:r>
              <a:rPr sz="2200" dirty="0">
                <a:latin typeface="Verdana"/>
                <a:cs typeface="Verdana"/>
              </a:rPr>
              <a:t>a</a:t>
            </a:r>
            <a:r>
              <a:rPr sz="2200" spc="-10" dirty="0">
                <a:latin typeface="Verdana"/>
                <a:cs typeface="Verdana"/>
              </a:rPr>
              <a:t>greg</a:t>
            </a:r>
            <a:r>
              <a:rPr sz="2200" spc="5" dirty="0">
                <a:latin typeface="Verdana"/>
                <a:cs typeface="Verdana"/>
              </a:rPr>
              <a:t>a</a:t>
            </a:r>
            <a:r>
              <a:rPr sz="2200" spc="-5" dirty="0">
                <a:latin typeface="Verdana"/>
                <a:cs typeface="Verdana"/>
              </a:rPr>
              <a:t>çõ</a:t>
            </a:r>
            <a:r>
              <a:rPr sz="2200" spc="5" dirty="0">
                <a:latin typeface="Verdana"/>
                <a:cs typeface="Verdana"/>
              </a:rPr>
              <a:t>e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0" dirty="0">
                <a:latin typeface="Verdana"/>
                <a:cs typeface="Verdana"/>
              </a:rPr>
              <a:t>d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u</a:t>
            </a:r>
            <a:r>
              <a:rPr sz="2200" dirty="0">
                <a:latin typeface="Verdana"/>
                <a:cs typeface="Verdana"/>
              </a:rPr>
              <a:t>m</a:t>
            </a:r>
            <a:r>
              <a:rPr sz="2200" spc="-5" dirty="0">
                <a:latin typeface="Verdana"/>
                <a:cs typeface="Verdana"/>
              </a:rPr>
              <a:t>a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8164" y="3141846"/>
            <a:ext cx="2102442" cy="19725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860245"/>
            <a:ext cx="726820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SzPct val="95454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200" b="1" spc="-5" dirty="0">
                <a:solidFill>
                  <a:srgbClr val="FF0000"/>
                </a:solidFill>
                <a:latin typeface="Verdana"/>
                <a:cs typeface="Verdana"/>
              </a:rPr>
              <a:t>Composição</a:t>
            </a:r>
            <a:r>
              <a:rPr sz="2200" b="1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indica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ciclos </a:t>
            </a:r>
            <a:r>
              <a:rPr sz="2200" spc="-5" dirty="0">
                <a:latin typeface="Verdana"/>
                <a:cs typeface="Verdana"/>
              </a:rPr>
              <a:t>de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vida dependentes.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6149" y="3351276"/>
            <a:ext cx="5354497" cy="12344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3592" y="339090"/>
            <a:ext cx="6815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Arial MT"/>
                <a:cs typeface="Arial MT"/>
              </a:rPr>
              <a:t>Diagrama</a:t>
            </a:r>
            <a:r>
              <a:rPr sz="3000" b="0" spc="-35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de</a:t>
            </a:r>
            <a:r>
              <a:rPr sz="3000" b="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Classes:</a:t>
            </a:r>
            <a:r>
              <a:rPr sz="3000" b="0" spc="-2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Relacionamentos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71093"/>
            <a:ext cx="6378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Diagrama</a:t>
            </a:r>
            <a:r>
              <a:rPr sz="2800" b="0" spc="4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de</a:t>
            </a:r>
            <a:r>
              <a:rPr sz="2800" b="0" spc="2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Classes:</a:t>
            </a:r>
            <a:r>
              <a:rPr sz="2800" b="0" spc="2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Relacionamentos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860245"/>
            <a:ext cx="7689850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SzPct val="95454"/>
              <a:buFont typeface="Wingdings"/>
              <a:buChar char=""/>
              <a:tabLst>
                <a:tab pos="481965" algn="l"/>
                <a:tab pos="482600" algn="l"/>
                <a:tab pos="2471420" algn="l"/>
                <a:tab pos="3978910" algn="l"/>
                <a:tab pos="4620260" algn="l"/>
                <a:tab pos="6560820" algn="l"/>
                <a:tab pos="7059295" algn="l"/>
              </a:tabLst>
            </a:pPr>
            <a:r>
              <a:rPr sz="2200" spc="-10" dirty="0">
                <a:solidFill>
                  <a:srgbClr val="FF0000"/>
                </a:solidFill>
                <a:latin typeface="Verdana"/>
                <a:cs typeface="Verdana"/>
              </a:rPr>
              <a:t>Comp</a:t>
            </a:r>
            <a:r>
              <a:rPr sz="2200" spc="5" dirty="0">
                <a:solidFill>
                  <a:srgbClr val="FF0000"/>
                </a:solidFill>
                <a:latin typeface="Verdana"/>
                <a:cs typeface="Verdana"/>
              </a:rPr>
              <a:t>o</a:t>
            </a: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200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ções</a:t>
            </a:r>
            <a:r>
              <a:rPr sz="2200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ref</a:t>
            </a:r>
            <a:r>
              <a:rPr sz="2200" dirty="0">
                <a:solidFill>
                  <a:srgbClr val="FF0000"/>
                </a:solidFill>
                <a:latin typeface="Verdana"/>
                <a:cs typeface="Verdana"/>
              </a:rPr>
              <a:t>l</a:t>
            </a: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sz="2200" spc="-15" dirty="0">
                <a:solidFill>
                  <a:srgbClr val="FF0000"/>
                </a:solidFill>
                <a:latin typeface="Verdana"/>
                <a:cs typeface="Verdana"/>
              </a:rPr>
              <a:t>x</a:t>
            </a:r>
            <a:r>
              <a:rPr sz="2200" dirty="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sz="2200" spc="-15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sz="2200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são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c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mpos</a:t>
            </a:r>
            <a:r>
              <a:rPr sz="2200" spc="5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ções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5" dirty="0">
                <a:latin typeface="Verdana"/>
                <a:cs typeface="Verdana"/>
              </a:rPr>
              <a:t>d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u</a:t>
            </a:r>
            <a:r>
              <a:rPr sz="2200" dirty="0">
                <a:latin typeface="Verdana"/>
                <a:cs typeface="Verdana"/>
              </a:rPr>
              <a:t>m</a:t>
            </a:r>
            <a:r>
              <a:rPr sz="2200" spc="-5" dirty="0">
                <a:latin typeface="Verdana"/>
                <a:cs typeface="Verdana"/>
              </a:rPr>
              <a:t>a</a:t>
            </a:r>
            <a:endParaRPr sz="22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Verdana"/>
                <a:cs typeface="Verdana"/>
              </a:rPr>
              <a:t>classe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com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ela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própria;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2506" y="3711233"/>
            <a:ext cx="1830044" cy="184518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7900" y="2010155"/>
            <a:ext cx="5096256" cy="23530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71494" y="4756480"/>
            <a:ext cx="2534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Herança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simples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3592" y="339090"/>
            <a:ext cx="6815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Arial MT"/>
                <a:cs typeface="Arial MT"/>
              </a:rPr>
              <a:t>Diagrama</a:t>
            </a:r>
            <a:r>
              <a:rPr sz="3000" b="0" spc="-35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de</a:t>
            </a:r>
            <a:r>
              <a:rPr sz="3000" b="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Classes:</a:t>
            </a:r>
            <a:r>
              <a:rPr sz="3000" b="0" spc="-2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Relacionamentos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7648" y="1295400"/>
            <a:ext cx="4497328" cy="40340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54146" y="5519115"/>
            <a:ext cx="2616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Herança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múltipla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3592" y="339090"/>
            <a:ext cx="6815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Arial MT"/>
                <a:cs typeface="Arial MT"/>
              </a:rPr>
              <a:t>Diagrama</a:t>
            </a:r>
            <a:r>
              <a:rPr sz="3000" b="0" spc="-35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de</a:t>
            </a:r>
            <a:r>
              <a:rPr sz="3000" b="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Classes:</a:t>
            </a:r>
            <a:r>
              <a:rPr sz="3000" b="0" spc="-2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Relacionamentos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366585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Diagrama</a:t>
            </a:r>
            <a:r>
              <a:rPr sz="3000" b="0" spc="-55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de</a:t>
            </a:r>
            <a:r>
              <a:rPr sz="3000" b="0" spc="-35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444" y="1853468"/>
            <a:ext cx="3592884" cy="31147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540" y="1860245"/>
            <a:ext cx="369062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 algn="r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481965" algn="l"/>
                <a:tab pos="482600" algn="l"/>
                <a:tab pos="1876425" algn="l"/>
                <a:tab pos="3169285" algn="l"/>
                <a:tab pos="3495040" algn="l"/>
              </a:tabLst>
            </a:pPr>
            <a:r>
              <a:rPr sz="2400" dirty="0">
                <a:latin typeface="Verdana"/>
                <a:cs typeface="Verdana"/>
              </a:rPr>
              <a:t>Uma	</a:t>
            </a:r>
            <a:r>
              <a:rPr sz="2400" spc="5" dirty="0">
                <a:latin typeface="Verdana"/>
                <a:cs typeface="Verdana"/>
              </a:rPr>
              <a:t>c</a:t>
            </a:r>
            <a:r>
              <a:rPr sz="2400" spc="-10" dirty="0">
                <a:latin typeface="Verdana"/>
                <a:cs typeface="Verdana"/>
              </a:rPr>
              <a:t>la</a:t>
            </a:r>
            <a:r>
              <a:rPr sz="2400" spc="-15" dirty="0">
                <a:latin typeface="Verdana"/>
                <a:cs typeface="Verdana"/>
              </a:rPr>
              <a:t>s</a:t>
            </a:r>
            <a:r>
              <a:rPr sz="2400" dirty="0">
                <a:latin typeface="Verdana"/>
                <a:cs typeface="Verdana"/>
              </a:rPr>
              <a:t>se		é  r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presentad</a:t>
            </a:r>
            <a:r>
              <a:rPr sz="2400" dirty="0">
                <a:latin typeface="Verdana"/>
                <a:cs typeface="Verdana"/>
              </a:rPr>
              <a:t>a	</a:t>
            </a:r>
            <a:r>
              <a:rPr sz="2400" spc="-5" dirty="0">
                <a:latin typeface="Verdana"/>
                <a:cs typeface="Verdana"/>
              </a:rPr>
              <a:t>por  </a:t>
            </a:r>
            <a:r>
              <a:rPr sz="2400" dirty="0">
                <a:latin typeface="Verdana"/>
                <a:cs typeface="Verdana"/>
              </a:rPr>
              <a:t>com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4236" y="2592451"/>
            <a:ext cx="2277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02005" algn="l"/>
              </a:tabLst>
            </a:pPr>
            <a:r>
              <a:rPr sz="2400" spc="5" dirty="0">
                <a:latin typeface="Verdana"/>
                <a:cs typeface="Verdana"/>
              </a:rPr>
              <a:t>u</a:t>
            </a:r>
            <a:r>
              <a:rPr sz="2400" dirty="0">
                <a:latin typeface="Verdana"/>
                <a:cs typeface="Verdana"/>
              </a:rPr>
              <a:t>m	r</a:t>
            </a:r>
            <a:r>
              <a:rPr sz="2400" spc="-10" dirty="0">
                <a:latin typeface="Verdana"/>
                <a:cs typeface="Verdana"/>
              </a:rPr>
              <a:t>e</a:t>
            </a:r>
            <a:r>
              <a:rPr sz="2400" spc="-5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â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5" dirty="0">
                <a:latin typeface="Verdana"/>
                <a:cs typeface="Verdana"/>
              </a:rPr>
              <a:t>g</a:t>
            </a:r>
            <a:r>
              <a:rPr sz="2400" dirty="0">
                <a:latin typeface="Verdana"/>
                <a:cs typeface="Verdana"/>
              </a:rPr>
              <a:t>u</a:t>
            </a:r>
            <a:r>
              <a:rPr sz="2400" spc="10" dirty="0">
                <a:latin typeface="Verdana"/>
                <a:cs typeface="Verdana"/>
              </a:rPr>
              <a:t>l</a:t>
            </a:r>
            <a:r>
              <a:rPr sz="2400" dirty="0">
                <a:latin typeface="Verdana"/>
                <a:cs typeface="Verdana"/>
              </a:rPr>
              <a:t>o  </a:t>
            </a:r>
            <a:r>
              <a:rPr sz="2400" spc="-5" dirty="0">
                <a:latin typeface="Verdana"/>
                <a:cs typeface="Verdana"/>
              </a:rPr>
              <a:t>três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seções: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760" y="3323399"/>
            <a:ext cx="3005455" cy="134302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49580" indent="-437515">
              <a:lnSpc>
                <a:spcPct val="100000"/>
              </a:lnSpc>
              <a:spcBef>
                <a:spcPts val="680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449580" algn="l"/>
                <a:tab pos="450215" algn="l"/>
              </a:tabLst>
            </a:pPr>
            <a:r>
              <a:rPr sz="2400" spc="-5" dirty="0">
                <a:latin typeface="Verdana"/>
                <a:cs typeface="Verdana"/>
              </a:rPr>
              <a:t>Nome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da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classe;</a:t>
            </a:r>
            <a:endParaRPr sz="2400">
              <a:latin typeface="Verdana"/>
              <a:cs typeface="Verdana"/>
            </a:endParaRPr>
          </a:p>
          <a:p>
            <a:pPr marL="44958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449580" algn="l"/>
                <a:tab pos="450215" algn="l"/>
              </a:tabLst>
            </a:pPr>
            <a:r>
              <a:rPr sz="2400" spc="-5" dirty="0">
                <a:latin typeface="Verdana"/>
                <a:cs typeface="Verdana"/>
              </a:rPr>
              <a:t>Atributos;</a:t>
            </a:r>
            <a:endParaRPr sz="2400">
              <a:latin typeface="Verdana"/>
              <a:cs typeface="Verdana"/>
            </a:endParaRPr>
          </a:p>
          <a:p>
            <a:pPr marL="44958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449580" algn="l"/>
                <a:tab pos="450215" algn="l"/>
              </a:tabLst>
            </a:pPr>
            <a:r>
              <a:rPr sz="2400" spc="-5" dirty="0">
                <a:latin typeface="Verdana"/>
                <a:cs typeface="Verdana"/>
              </a:rPr>
              <a:t>Operações.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406" y="1264158"/>
            <a:ext cx="7690484" cy="25133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81965" marR="5080" indent="-469900" algn="just">
              <a:lnSpc>
                <a:spcPts val="2590"/>
              </a:lnSpc>
              <a:spcBef>
                <a:spcPts val="425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482600" algn="l"/>
              </a:tabLst>
            </a:pPr>
            <a:r>
              <a:rPr sz="2400" spc="-5" dirty="0">
                <a:latin typeface="Verdana"/>
                <a:cs typeface="Verdana"/>
              </a:rPr>
              <a:t>Um </a:t>
            </a:r>
            <a:r>
              <a:rPr sz="2400" b="1" spc="-5" dirty="0">
                <a:latin typeface="Verdana"/>
                <a:cs typeface="Verdana"/>
              </a:rPr>
              <a:t>estereótipo </a:t>
            </a:r>
            <a:r>
              <a:rPr sz="2400" dirty="0">
                <a:latin typeface="Verdana"/>
                <a:cs typeface="Verdana"/>
              </a:rPr>
              <a:t>define um novo elemento de 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modelagem;</a:t>
            </a:r>
            <a:endParaRPr sz="2400">
              <a:latin typeface="Verdana"/>
              <a:cs typeface="Verdana"/>
            </a:endParaRPr>
          </a:p>
          <a:p>
            <a:pPr marL="481965" marR="6985" indent="-469900" algn="just">
              <a:lnSpc>
                <a:spcPct val="90000"/>
              </a:lnSpc>
              <a:spcBef>
                <a:spcPts val="540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482600" algn="l"/>
              </a:tabLst>
            </a:pPr>
            <a:r>
              <a:rPr sz="2400" dirty="0">
                <a:latin typeface="Verdana"/>
                <a:cs typeface="Verdana"/>
              </a:rPr>
              <a:t>Algumas </a:t>
            </a:r>
            <a:r>
              <a:rPr sz="2400" spc="-5" dirty="0">
                <a:latin typeface="Verdana"/>
                <a:cs typeface="Verdana"/>
              </a:rPr>
              <a:t>vezes </a:t>
            </a:r>
            <a:r>
              <a:rPr sz="2400" dirty="0">
                <a:latin typeface="Verdana"/>
                <a:cs typeface="Verdana"/>
              </a:rPr>
              <a:t>é </a:t>
            </a:r>
            <a:r>
              <a:rPr sz="2400" spc="-5" dirty="0">
                <a:latin typeface="Verdana"/>
                <a:cs typeface="Verdana"/>
              </a:rPr>
              <a:t>necessário acrescentar </a:t>
            </a:r>
            <a:r>
              <a:rPr sz="2400" dirty="0">
                <a:latin typeface="Verdana"/>
                <a:cs typeface="Verdana"/>
              </a:rPr>
              <a:t>novos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elementos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ao</a:t>
            </a:r>
            <a:r>
              <a:rPr sz="2400" dirty="0">
                <a:latin typeface="Verdana"/>
                <a:cs typeface="Verdana"/>
              </a:rPr>
              <a:t> modelo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para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torná-lo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mais </a:t>
            </a:r>
            <a:r>
              <a:rPr sz="2400" dirty="0">
                <a:latin typeface="Verdana"/>
                <a:cs typeface="Verdana"/>
              </a:rPr>
              <a:t> aderente </a:t>
            </a:r>
            <a:r>
              <a:rPr sz="2400" spc="-5" dirty="0">
                <a:latin typeface="Verdana"/>
                <a:cs typeface="Verdana"/>
              </a:rPr>
              <a:t>ao domínio</a:t>
            </a:r>
            <a:r>
              <a:rPr sz="2400" spc="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da </a:t>
            </a:r>
            <a:r>
              <a:rPr sz="2400" spc="-5" dirty="0">
                <a:latin typeface="Verdana"/>
                <a:cs typeface="Verdana"/>
              </a:rPr>
              <a:t>aplicação;</a:t>
            </a:r>
            <a:endParaRPr sz="2400">
              <a:latin typeface="Verdana"/>
              <a:cs typeface="Verdana"/>
            </a:endParaRPr>
          </a:p>
          <a:p>
            <a:pPr marL="481965" marR="5715" indent="-469900" algn="just">
              <a:lnSpc>
                <a:spcPts val="2590"/>
              </a:lnSpc>
              <a:spcBef>
                <a:spcPts val="615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482600" algn="l"/>
              </a:tabLst>
            </a:pPr>
            <a:r>
              <a:rPr sz="2400" spc="-5" dirty="0">
                <a:latin typeface="Verdana"/>
                <a:cs typeface="Verdana"/>
              </a:rPr>
              <a:t>Os </a:t>
            </a:r>
            <a:r>
              <a:rPr sz="2400" dirty="0">
                <a:latin typeface="Verdana"/>
                <a:cs typeface="Verdana"/>
              </a:rPr>
              <a:t>novos elementos são definidos a partir </a:t>
            </a:r>
            <a:r>
              <a:rPr sz="2400" spc="5" dirty="0">
                <a:latin typeface="Verdana"/>
                <a:cs typeface="Verdana"/>
              </a:rPr>
              <a:t>dos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elementos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primitivos</a:t>
            </a:r>
            <a:r>
              <a:rPr sz="2400" spc="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já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existentes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na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UML.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6687" y="4611831"/>
            <a:ext cx="927621" cy="12243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1933" y="4596873"/>
            <a:ext cx="1249562" cy="11242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26187" y="4565979"/>
            <a:ext cx="1257008" cy="104169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59912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Diagrama</a:t>
            </a:r>
            <a:r>
              <a:rPr sz="3000" b="0" spc="-35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de</a:t>
            </a:r>
            <a:r>
              <a:rPr sz="3000" b="0" spc="-1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Classes:</a:t>
            </a:r>
            <a:r>
              <a:rPr sz="3000" b="0" spc="-25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Estereótipos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228724"/>
            <a:ext cx="7843520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marR="5080" indent="-469900" algn="just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482600" algn="l"/>
              </a:tabLst>
            </a:pPr>
            <a:r>
              <a:rPr sz="2200" spc="-5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especialização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objetos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segundo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os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3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estereótipos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propostos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por</a:t>
            </a:r>
            <a:r>
              <a:rPr sz="2200" dirty="0">
                <a:latin typeface="Verdana"/>
                <a:cs typeface="Verdana"/>
              </a:rPr>
              <a:t> Jacobson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auxilia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na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construção</a:t>
            </a:r>
            <a:r>
              <a:rPr sz="2200" spc="19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de</a:t>
            </a:r>
            <a:r>
              <a:rPr sz="2200" spc="19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sistemas</a:t>
            </a:r>
            <a:r>
              <a:rPr sz="2200" spc="19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fáceis</a:t>
            </a:r>
            <a:r>
              <a:rPr sz="2200" spc="18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de</a:t>
            </a:r>
            <a:r>
              <a:rPr sz="2200" spc="19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serem</a:t>
            </a:r>
            <a:r>
              <a:rPr sz="2200" spc="19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estendidos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alterados;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Font typeface="Wingdings"/>
              <a:buChar char=""/>
            </a:pPr>
            <a:endParaRPr sz="3000">
              <a:latin typeface="Verdana"/>
              <a:cs typeface="Verdana"/>
            </a:endParaRPr>
          </a:p>
          <a:p>
            <a:pPr marL="481965" indent="-46990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200" spc="-10" dirty="0">
                <a:latin typeface="Verdana"/>
                <a:cs typeface="Verdana"/>
              </a:rPr>
              <a:t>Estereótipos:</a:t>
            </a:r>
            <a:endParaRPr sz="22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200" b="1" spc="-10" dirty="0">
                <a:latin typeface="Verdana"/>
                <a:cs typeface="Verdana"/>
              </a:rPr>
              <a:t>Fronteira</a:t>
            </a:r>
            <a:r>
              <a:rPr sz="2200" spc="-10" dirty="0">
                <a:latin typeface="Verdana"/>
                <a:cs typeface="Verdana"/>
              </a:rPr>
              <a:t>;</a:t>
            </a:r>
            <a:endParaRPr sz="22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200" b="1" spc="-5" dirty="0">
                <a:latin typeface="Verdana"/>
                <a:cs typeface="Verdana"/>
              </a:rPr>
              <a:t>Controle</a:t>
            </a:r>
            <a:r>
              <a:rPr sz="2200" spc="-5" dirty="0">
                <a:latin typeface="Verdana"/>
                <a:cs typeface="Verdana"/>
              </a:rPr>
              <a:t>;</a:t>
            </a:r>
            <a:endParaRPr sz="22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200" b="1" spc="-5" dirty="0">
                <a:latin typeface="Verdana"/>
                <a:cs typeface="Verdana"/>
              </a:rPr>
              <a:t>Entidade</a:t>
            </a:r>
            <a:r>
              <a:rPr sz="2200" spc="-5" dirty="0">
                <a:latin typeface="Verdana"/>
                <a:cs typeface="Verdana"/>
              </a:rPr>
              <a:t>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59912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Diagrama</a:t>
            </a:r>
            <a:r>
              <a:rPr sz="3000" b="0" spc="-3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de</a:t>
            </a:r>
            <a:r>
              <a:rPr sz="3000" b="0" spc="-1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Classes:</a:t>
            </a:r>
            <a:r>
              <a:rPr sz="3000" b="0" spc="-25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Estereótipos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0290" y="1978914"/>
            <a:ext cx="1577340" cy="960119"/>
          </a:xfrm>
          <a:prstGeom prst="rect">
            <a:avLst/>
          </a:prstGeom>
          <a:ln w="3175">
            <a:solidFill>
              <a:srgbClr val="9900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38430" marR="38100" indent="52705">
              <a:lnSpc>
                <a:spcPct val="109000"/>
              </a:lnSpc>
              <a:spcBef>
                <a:spcPts val="265"/>
              </a:spcBef>
            </a:pPr>
            <a:r>
              <a:rPr sz="1600" spc="-5" dirty="0">
                <a:latin typeface="Arial MT"/>
                <a:cs typeface="Arial MT"/>
              </a:rPr>
              <a:t>&lt;</a:t>
            </a:r>
            <a:r>
              <a:rPr sz="1600" dirty="0">
                <a:latin typeface="Arial MT"/>
                <a:cs typeface="Arial MT"/>
              </a:rPr>
              <a:t>&lt;</a:t>
            </a:r>
            <a:r>
              <a:rPr sz="1600" spc="-5" dirty="0">
                <a:latin typeface="Arial MT"/>
                <a:cs typeface="Arial MT"/>
              </a:rPr>
              <a:t>Boundar</a:t>
            </a:r>
            <a:r>
              <a:rPr sz="1600" spc="-30" dirty="0">
                <a:latin typeface="Arial MT"/>
                <a:cs typeface="Arial MT"/>
              </a:rPr>
              <a:t>y</a:t>
            </a:r>
            <a:r>
              <a:rPr sz="1600" spc="-5" dirty="0">
                <a:latin typeface="Arial MT"/>
                <a:cs typeface="Arial MT"/>
              </a:rPr>
              <a:t>&gt;&gt;  </a:t>
            </a:r>
            <a:r>
              <a:rPr sz="1600" spc="-50" dirty="0">
                <a:latin typeface="Arial MT"/>
                <a:cs typeface="Arial MT"/>
              </a:rPr>
              <a:t>Tela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Vendas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41470" y="1978914"/>
            <a:ext cx="1303020" cy="960119"/>
          </a:xfrm>
          <a:prstGeom prst="rect">
            <a:avLst/>
          </a:prstGeom>
          <a:ln w="3175">
            <a:solidFill>
              <a:srgbClr val="990033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359410" marR="146685" indent="-220345">
              <a:lnSpc>
                <a:spcPct val="109000"/>
              </a:lnSpc>
              <a:spcBef>
                <a:spcPts val="265"/>
              </a:spcBef>
            </a:pPr>
            <a:r>
              <a:rPr sz="1600" spc="-5" dirty="0">
                <a:latin typeface="Arial MT"/>
                <a:cs typeface="Arial MT"/>
              </a:rPr>
              <a:t>&lt;</a:t>
            </a:r>
            <a:r>
              <a:rPr sz="1600" dirty="0">
                <a:latin typeface="Arial MT"/>
                <a:cs typeface="Arial MT"/>
              </a:rPr>
              <a:t>&lt;</a:t>
            </a:r>
            <a:r>
              <a:rPr sz="1600" spc="-5" dirty="0">
                <a:latin typeface="Arial MT"/>
                <a:cs typeface="Arial MT"/>
              </a:rPr>
              <a:t>Control&gt;  </a:t>
            </a:r>
            <a:r>
              <a:rPr sz="1600" spc="-20" dirty="0">
                <a:latin typeface="Arial MT"/>
                <a:cs typeface="Arial MT"/>
              </a:rPr>
              <a:t>Venda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9586" y="1978914"/>
            <a:ext cx="2057400" cy="960119"/>
          </a:xfrm>
          <a:prstGeom prst="rect">
            <a:avLst/>
          </a:prstGeom>
          <a:ln w="3175">
            <a:solidFill>
              <a:srgbClr val="990033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427990" marR="309245" indent="171450">
              <a:lnSpc>
                <a:spcPts val="1770"/>
              </a:lnSpc>
              <a:spcBef>
                <a:spcPts val="625"/>
              </a:spcBef>
            </a:pPr>
            <a:r>
              <a:rPr sz="1600" spc="-5" dirty="0">
                <a:latin typeface="Arial MT"/>
                <a:cs typeface="Arial MT"/>
              </a:rPr>
              <a:t>&lt;&lt;Entity&gt;&gt;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Venda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19672" y="3075431"/>
            <a:ext cx="844550" cy="760730"/>
          </a:xfrm>
          <a:custGeom>
            <a:avLst/>
            <a:gdLst/>
            <a:ahLst/>
            <a:cxnLst/>
            <a:rect l="l" t="t" r="r" b="b"/>
            <a:pathLst>
              <a:path w="844550" h="760729">
                <a:moveTo>
                  <a:pt x="844296" y="387096"/>
                </a:moveTo>
                <a:lnTo>
                  <a:pt x="832739" y="298323"/>
                </a:lnTo>
                <a:lnTo>
                  <a:pt x="821309" y="236093"/>
                </a:lnTo>
                <a:lnTo>
                  <a:pt x="799846" y="195567"/>
                </a:lnTo>
                <a:lnTo>
                  <a:pt x="799846" y="311531"/>
                </a:lnTo>
                <a:lnTo>
                  <a:pt x="799846" y="387096"/>
                </a:lnTo>
                <a:lnTo>
                  <a:pt x="799846" y="449326"/>
                </a:lnTo>
                <a:lnTo>
                  <a:pt x="778510" y="511556"/>
                </a:lnTo>
                <a:lnTo>
                  <a:pt x="712597" y="609600"/>
                </a:lnTo>
                <a:lnTo>
                  <a:pt x="668147" y="647319"/>
                </a:lnTo>
                <a:lnTo>
                  <a:pt x="625348" y="671830"/>
                </a:lnTo>
                <a:lnTo>
                  <a:pt x="571119" y="709549"/>
                </a:lnTo>
                <a:lnTo>
                  <a:pt x="515112" y="709549"/>
                </a:lnTo>
                <a:lnTo>
                  <a:pt x="460502" y="709549"/>
                </a:lnTo>
                <a:lnTo>
                  <a:pt x="351409" y="647319"/>
                </a:lnTo>
                <a:lnTo>
                  <a:pt x="306705" y="609600"/>
                </a:lnTo>
                <a:lnTo>
                  <a:pt x="273558" y="560578"/>
                </a:lnTo>
                <a:lnTo>
                  <a:pt x="252095" y="511556"/>
                </a:lnTo>
                <a:lnTo>
                  <a:pt x="230632" y="449326"/>
                </a:lnTo>
                <a:lnTo>
                  <a:pt x="230632" y="387096"/>
                </a:lnTo>
                <a:lnTo>
                  <a:pt x="230632" y="311531"/>
                </a:lnTo>
                <a:lnTo>
                  <a:pt x="252095" y="249301"/>
                </a:lnTo>
                <a:lnTo>
                  <a:pt x="273558" y="200152"/>
                </a:lnTo>
                <a:lnTo>
                  <a:pt x="306705" y="149225"/>
                </a:lnTo>
                <a:lnTo>
                  <a:pt x="351409" y="111379"/>
                </a:lnTo>
                <a:lnTo>
                  <a:pt x="394335" y="86868"/>
                </a:lnTo>
                <a:lnTo>
                  <a:pt x="460502" y="62357"/>
                </a:lnTo>
                <a:lnTo>
                  <a:pt x="515112" y="62357"/>
                </a:lnTo>
                <a:lnTo>
                  <a:pt x="571119" y="62357"/>
                </a:lnTo>
                <a:lnTo>
                  <a:pt x="625348" y="86868"/>
                </a:lnTo>
                <a:lnTo>
                  <a:pt x="668147" y="111379"/>
                </a:lnTo>
                <a:lnTo>
                  <a:pt x="712597" y="149225"/>
                </a:lnTo>
                <a:lnTo>
                  <a:pt x="745490" y="200152"/>
                </a:lnTo>
                <a:lnTo>
                  <a:pt x="778510" y="249301"/>
                </a:lnTo>
                <a:lnTo>
                  <a:pt x="799846" y="311531"/>
                </a:lnTo>
                <a:lnTo>
                  <a:pt x="799846" y="195567"/>
                </a:lnTo>
                <a:lnTo>
                  <a:pt x="745490" y="124587"/>
                </a:lnTo>
                <a:lnTo>
                  <a:pt x="691261" y="73660"/>
                </a:lnTo>
                <a:lnTo>
                  <a:pt x="635254" y="24511"/>
                </a:lnTo>
                <a:lnTo>
                  <a:pt x="580898" y="11303"/>
                </a:lnTo>
                <a:lnTo>
                  <a:pt x="515112" y="0"/>
                </a:lnTo>
                <a:lnTo>
                  <a:pt x="448945" y="11303"/>
                </a:lnTo>
                <a:lnTo>
                  <a:pt x="384429" y="24511"/>
                </a:lnTo>
                <a:lnTo>
                  <a:pt x="328168" y="73660"/>
                </a:lnTo>
                <a:lnTo>
                  <a:pt x="285242" y="124587"/>
                </a:lnTo>
                <a:lnTo>
                  <a:pt x="240538" y="173736"/>
                </a:lnTo>
                <a:lnTo>
                  <a:pt x="207391" y="236093"/>
                </a:lnTo>
                <a:lnTo>
                  <a:pt x="197485" y="298323"/>
                </a:lnTo>
                <a:lnTo>
                  <a:pt x="189496" y="359664"/>
                </a:lnTo>
                <a:lnTo>
                  <a:pt x="44450" y="359664"/>
                </a:lnTo>
                <a:lnTo>
                  <a:pt x="44450" y="397510"/>
                </a:lnTo>
                <a:lnTo>
                  <a:pt x="44196" y="397510"/>
                </a:lnTo>
                <a:lnTo>
                  <a:pt x="44196" y="397103"/>
                </a:lnTo>
                <a:lnTo>
                  <a:pt x="44450" y="397510"/>
                </a:lnTo>
                <a:lnTo>
                  <a:pt x="44450" y="359664"/>
                </a:lnTo>
                <a:lnTo>
                  <a:pt x="44196" y="359664"/>
                </a:lnTo>
                <a:lnTo>
                  <a:pt x="44196" y="111252"/>
                </a:lnTo>
                <a:lnTo>
                  <a:pt x="21323" y="111252"/>
                </a:lnTo>
                <a:lnTo>
                  <a:pt x="0" y="111252"/>
                </a:lnTo>
                <a:lnTo>
                  <a:pt x="0" y="397510"/>
                </a:lnTo>
                <a:lnTo>
                  <a:pt x="0" y="399288"/>
                </a:lnTo>
                <a:lnTo>
                  <a:pt x="0" y="422148"/>
                </a:lnTo>
                <a:lnTo>
                  <a:pt x="0" y="672084"/>
                </a:lnTo>
                <a:lnTo>
                  <a:pt x="21323" y="672084"/>
                </a:lnTo>
                <a:lnTo>
                  <a:pt x="44196" y="672084"/>
                </a:lnTo>
                <a:lnTo>
                  <a:pt x="44196" y="422148"/>
                </a:lnTo>
                <a:lnTo>
                  <a:pt x="191465" y="422148"/>
                </a:lnTo>
                <a:lnTo>
                  <a:pt x="207391" y="522859"/>
                </a:lnTo>
                <a:lnTo>
                  <a:pt x="240538" y="585089"/>
                </a:lnTo>
                <a:lnTo>
                  <a:pt x="285242" y="636016"/>
                </a:lnTo>
                <a:lnTo>
                  <a:pt x="328168" y="698246"/>
                </a:lnTo>
                <a:lnTo>
                  <a:pt x="384429" y="734060"/>
                </a:lnTo>
                <a:lnTo>
                  <a:pt x="448945" y="747268"/>
                </a:lnTo>
                <a:lnTo>
                  <a:pt x="515112" y="760476"/>
                </a:lnTo>
                <a:lnTo>
                  <a:pt x="580898" y="747268"/>
                </a:lnTo>
                <a:lnTo>
                  <a:pt x="635254" y="734060"/>
                </a:lnTo>
                <a:lnTo>
                  <a:pt x="691261" y="698246"/>
                </a:lnTo>
                <a:lnTo>
                  <a:pt x="745490" y="636016"/>
                </a:lnTo>
                <a:lnTo>
                  <a:pt x="788289" y="585089"/>
                </a:lnTo>
                <a:lnTo>
                  <a:pt x="821309" y="522859"/>
                </a:lnTo>
                <a:lnTo>
                  <a:pt x="832739" y="460629"/>
                </a:lnTo>
                <a:lnTo>
                  <a:pt x="844296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31102" y="3882390"/>
            <a:ext cx="1412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Arial MT"/>
                <a:cs typeface="Arial MT"/>
              </a:rPr>
              <a:t>Tela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Vendas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35779" y="3075432"/>
            <a:ext cx="783590" cy="727075"/>
            <a:chOff x="4335779" y="3075432"/>
            <a:chExt cx="783590" cy="727075"/>
          </a:xfrm>
        </p:grpSpPr>
        <p:sp>
          <p:nvSpPr>
            <p:cNvPr id="8" name="object 8"/>
            <p:cNvSpPr/>
            <p:nvPr/>
          </p:nvSpPr>
          <p:spPr>
            <a:xfrm>
              <a:off x="4419600" y="3075431"/>
              <a:ext cx="699770" cy="727075"/>
            </a:xfrm>
            <a:custGeom>
              <a:avLst/>
              <a:gdLst/>
              <a:ahLst/>
              <a:cxnLst/>
              <a:rect l="l" t="t" r="r" b="b"/>
              <a:pathLst>
                <a:path w="699770" h="727075">
                  <a:moveTo>
                    <a:pt x="699516" y="371856"/>
                  </a:moveTo>
                  <a:lnTo>
                    <a:pt x="674497" y="222377"/>
                  </a:lnTo>
                  <a:lnTo>
                    <a:pt x="663829" y="202895"/>
                  </a:lnTo>
                  <a:lnTo>
                    <a:pt x="663829" y="297053"/>
                  </a:lnTo>
                  <a:lnTo>
                    <a:pt x="663829" y="371856"/>
                  </a:lnTo>
                  <a:lnTo>
                    <a:pt x="663829" y="433197"/>
                  </a:lnTo>
                  <a:lnTo>
                    <a:pt x="640715" y="494550"/>
                  </a:lnTo>
                  <a:lnTo>
                    <a:pt x="615696" y="555879"/>
                  </a:lnTo>
                  <a:lnTo>
                    <a:pt x="580009" y="604266"/>
                  </a:lnTo>
                  <a:lnTo>
                    <a:pt x="533654" y="641477"/>
                  </a:lnTo>
                  <a:lnTo>
                    <a:pt x="473075" y="665607"/>
                  </a:lnTo>
                  <a:lnTo>
                    <a:pt x="414274" y="689737"/>
                  </a:lnTo>
                  <a:lnTo>
                    <a:pt x="342900" y="689737"/>
                  </a:lnTo>
                  <a:lnTo>
                    <a:pt x="283972" y="689737"/>
                  </a:lnTo>
                  <a:lnTo>
                    <a:pt x="225044" y="665607"/>
                  </a:lnTo>
                  <a:lnTo>
                    <a:pt x="176784" y="641477"/>
                  </a:lnTo>
                  <a:lnTo>
                    <a:pt x="117856" y="604266"/>
                  </a:lnTo>
                  <a:lnTo>
                    <a:pt x="82169" y="555879"/>
                  </a:lnTo>
                  <a:lnTo>
                    <a:pt x="46482" y="494550"/>
                  </a:lnTo>
                  <a:lnTo>
                    <a:pt x="35687" y="433197"/>
                  </a:lnTo>
                  <a:lnTo>
                    <a:pt x="23241" y="371856"/>
                  </a:lnTo>
                  <a:lnTo>
                    <a:pt x="35687" y="297053"/>
                  </a:lnTo>
                  <a:lnTo>
                    <a:pt x="46482" y="235458"/>
                  </a:lnTo>
                  <a:lnTo>
                    <a:pt x="82169" y="186817"/>
                  </a:lnTo>
                  <a:lnTo>
                    <a:pt x="117856" y="123317"/>
                  </a:lnTo>
                  <a:lnTo>
                    <a:pt x="176784" y="87884"/>
                  </a:lnTo>
                  <a:lnTo>
                    <a:pt x="225044" y="61722"/>
                  </a:lnTo>
                  <a:lnTo>
                    <a:pt x="283972" y="37338"/>
                  </a:lnTo>
                  <a:lnTo>
                    <a:pt x="342900" y="37338"/>
                  </a:lnTo>
                  <a:lnTo>
                    <a:pt x="414274" y="37338"/>
                  </a:lnTo>
                  <a:lnTo>
                    <a:pt x="473075" y="61722"/>
                  </a:lnTo>
                  <a:lnTo>
                    <a:pt x="533654" y="87884"/>
                  </a:lnTo>
                  <a:lnTo>
                    <a:pt x="580009" y="123317"/>
                  </a:lnTo>
                  <a:lnTo>
                    <a:pt x="615696" y="186817"/>
                  </a:lnTo>
                  <a:lnTo>
                    <a:pt x="640715" y="235458"/>
                  </a:lnTo>
                  <a:lnTo>
                    <a:pt x="663829" y="297053"/>
                  </a:lnTo>
                  <a:lnTo>
                    <a:pt x="663829" y="202895"/>
                  </a:lnTo>
                  <a:lnTo>
                    <a:pt x="640715" y="160655"/>
                  </a:lnTo>
                  <a:lnTo>
                    <a:pt x="605028" y="99060"/>
                  </a:lnTo>
                  <a:lnTo>
                    <a:pt x="544449" y="61722"/>
                  </a:lnTo>
                  <a:lnTo>
                    <a:pt x="485521" y="26162"/>
                  </a:lnTo>
                  <a:lnTo>
                    <a:pt x="342900" y="0"/>
                  </a:lnTo>
                  <a:lnTo>
                    <a:pt x="283972" y="13081"/>
                  </a:lnTo>
                  <a:lnTo>
                    <a:pt x="212471" y="26162"/>
                  </a:lnTo>
                  <a:lnTo>
                    <a:pt x="153543" y="61722"/>
                  </a:lnTo>
                  <a:lnTo>
                    <a:pt x="94615" y="99060"/>
                  </a:lnTo>
                  <a:lnTo>
                    <a:pt x="23241" y="222377"/>
                  </a:lnTo>
                  <a:lnTo>
                    <a:pt x="0" y="297053"/>
                  </a:lnTo>
                  <a:lnTo>
                    <a:pt x="0" y="371856"/>
                  </a:lnTo>
                  <a:lnTo>
                    <a:pt x="0" y="433197"/>
                  </a:lnTo>
                  <a:lnTo>
                    <a:pt x="23241" y="518668"/>
                  </a:lnTo>
                  <a:lnTo>
                    <a:pt x="58928" y="567055"/>
                  </a:lnTo>
                  <a:lnTo>
                    <a:pt x="94615" y="628396"/>
                  </a:lnTo>
                  <a:lnTo>
                    <a:pt x="212471" y="702818"/>
                  </a:lnTo>
                  <a:lnTo>
                    <a:pt x="283972" y="713994"/>
                  </a:lnTo>
                  <a:lnTo>
                    <a:pt x="342900" y="726948"/>
                  </a:lnTo>
                  <a:lnTo>
                    <a:pt x="414274" y="713994"/>
                  </a:lnTo>
                  <a:lnTo>
                    <a:pt x="485521" y="702818"/>
                  </a:lnTo>
                  <a:lnTo>
                    <a:pt x="544449" y="665607"/>
                  </a:lnTo>
                  <a:lnTo>
                    <a:pt x="605028" y="628396"/>
                  </a:lnTo>
                  <a:lnTo>
                    <a:pt x="640715" y="567055"/>
                  </a:lnTo>
                  <a:lnTo>
                    <a:pt x="674497" y="518668"/>
                  </a:lnTo>
                  <a:lnTo>
                    <a:pt x="687070" y="433197"/>
                  </a:lnTo>
                  <a:lnTo>
                    <a:pt x="699516" y="3718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5779" y="3409188"/>
              <a:ext cx="190500" cy="14782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70653" y="3882390"/>
            <a:ext cx="601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85" dirty="0">
                <a:latin typeface="Arial MT"/>
                <a:cs typeface="Arial MT"/>
              </a:rPr>
              <a:t>V</a:t>
            </a:r>
            <a:r>
              <a:rPr sz="1600" spc="-5" dirty="0">
                <a:latin typeface="Arial MT"/>
                <a:cs typeface="Arial MT"/>
              </a:rPr>
              <a:t>enda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43100" y="3075431"/>
            <a:ext cx="760730" cy="767080"/>
          </a:xfrm>
          <a:custGeom>
            <a:avLst/>
            <a:gdLst/>
            <a:ahLst/>
            <a:cxnLst/>
            <a:rect l="l" t="t" r="r" b="b"/>
            <a:pathLst>
              <a:path w="760730" h="767079">
                <a:moveTo>
                  <a:pt x="760476" y="376428"/>
                </a:moveTo>
                <a:lnTo>
                  <a:pt x="746887" y="311785"/>
                </a:lnTo>
                <a:lnTo>
                  <a:pt x="735330" y="233299"/>
                </a:lnTo>
                <a:lnTo>
                  <a:pt x="721741" y="210642"/>
                </a:lnTo>
                <a:lnTo>
                  <a:pt x="721741" y="311785"/>
                </a:lnTo>
                <a:lnTo>
                  <a:pt x="721741" y="376428"/>
                </a:lnTo>
                <a:lnTo>
                  <a:pt x="721741" y="455295"/>
                </a:lnTo>
                <a:lnTo>
                  <a:pt x="671322" y="585343"/>
                </a:lnTo>
                <a:lnTo>
                  <a:pt x="632587" y="636524"/>
                </a:lnTo>
                <a:lnTo>
                  <a:pt x="580263" y="675894"/>
                </a:lnTo>
                <a:lnTo>
                  <a:pt x="529971" y="701548"/>
                </a:lnTo>
                <a:lnTo>
                  <a:pt x="464705" y="726948"/>
                </a:lnTo>
                <a:lnTo>
                  <a:pt x="310108" y="726948"/>
                </a:lnTo>
                <a:lnTo>
                  <a:pt x="244729" y="701548"/>
                </a:lnTo>
                <a:lnTo>
                  <a:pt x="194310" y="675894"/>
                </a:lnTo>
                <a:lnTo>
                  <a:pt x="141859" y="636524"/>
                </a:lnTo>
                <a:lnTo>
                  <a:pt x="102997" y="585343"/>
                </a:lnTo>
                <a:lnTo>
                  <a:pt x="52451" y="455295"/>
                </a:lnTo>
                <a:lnTo>
                  <a:pt x="52451" y="376428"/>
                </a:lnTo>
                <a:lnTo>
                  <a:pt x="52451" y="311785"/>
                </a:lnTo>
                <a:lnTo>
                  <a:pt x="77724" y="247015"/>
                </a:lnTo>
                <a:lnTo>
                  <a:pt x="102997" y="196088"/>
                </a:lnTo>
                <a:lnTo>
                  <a:pt x="141859" y="129413"/>
                </a:lnTo>
                <a:lnTo>
                  <a:pt x="194310" y="92202"/>
                </a:lnTo>
                <a:lnTo>
                  <a:pt x="244729" y="64643"/>
                </a:lnTo>
                <a:lnTo>
                  <a:pt x="310769" y="39243"/>
                </a:lnTo>
                <a:lnTo>
                  <a:pt x="374904" y="39243"/>
                </a:lnTo>
                <a:lnTo>
                  <a:pt x="464058" y="39243"/>
                </a:lnTo>
                <a:lnTo>
                  <a:pt x="529971" y="64643"/>
                </a:lnTo>
                <a:lnTo>
                  <a:pt x="580263" y="92202"/>
                </a:lnTo>
                <a:lnTo>
                  <a:pt x="632587" y="129413"/>
                </a:lnTo>
                <a:lnTo>
                  <a:pt x="671322" y="196088"/>
                </a:lnTo>
                <a:lnTo>
                  <a:pt x="696595" y="247015"/>
                </a:lnTo>
                <a:lnTo>
                  <a:pt x="721741" y="311785"/>
                </a:lnTo>
                <a:lnTo>
                  <a:pt x="721741" y="210642"/>
                </a:lnTo>
                <a:lnTo>
                  <a:pt x="657733" y="103886"/>
                </a:lnTo>
                <a:lnTo>
                  <a:pt x="593852" y="64643"/>
                </a:lnTo>
                <a:lnTo>
                  <a:pt x="541528" y="27432"/>
                </a:lnTo>
                <a:lnTo>
                  <a:pt x="464058" y="13716"/>
                </a:lnTo>
                <a:lnTo>
                  <a:pt x="374904" y="0"/>
                </a:lnTo>
                <a:lnTo>
                  <a:pt x="310769" y="13716"/>
                </a:lnTo>
                <a:lnTo>
                  <a:pt x="233045" y="27432"/>
                </a:lnTo>
                <a:lnTo>
                  <a:pt x="180594" y="64643"/>
                </a:lnTo>
                <a:lnTo>
                  <a:pt x="116586" y="103886"/>
                </a:lnTo>
                <a:lnTo>
                  <a:pt x="38862" y="233299"/>
                </a:lnTo>
                <a:lnTo>
                  <a:pt x="25273" y="311785"/>
                </a:lnTo>
                <a:lnTo>
                  <a:pt x="0" y="376428"/>
                </a:lnTo>
                <a:lnTo>
                  <a:pt x="25273" y="455295"/>
                </a:lnTo>
                <a:lnTo>
                  <a:pt x="38862" y="545846"/>
                </a:lnTo>
                <a:lnTo>
                  <a:pt x="77724" y="597154"/>
                </a:lnTo>
                <a:lnTo>
                  <a:pt x="116586" y="662178"/>
                </a:lnTo>
                <a:lnTo>
                  <a:pt x="180594" y="701548"/>
                </a:lnTo>
                <a:lnTo>
                  <a:pt x="214426" y="726948"/>
                </a:lnTo>
                <a:lnTo>
                  <a:pt x="41148" y="726948"/>
                </a:lnTo>
                <a:lnTo>
                  <a:pt x="41148" y="752348"/>
                </a:lnTo>
                <a:lnTo>
                  <a:pt x="41148" y="766318"/>
                </a:lnTo>
                <a:lnTo>
                  <a:pt x="373722" y="766318"/>
                </a:lnTo>
                <a:lnTo>
                  <a:pt x="374904" y="766572"/>
                </a:lnTo>
                <a:lnTo>
                  <a:pt x="376542" y="766318"/>
                </a:lnTo>
                <a:lnTo>
                  <a:pt x="722376" y="766318"/>
                </a:lnTo>
                <a:lnTo>
                  <a:pt x="722376" y="752348"/>
                </a:lnTo>
                <a:lnTo>
                  <a:pt x="722376" y="726948"/>
                </a:lnTo>
                <a:lnTo>
                  <a:pt x="560082" y="726948"/>
                </a:lnTo>
                <a:lnTo>
                  <a:pt x="593852" y="701548"/>
                </a:lnTo>
                <a:lnTo>
                  <a:pt x="657733" y="662178"/>
                </a:lnTo>
                <a:lnTo>
                  <a:pt x="696595" y="597154"/>
                </a:lnTo>
                <a:lnTo>
                  <a:pt x="735330" y="545846"/>
                </a:lnTo>
                <a:lnTo>
                  <a:pt x="746887" y="455295"/>
                </a:lnTo>
                <a:lnTo>
                  <a:pt x="760476" y="376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95652" y="3882390"/>
            <a:ext cx="1337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Item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Venda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59329" y="4217670"/>
            <a:ext cx="58419" cy="342900"/>
          </a:xfrm>
          <a:custGeom>
            <a:avLst/>
            <a:gdLst/>
            <a:ahLst/>
            <a:cxnLst/>
            <a:rect l="l" t="t" r="r" b="b"/>
            <a:pathLst>
              <a:path w="58419" h="342900">
                <a:moveTo>
                  <a:pt x="14477" y="284987"/>
                </a:moveTo>
                <a:lnTo>
                  <a:pt x="0" y="284987"/>
                </a:lnTo>
                <a:lnTo>
                  <a:pt x="28956" y="342899"/>
                </a:lnTo>
                <a:lnTo>
                  <a:pt x="50673" y="299465"/>
                </a:lnTo>
                <a:lnTo>
                  <a:pt x="14477" y="299465"/>
                </a:lnTo>
                <a:lnTo>
                  <a:pt x="14477" y="284987"/>
                </a:lnTo>
                <a:close/>
              </a:path>
              <a:path w="58419" h="342900">
                <a:moveTo>
                  <a:pt x="43433" y="0"/>
                </a:moveTo>
                <a:lnTo>
                  <a:pt x="14477" y="0"/>
                </a:lnTo>
                <a:lnTo>
                  <a:pt x="14477" y="299465"/>
                </a:lnTo>
                <a:lnTo>
                  <a:pt x="43433" y="299465"/>
                </a:lnTo>
                <a:lnTo>
                  <a:pt x="43433" y="0"/>
                </a:lnTo>
                <a:close/>
              </a:path>
              <a:path w="58419" h="342900">
                <a:moveTo>
                  <a:pt x="57912" y="284987"/>
                </a:moveTo>
                <a:lnTo>
                  <a:pt x="43433" y="284987"/>
                </a:lnTo>
                <a:lnTo>
                  <a:pt x="43433" y="299465"/>
                </a:lnTo>
                <a:lnTo>
                  <a:pt x="50673" y="299465"/>
                </a:lnTo>
                <a:lnTo>
                  <a:pt x="57912" y="2849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92873" y="4242053"/>
            <a:ext cx="58419" cy="342900"/>
          </a:xfrm>
          <a:custGeom>
            <a:avLst/>
            <a:gdLst/>
            <a:ahLst/>
            <a:cxnLst/>
            <a:rect l="l" t="t" r="r" b="b"/>
            <a:pathLst>
              <a:path w="58420" h="342900">
                <a:moveTo>
                  <a:pt x="14477" y="284988"/>
                </a:moveTo>
                <a:lnTo>
                  <a:pt x="0" y="284988"/>
                </a:lnTo>
                <a:lnTo>
                  <a:pt x="28955" y="342900"/>
                </a:lnTo>
                <a:lnTo>
                  <a:pt x="50673" y="299466"/>
                </a:lnTo>
                <a:lnTo>
                  <a:pt x="14477" y="299466"/>
                </a:lnTo>
                <a:lnTo>
                  <a:pt x="14477" y="284988"/>
                </a:lnTo>
                <a:close/>
              </a:path>
              <a:path w="58420" h="342900">
                <a:moveTo>
                  <a:pt x="43433" y="0"/>
                </a:moveTo>
                <a:lnTo>
                  <a:pt x="14477" y="0"/>
                </a:lnTo>
                <a:lnTo>
                  <a:pt x="14477" y="299466"/>
                </a:lnTo>
                <a:lnTo>
                  <a:pt x="43433" y="299466"/>
                </a:lnTo>
                <a:lnTo>
                  <a:pt x="43433" y="0"/>
                </a:lnTo>
                <a:close/>
              </a:path>
              <a:path w="58420" h="342900">
                <a:moveTo>
                  <a:pt x="57911" y="284988"/>
                </a:moveTo>
                <a:lnTo>
                  <a:pt x="43433" y="284988"/>
                </a:lnTo>
                <a:lnTo>
                  <a:pt x="43433" y="299466"/>
                </a:lnTo>
                <a:lnTo>
                  <a:pt x="50673" y="299466"/>
                </a:lnTo>
                <a:lnTo>
                  <a:pt x="57911" y="2849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29734" y="4242053"/>
            <a:ext cx="58419" cy="342900"/>
          </a:xfrm>
          <a:custGeom>
            <a:avLst/>
            <a:gdLst/>
            <a:ahLst/>
            <a:cxnLst/>
            <a:rect l="l" t="t" r="r" b="b"/>
            <a:pathLst>
              <a:path w="58420" h="342900">
                <a:moveTo>
                  <a:pt x="14477" y="284988"/>
                </a:moveTo>
                <a:lnTo>
                  <a:pt x="0" y="284988"/>
                </a:lnTo>
                <a:lnTo>
                  <a:pt x="28955" y="342900"/>
                </a:lnTo>
                <a:lnTo>
                  <a:pt x="50673" y="299466"/>
                </a:lnTo>
                <a:lnTo>
                  <a:pt x="14477" y="299466"/>
                </a:lnTo>
                <a:lnTo>
                  <a:pt x="14477" y="284988"/>
                </a:lnTo>
                <a:close/>
              </a:path>
              <a:path w="58420" h="342900">
                <a:moveTo>
                  <a:pt x="43433" y="0"/>
                </a:moveTo>
                <a:lnTo>
                  <a:pt x="14477" y="0"/>
                </a:lnTo>
                <a:lnTo>
                  <a:pt x="14477" y="299466"/>
                </a:lnTo>
                <a:lnTo>
                  <a:pt x="43433" y="299466"/>
                </a:lnTo>
                <a:lnTo>
                  <a:pt x="43433" y="0"/>
                </a:lnTo>
                <a:close/>
              </a:path>
              <a:path w="58420" h="342900">
                <a:moveTo>
                  <a:pt x="57912" y="284988"/>
                </a:moveTo>
                <a:lnTo>
                  <a:pt x="43433" y="284988"/>
                </a:lnTo>
                <a:lnTo>
                  <a:pt x="43433" y="299466"/>
                </a:lnTo>
                <a:lnTo>
                  <a:pt x="50673" y="299466"/>
                </a:lnTo>
                <a:lnTo>
                  <a:pt x="57912" y="2849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72539" y="4679441"/>
            <a:ext cx="10293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99"/>
                </a:solidFill>
                <a:latin typeface="Arial MT"/>
                <a:cs typeface="Arial MT"/>
              </a:rPr>
              <a:t>Classe </a:t>
            </a:r>
            <a:r>
              <a:rPr sz="2000" spc="5" dirty="0">
                <a:solidFill>
                  <a:srgbClr val="00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99"/>
                </a:solidFill>
                <a:latin typeface="Arial MT"/>
                <a:cs typeface="Arial MT"/>
              </a:rPr>
              <a:t>de </a:t>
            </a:r>
            <a:r>
              <a:rPr sz="2000" spc="5" dirty="0">
                <a:solidFill>
                  <a:srgbClr val="00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99"/>
                </a:solidFill>
                <a:latin typeface="Arial MT"/>
                <a:cs typeface="Arial MT"/>
              </a:rPr>
              <a:t>En</a:t>
            </a:r>
            <a:r>
              <a:rPr sz="2000" spc="-10" dirty="0">
                <a:solidFill>
                  <a:srgbClr val="003399"/>
                </a:solidFill>
                <a:latin typeface="Arial MT"/>
                <a:cs typeface="Arial MT"/>
              </a:rPr>
              <a:t>t</a:t>
            </a:r>
            <a:r>
              <a:rPr sz="2000" dirty="0">
                <a:solidFill>
                  <a:srgbClr val="003399"/>
                </a:solidFill>
                <a:latin typeface="Arial MT"/>
                <a:cs typeface="Arial MT"/>
              </a:rPr>
              <a:t>idade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29861" y="4679441"/>
            <a:ext cx="9880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99"/>
                </a:solidFill>
                <a:latin typeface="Arial MT"/>
                <a:cs typeface="Arial MT"/>
              </a:rPr>
              <a:t>Classe </a:t>
            </a:r>
            <a:r>
              <a:rPr sz="2000" spc="5" dirty="0">
                <a:solidFill>
                  <a:srgbClr val="00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99"/>
                </a:solidFill>
                <a:latin typeface="Arial MT"/>
                <a:cs typeface="Arial MT"/>
              </a:rPr>
              <a:t>de </a:t>
            </a:r>
            <a:r>
              <a:rPr sz="2000" spc="5" dirty="0">
                <a:solidFill>
                  <a:srgbClr val="00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99"/>
                </a:solidFill>
                <a:latin typeface="Arial MT"/>
                <a:cs typeface="Arial MT"/>
              </a:rPr>
              <a:t>Controle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64934" y="4679441"/>
            <a:ext cx="10445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99"/>
                </a:solidFill>
                <a:latin typeface="Arial MT"/>
                <a:cs typeface="Arial MT"/>
              </a:rPr>
              <a:t>Classe </a:t>
            </a:r>
            <a:r>
              <a:rPr sz="2000" spc="5" dirty="0">
                <a:solidFill>
                  <a:srgbClr val="00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99"/>
                </a:solidFill>
                <a:latin typeface="Arial MT"/>
                <a:cs typeface="Arial MT"/>
              </a:rPr>
              <a:t>de </a:t>
            </a:r>
            <a:r>
              <a:rPr sz="2000" spc="5" dirty="0">
                <a:solidFill>
                  <a:srgbClr val="00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99"/>
                </a:solidFill>
                <a:latin typeface="Arial MT"/>
                <a:cs typeface="Arial MT"/>
              </a:rPr>
              <a:t>Fro</a:t>
            </a:r>
            <a:r>
              <a:rPr sz="2000" spc="5" dirty="0">
                <a:solidFill>
                  <a:srgbClr val="003399"/>
                </a:solidFill>
                <a:latin typeface="Arial MT"/>
                <a:cs typeface="Arial MT"/>
              </a:rPr>
              <a:t>n</a:t>
            </a:r>
            <a:r>
              <a:rPr sz="2000" dirty="0">
                <a:solidFill>
                  <a:srgbClr val="003399"/>
                </a:solidFill>
                <a:latin typeface="Arial MT"/>
                <a:cs typeface="Arial MT"/>
              </a:rPr>
              <a:t>teira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59912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Diagrama</a:t>
            </a:r>
            <a:r>
              <a:rPr sz="3000" b="0" spc="-3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de</a:t>
            </a:r>
            <a:r>
              <a:rPr sz="3000" b="0" spc="-1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Classes:</a:t>
            </a:r>
            <a:r>
              <a:rPr sz="3000" b="0" spc="-25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Estereótipos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228725"/>
            <a:ext cx="7842884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 algn="just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482600" algn="l"/>
              </a:tabLst>
            </a:pPr>
            <a:r>
              <a:rPr sz="2400" dirty="0">
                <a:latin typeface="Verdana"/>
                <a:cs typeface="Verdana"/>
              </a:rPr>
              <a:t>Uma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classe</a:t>
            </a:r>
            <a:r>
              <a:rPr sz="2400" b="1" spc="5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de</a:t>
            </a:r>
            <a:r>
              <a:rPr sz="2400" b="1" spc="-5" dirty="0">
                <a:latin typeface="Verdana"/>
                <a:cs typeface="Verdana"/>
              </a:rPr>
              <a:t> fronteira</a:t>
            </a:r>
            <a:r>
              <a:rPr sz="2400" b="1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modela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 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comunicação </a:t>
            </a:r>
            <a:r>
              <a:rPr sz="2400" dirty="0">
                <a:latin typeface="Verdana"/>
                <a:cs typeface="Verdana"/>
              </a:rPr>
              <a:t>entre a </a:t>
            </a:r>
            <a:r>
              <a:rPr sz="2400" spc="-5" dirty="0">
                <a:latin typeface="Verdana"/>
                <a:cs typeface="Verdana"/>
              </a:rPr>
              <a:t>vizinhança </a:t>
            </a:r>
            <a:r>
              <a:rPr sz="2400" dirty="0">
                <a:latin typeface="Verdana"/>
                <a:cs typeface="Verdana"/>
              </a:rPr>
              <a:t>de </a:t>
            </a:r>
            <a:r>
              <a:rPr sz="2400" spc="5" dirty="0">
                <a:latin typeface="Verdana"/>
                <a:cs typeface="Verdana"/>
              </a:rPr>
              <a:t>um </a:t>
            </a:r>
            <a:r>
              <a:rPr sz="2400" spc="-5" dirty="0">
                <a:latin typeface="Verdana"/>
                <a:cs typeface="Verdana"/>
              </a:rPr>
              <a:t>sistema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 seus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componentes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internos;</a:t>
            </a:r>
            <a:endParaRPr sz="2400">
              <a:latin typeface="Verdana"/>
              <a:cs typeface="Verdana"/>
            </a:endParaRPr>
          </a:p>
          <a:p>
            <a:pPr marL="481965" marR="5715" indent="-469900" algn="just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482600" algn="l"/>
              </a:tabLst>
            </a:pPr>
            <a:r>
              <a:rPr sz="2400" dirty="0">
                <a:latin typeface="Verdana"/>
                <a:cs typeface="Verdana"/>
              </a:rPr>
              <a:t>As </a:t>
            </a:r>
            <a:r>
              <a:rPr sz="2400" spc="-5" dirty="0">
                <a:latin typeface="Verdana"/>
                <a:cs typeface="Verdana"/>
              </a:rPr>
              <a:t>classes </a:t>
            </a:r>
            <a:r>
              <a:rPr sz="2400" dirty="0">
                <a:latin typeface="Verdana"/>
                <a:cs typeface="Verdana"/>
              </a:rPr>
              <a:t>de fronteira provêm a </a:t>
            </a:r>
            <a:r>
              <a:rPr sz="2400" spc="-5" dirty="0">
                <a:latin typeface="Verdana"/>
                <a:cs typeface="Verdana"/>
              </a:rPr>
              <a:t>interface </a:t>
            </a:r>
            <a:r>
              <a:rPr sz="2400" dirty="0">
                <a:latin typeface="Verdana"/>
                <a:cs typeface="Verdana"/>
              </a:rPr>
              <a:t>com 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</a:t>
            </a:r>
            <a:r>
              <a:rPr sz="2400" spc="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usuário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ou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outro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sistema;</a:t>
            </a:r>
            <a:endParaRPr sz="2400">
              <a:latin typeface="Verdana"/>
              <a:cs typeface="Verdana"/>
            </a:endParaRPr>
          </a:p>
          <a:p>
            <a:pPr marL="481965" indent="-469900" algn="just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482600" algn="l"/>
              </a:tabLst>
            </a:pPr>
            <a:r>
              <a:rPr sz="2400" spc="-5" dirty="0">
                <a:latin typeface="Verdana"/>
                <a:cs typeface="Verdana"/>
              </a:rPr>
              <a:t>Classes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fronteira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típicas:</a:t>
            </a:r>
            <a:endParaRPr sz="2400">
              <a:latin typeface="Verdana"/>
              <a:cs typeface="Verdana"/>
            </a:endParaRPr>
          </a:p>
          <a:p>
            <a:pPr marL="920750" marR="5080" lvl="1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920750" algn="l"/>
                <a:tab pos="921385" algn="l"/>
                <a:tab pos="2413000" algn="l"/>
                <a:tab pos="2964815" algn="l"/>
                <a:tab pos="4780280" algn="l"/>
                <a:tab pos="6630670" algn="l"/>
                <a:tab pos="7644130" algn="l"/>
              </a:tabLst>
            </a:pPr>
            <a:r>
              <a:rPr sz="2400" dirty="0">
                <a:latin typeface="Verdana"/>
                <a:cs typeface="Verdana"/>
              </a:rPr>
              <a:t>Janel</a:t>
            </a:r>
            <a:r>
              <a:rPr sz="2400" spc="-10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s	e	rela</a:t>
            </a:r>
            <a:r>
              <a:rPr sz="2400" spc="10" dirty="0">
                <a:latin typeface="Verdana"/>
                <a:cs typeface="Verdana"/>
              </a:rPr>
              <a:t>t</a:t>
            </a:r>
            <a:r>
              <a:rPr sz="2400" spc="5" dirty="0">
                <a:latin typeface="Verdana"/>
                <a:cs typeface="Verdana"/>
              </a:rPr>
              <a:t>ó</a:t>
            </a:r>
            <a:r>
              <a:rPr sz="2400" dirty="0">
                <a:latin typeface="Verdana"/>
                <a:cs typeface="Verdana"/>
              </a:rPr>
              <a:t>ri</a:t>
            </a:r>
            <a:r>
              <a:rPr sz="2400" spc="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s	</a:t>
            </a:r>
            <a:r>
              <a:rPr sz="2400" spc="-5" dirty="0">
                <a:latin typeface="Verdana"/>
                <a:cs typeface="Verdana"/>
              </a:rPr>
              <a:t>(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n</a:t>
            </a:r>
            <a:r>
              <a:rPr sz="2400" spc="15" dirty="0">
                <a:latin typeface="Verdana"/>
                <a:cs typeface="Verdana"/>
              </a:rPr>
              <a:t>t</a:t>
            </a:r>
            <a:r>
              <a:rPr sz="2400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r</a:t>
            </a:r>
            <a:r>
              <a:rPr sz="2400" dirty="0">
                <a:latin typeface="Verdana"/>
                <a:cs typeface="Verdana"/>
              </a:rPr>
              <a:t>fa</a:t>
            </a:r>
            <a:r>
              <a:rPr sz="2400" spc="-10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e	</a:t>
            </a:r>
            <a:r>
              <a:rPr sz="2400" spc="5" dirty="0">
                <a:latin typeface="Verdana"/>
                <a:cs typeface="Verdana"/>
              </a:rPr>
              <a:t>c</a:t>
            </a:r>
            <a:r>
              <a:rPr sz="2400" dirty="0">
                <a:latin typeface="Verdana"/>
                <a:cs typeface="Verdana"/>
              </a:rPr>
              <a:t>om	o  </a:t>
            </a:r>
            <a:r>
              <a:rPr sz="2400" spc="-5" dirty="0">
                <a:latin typeface="Verdana"/>
                <a:cs typeface="Verdana"/>
              </a:rPr>
              <a:t>usuário);</a:t>
            </a:r>
            <a:endParaRPr sz="2400">
              <a:latin typeface="Verdana"/>
              <a:cs typeface="Verdana"/>
            </a:endParaRPr>
          </a:p>
          <a:p>
            <a:pPr marL="920750" marR="5080" lvl="1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400" spc="-5" dirty="0">
                <a:latin typeface="Verdana"/>
                <a:cs typeface="Verdana"/>
              </a:rPr>
              <a:t>Protocolos</a:t>
            </a:r>
            <a:r>
              <a:rPr sz="2400" spc="20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</a:t>
            </a:r>
            <a:r>
              <a:rPr sz="2400" spc="204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comunicação</a:t>
            </a:r>
            <a:r>
              <a:rPr sz="2400" spc="25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(interface</a:t>
            </a:r>
            <a:r>
              <a:rPr sz="2400" spc="20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com</a:t>
            </a:r>
            <a:r>
              <a:rPr sz="2400" spc="2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sistema);</a:t>
            </a:r>
            <a:endParaRPr sz="24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SzPct val="93750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400" spc="-5" dirty="0">
                <a:latin typeface="Verdana"/>
                <a:cs typeface="Verdana"/>
              </a:rPr>
              <a:t>Interface</a:t>
            </a:r>
            <a:r>
              <a:rPr sz="2400" spc="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com</a:t>
            </a:r>
            <a:r>
              <a:rPr sz="2400" spc="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dispositivos</a:t>
            </a:r>
            <a:r>
              <a:rPr sz="2400" spc="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 </a:t>
            </a:r>
            <a:r>
              <a:rPr sz="2400" spc="-5" dirty="0">
                <a:latin typeface="Verdana"/>
                <a:cs typeface="Verdana"/>
              </a:rPr>
              <a:t>hardware.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59912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Diagrama</a:t>
            </a:r>
            <a:r>
              <a:rPr sz="3000" b="0" spc="-3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de</a:t>
            </a:r>
            <a:r>
              <a:rPr sz="3000" b="0" spc="-1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Classes:</a:t>
            </a:r>
            <a:r>
              <a:rPr sz="3000" b="0" spc="-25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Estereótipos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pc="-5" dirty="0"/>
              <a:t>Classes</a:t>
            </a:r>
            <a:r>
              <a:rPr spc="-25" dirty="0"/>
              <a:t> </a:t>
            </a:r>
            <a:r>
              <a:rPr spc="-5" dirty="0"/>
              <a:t>de </a:t>
            </a:r>
            <a:r>
              <a:rPr spc="-10" dirty="0"/>
              <a:t>entidade</a:t>
            </a:r>
            <a:r>
              <a:rPr b="0" spc="-10" dirty="0">
                <a:latin typeface="Verdana"/>
                <a:cs typeface="Verdana"/>
              </a:rPr>
              <a:t>:</a:t>
            </a:r>
          </a:p>
          <a:p>
            <a:pPr marL="920750" lvl="1" indent="-438150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SzPct val="95454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200" spc="-5" dirty="0">
                <a:latin typeface="Verdana"/>
                <a:cs typeface="Verdana"/>
              </a:rPr>
              <a:t>Modelam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itens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importantes</a:t>
            </a:r>
            <a:r>
              <a:rPr sz="2200" b="1" spc="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informação:</a:t>
            </a:r>
            <a:endParaRPr sz="2200">
              <a:latin typeface="Verdana"/>
              <a:cs typeface="Verdana"/>
            </a:endParaRPr>
          </a:p>
          <a:p>
            <a:pPr marL="1316990" marR="6350" lvl="2" indent="-394970">
              <a:lnSpc>
                <a:spcPct val="100000"/>
              </a:lnSpc>
              <a:spcBef>
                <a:spcPts val="535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1316990" algn="l"/>
                <a:tab pos="1317625" algn="l"/>
                <a:tab pos="3134360" algn="l"/>
                <a:tab pos="3795395" algn="l"/>
                <a:tab pos="4290695" algn="l"/>
                <a:tab pos="5787390" algn="l"/>
                <a:tab pos="7486015" algn="l"/>
              </a:tabLst>
            </a:pPr>
            <a:r>
              <a:rPr sz="2200" spc="-10" dirty="0">
                <a:latin typeface="Verdana"/>
                <a:cs typeface="Verdana"/>
              </a:rPr>
              <a:t>Ge</a:t>
            </a:r>
            <a:r>
              <a:rPr sz="2200" spc="-5" dirty="0">
                <a:latin typeface="Verdana"/>
                <a:cs typeface="Verdana"/>
              </a:rPr>
              <a:t>ra</a:t>
            </a:r>
            <a:r>
              <a:rPr sz="2200" spc="10" dirty="0">
                <a:latin typeface="Verdana"/>
                <a:cs typeface="Verdana"/>
              </a:rPr>
              <a:t>l</a:t>
            </a:r>
            <a:r>
              <a:rPr sz="2200" spc="-5" dirty="0">
                <a:latin typeface="Verdana"/>
                <a:cs typeface="Verdana"/>
              </a:rPr>
              <a:t>me</a:t>
            </a:r>
            <a:r>
              <a:rPr sz="2200" dirty="0">
                <a:latin typeface="Verdana"/>
                <a:cs typeface="Verdana"/>
              </a:rPr>
              <a:t>n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ã</a:t>
            </a:r>
            <a:r>
              <a:rPr sz="2200" spc="-5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5" dirty="0">
                <a:latin typeface="Verdana"/>
                <a:cs typeface="Verdana"/>
              </a:rPr>
              <a:t>a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0" dirty="0">
                <a:latin typeface="Verdana"/>
                <a:cs typeface="Verdana"/>
              </a:rPr>
              <a:t>pr</a:t>
            </a:r>
            <a:r>
              <a:rPr sz="2200" spc="5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me</a:t>
            </a:r>
            <a:r>
              <a:rPr sz="2200" spc="5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ras</a:t>
            </a:r>
            <a:r>
              <a:rPr sz="2200" dirty="0">
                <a:latin typeface="Verdana"/>
                <a:cs typeface="Verdana"/>
              </a:rPr>
              <a:t>	l</a:t>
            </a:r>
            <a:r>
              <a:rPr sz="2200" spc="-5" dirty="0">
                <a:latin typeface="Verdana"/>
                <a:cs typeface="Verdana"/>
              </a:rPr>
              <a:t>evantad</a:t>
            </a:r>
            <a:r>
              <a:rPr sz="2200" dirty="0">
                <a:latin typeface="Verdana"/>
                <a:cs typeface="Verdana"/>
              </a:rPr>
              <a:t>a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na  </a:t>
            </a:r>
            <a:r>
              <a:rPr sz="2200" dirty="0">
                <a:latin typeface="Verdana"/>
                <a:cs typeface="Verdana"/>
              </a:rPr>
              <a:t>análise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dos</a:t>
            </a:r>
            <a:r>
              <a:rPr sz="2200" spc="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fluxos </a:t>
            </a:r>
            <a:r>
              <a:rPr sz="2200" spc="-10" dirty="0">
                <a:latin typeface="Verdana"/>
                <a:cs typeface="Verdana"/>
              </a:rPr>
              <a:t>dos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casos</a:t>
            </a:r>
            <a:r>
              <a:rPr sz="2200" spc="4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uso;</a:t>
            </a:r>
            <a:endParaRPr sz="22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200" spc="-5" dirty="0">
                <a:latin typeface="Verdana"/>
                <a:cs typeface="Verdana"/>
              </a:rPr>
              <a:t>Tipicamente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independentes</a:t>
            </a:r>
            <a:r>
              <a:rPr sz="2200" b="1" spc="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da aplicação;</a:t>
            </a:r>
            <a:endParaRPr sz="22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5454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200" spc="-5" dirty="0">
                <a:latin typeface="Verdana"/>
                <a:cs typeface="Verdana"/>
              </a:rPr>
              <a:t>Tipicamente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essenciais</a:t>
            </a:r>
            <a:r>
              <a:rPr sz="2200" spc="-5" dirty="0">
                <a:latin typeface="Verdana"/>
                <a:cs typeface="Verdana"/>
              </a:rPr>
              <a:t>:</a:t>
            </a:r>
            <a:endParaRPr sz="2200">
              <a:latin typeface="Verdana"/>
              <a:cs typeface="Verdana"/>
            </a:endParaRPr>
          </a:p>
          <a:p>
            <a:pPr marL="1316990" marR="5080" lvl="2" indent="-39497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1316990" algn="l"/>
                <a:tab pos="1317625" algn="l"/>
                <a:tab pos="3677920" algn="l"/>
                <a:tab pos="5010150" algn="l"/>
                <a:tab pos="6797040" algn="l"/>
              </a:tabLst>
            </a:pPr>
            <a:r>
              <a:rPr sz="2200" spc="-10" dirty="0">
                <a:latin typeface="Verdana"/>
                <a:cs typeface="Verdana"/>
              </a:rPr>
              <a:t>N</a:t>
            </a:r>
            <a:r>
              <a:rPr sz="2200" spc="10" dirty="0">
                <a:latin typeface="Verdana"/>
                <a:cs typeface="Verdana"/>
              </a:rPr>
              <a:t>e</a:t>
            </a:r>
            <a:r>
              <a:rPr sz="2200" spc="-5" dirty="0">
                <a:latin typeface="Verdana"/>
                <a:cs typeface="Verdana"/>
              </a:rPr>
              <a:t>c</a:t>
            </a:r>
            <a:r>
              <a:rPr sz="2200" dirty="0">
                <a:latin typeface="Verdana"/>
                <a:cs typeface="Verdana"/>
              </a:rPr>
              <a:t>es</a:t>
            </a:r>
            <a:r>
              <a:rPr sz="2200" spc="-5" dirty="0">
                <a:latin typeface="Verdana"/>
                <a:cs typeface="Verdana"/>
              </a:rPr>
              <a:t>sár</a:t>
            </a:r>
            <a:r>
              <a:rPr sz="2200" spc="5" dirty="0">
                <a:latin typeface="Verdana"/>
                <a:cs typeface="Verdana"/>
              </a:rPr>
              <a:t>ia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0" dirty="0">
                <a:latin typeface="Verdana"/>
                <a:cs typeface="Verdana"/>
              </a:rPr>
              <a:t>pa</a:t>
            </a:r>
            <a:r>
              <a:rPr sz="2200" dirty="0">
                <a:latin typeface="Verdana"/>
                <a:cs typeface="Verdana"/>
              </a:rPr>
              <a:t>r</a:t>
            </a:r>
            <a:r>
              <a:rPr sz="2200" spc="-5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cu</a:t>
            </a:r>
            <a:r>
              <a:rPr sz="2200" dirty="0">
                <a:latin typeface="Verdana"/>
                <a:cs typeface="Verdana"/>
              </a:rPr>
              <a:t>mp</a:t>
            </a:r>
            <a:r>
              <a:rPr sz="2200" spc="-5" dirty="0">
                <a:latin typeface="Verdana"/>
                <a:cs typeface="Verdana"/>
              </a:rPr>
              <a:t>r</a:t>
            </a:r>
            <a:r>
              <a:rPr sz="2200" spc="5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a</a:t>
            </a:r>
            <a:r>
              <a:rPr sz="2200" spc="5" dirty="0">
                <a:latin typeface="Verdana"/>
                <a:cs typeface="Verdana"/>
              </a:rPr>
              <a:t>l</a:t>
            </a:r>
            <a:r>
              <a:rPr sz="2200" spc="-10" dirty="0">
                <a:latin typeface="Verdana"/>
                <a:cs typeface="Verdana"/>
              </a:rPr>
              <a:t>guma  </a:t>
            </a:r>
            <a:r>
              <a:rPr sz="2200" spc="-5" dirty="0">
                <a:latin typeface="Verdana"/>
                <a:cs typeface="Verdana"/>
              </a:rPr>
              <a:t>responsabilidade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do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produto;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6583" y="4246648"/>
            <a:ext cx="4943475" cy="11652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36880" marR="15875" indent="-436880" algn="r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436880" algn="l"/>
                <a:tab pos="437515" algn="l"/>
              </a:tabLst>
            </a:pPr>
            <a:r>
              <a:rPr sz="2200" spc="-5" dirty="0">
                <a:latin typeface="Verdana"/>
                <a:cs typeface="Verdana"/>
              </a:rPr>
              <a:t>Frequentemente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persistentes</a:t>
            </a:r>
            <a:r>
              <a:rPr sz="2200" spc="-5" dirty="0">
                <a:latin typeface="Verdana"/>
                <a:cs typeface="Verdana"/>
              </a:rPr>
              <a:t>:</a:t>
            </a:r>
            <a:endParaRPr sz="2200">
              <a:latin typeface="Verdana"/>
              <a:cs typeface="Verdana"/>
            </a:endParaRPr>
          </a:p>
          <a:p>
            <a:pPr marL="394335" marR="5080" lvl="1" indent="-394335" algn="r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SzPct val="95454"/>
              <a:buFont typeface="Wingdings"/>
              <a:buChar char=""/>
              <a:tabLst>
                <a:tab pos="394335" algn="l"/>
                <a:tab pos="394970" algn="l"/>
                <a:tab pos="2697480" algn="l"/>
                <a:tab pos="3121660" algn="l"/>
              </a:tabLst>
            </a:pPr>
            <a:r>
              <a:rPr sz="2200" spc="-5" dirty="0">
                <a:latin typeface="Verdana"/>
                <a:cs typeface="Verdana"/>
              </a:rPr>
              <a:t>Correspondem	a	entidades</a:t>
            </a:r>
            <a:endParaRPr sz="2200">
              <a:latin typeface="Verdana"/>
              <a:cs typeface="Verdana"/>
            </a:endParaRPr>
          </a:p>
          <a:p>
            <a:pPr marL="845819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Verdana"/>
                <a:cs typeface="Verdana"/>
              </a:rPr>
              <a:t>dados.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1453" y="4715967"/>
            <a:ext cx="2199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6425" algn="l"/>
                <a:tab pos="1842770" algn="l"/>
              </a:tabLst>
            </a:pPr>
            <a:r>
              <a:rPr sz="2200" spc="-10" dirty="0">
                <a:latin typeface="Verdana"/>
                <a:cs typeface="Verdana"/>
              </a:rPr>
              <a:t>d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	b</a:t>
            </a:r>
            <a:r>
              <a:rPr sz="2200" spc="-5" dirty="0">
                <a:latin typeface="Verdana"/>
                <a:cs typeface="Verdana"/>
              </a:rPr>
              <a:t>anc</a:t>
            </a:r>
            <a:r>
              <a:rPr sz="2200" spc="5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5" dirty="0">
                <a:latin typeface="Verdana"/>
                <a:cs typeface="Verdana"/>
              </a:rPr>
              <a:t>de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59912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Diagrama</a:t>
            </a:r>
            <a:r>
              <a:rPr sz="3000" b="0" spc="-35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de</a:t>
            </a:r>
            <a:r>
              <a:rPr sz="3000" b="0" spc="-1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Classes:</a:t>
            </a:r>
            <a:r>
              <a:rPr sz="3000" b="0" spc="-25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Estereótipos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61437"/>
            <a:ext cx="7845425" cy="43846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200" b="1" spc="-5" dirty="0">
                <a:latin typeface="Verdana"/>
                <a:cs typeface="Verdana"/>
              </a:rPr>
              <a:t>Classes</a:t>
            </a:r>
            <a:r>
              <a:rPr sz="2200" b="1" spc="-3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de</a:t>
            </a:r>
            <a:r>
              <a:rPr sz="2200" b="1" spc="-1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controle</a:t>
            </a:r>
            <a:r>
              <a:rPr sz="2200" spc="-5" dirty="0">
                <a:latin typeface="Verdana"/>
                <a:cs typeface="Verdana"/>
              </a:rPr>
              <a:t>:</a:t>
            </a:r>
            <a:endParaRPr sz="22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SzPct val="95454"/>
              <a:buFont typeface="Wingdings"/>
              <a:buChar char=""/>
              <a:tabLst>
                <a:tab pos="920750" algn="l"/>
                <a:tab pos="921385" algn="l"/>
                <a:tab pos="2626360" algn="l"/>
                <a:tab pos="3242310" algn="l"/>
                <a:tab pos="5909310" algn="l"/>
                <a:tab pos="6697345" algn="l"/>
              </a:tabLst>
            </a:pPr>
            <a:r>
              <a:rPr sz="2200" spc="-5" dirty="0">
                <a:latin typeface="Verdana"/>
                <a:cs typeface="Verdana"/>
              </a:rPr>
              <a:t>Modelam	o	comportamento	</a:t>
            </a:r>
            <a:r>
              <a:rPr sz="2200" dirty="0">
                <a:latin typeface="Verdana"/>
                <a:cs typeface="Verdana"/>
              </a:rPr>
              <a:t>de	</a:t>
            </a:r>
            <a:r>
              <a:rPr sz="2200" spc="-5" dirty="0">
                <a:latin typeface="Verdana"/>
                <a:cs typeface="Verdana"/>
              </a:rPr>
              <a:t>controle</a:t>
            </a:r>
            <a:endParaRPr sz="2200">
              <a:latin typeface="Verdana"/>
              <a:cs typeface="Verdana"/>
            </a:endParaRPr>
          </a:p>
          <a:p>
            <a:pPr marL="92075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Verdana"/>
                <a:cs typeface="Verdana"/>
              </a:rPr>
              <a:t>específico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um ou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mais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casos</a:t>
            </a:r>
            <a:r>
              <a:rPr sz="2200" spc="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uso.</a:t>
            </a:r>
            <a:endParaRPr sz="22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200" spc="-5" dirty="0">
                <a:latin typeface="Verdana"/>
                <a:cs typeface="Verdana"/>
              </a:rPr>
              <a:t>Criam, </a:t>
            </a:r>
            <a:r>
              <a:rPr sz="2200" dirty="0">
                <a:latin typeface="Verdana"/>
                <a:cs typeface="Verdana"/>
              </a:rPr>
              <a:t>iniciam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excluem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objetos</a:t>
            </a:r>
            <a:r>
              <a:rPr sz="2200" spc="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controlados;</a:t>
            </a:r>
            <a:endParaRPr sz="22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200" spc="-10" dirty="0">
                <a:latin typeface="Verdana"/>
                <a:cs typeface="Verdana"/>
              </a:rPr>
              <a:t>Coordenam</a:t>
            </a:r>
            <a:r>
              <a:rPr sz="2200" spc="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ação</a:t>
            </a:r>
            <a:r>
              <a:rPr sz="2200" spc="2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dos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objetos</a:t>
            </a:r>
            <a:r>
              <a:rPr sz="2200" spc="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controlados;</a:t>
            </a:r>
            <a:endParaRPr sz="2200">
              <a:latin typeface="Verdana"/>
              <a:cs typeface="Verdana"/>
            </a:endParaRPr>
          </a:p>
          <a:p>
            <a:pPr marL="481965" indent="-46990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5454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200" spc="-5" dirty="0">
                <a:latin typeface="Verdana"/>
                <a:cs typeface="Verdana"/>
              </a:rPr>
              <a:t>Exemplos:</a:t>
            </a:r>
            <a:endParaRPr sz="22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200" spc="-5" dirty="0">
                <a:latin typeface="Verdana"/>
                <a:cs typeface="Verdana"/>
              </a:rPr>
              <a:t>Controlador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conexão;</a:t>
            </a:r>
            <a:endParaRPr sz="22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200" spc="-5" dirty="0">
                <a:latin typeface="Verdana"/>
                <a:cs typeface="Verdana"/>
              </a:rPr>
              <a:t>Controlador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impressão;</a:t>
            </a:r>
            <a:endParaRPr sz="22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200" spc="-5" dirty="0">
                <a:latin typeface="Verdana"/>
                <a:cs typeface="Verdana"/>
              </a:rPr>
              <a:t>Controlador de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matrícula;</a:t>
            </a:r>
            <a:endParaRPr sz="22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5454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200" spc="-5" dirty="0">
                <a:latin typeface="Verdana"/>
                <a:cs typeface="Verdana"/>
              </a:rPr>
              <a:t>Controlador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pedido;</a:t>
            </a:r>
            <a:endParaRPr sz="22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200" spc="-5" dirty="0">
                <a:latin typeface="Verdana"/>
                <a:cs typeface="Verdana"/>
              </a:rPr>
              <a:t>Controlador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faturamento.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59912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Diagrama</a:t>
            </a:r>
            <a:r>
              <a:rPr sz="3000" b="0" spc="-3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de</a:t>
            </a:r>
            <a:r>
              <a:rPr sz="3000" b="0" spc="-1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Classes:</a:t>
            </a:r>
            <a:r>
              <a:rPr sz="3000" b="0" spc="-25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Estereótipos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71093"/>
            <a:ext cx="339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Diagrama</a:t>
            </a:r>
            <a:r>
              <a:rPr sz="2800" b="0" spc="1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de</a:t>
            </a:r>
            <a:r>
              <a:rPr sz="2800" b="0" spc="-1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Objetos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228724"/>
            <a:ext cx="7845425" cy="3780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marR="8255" indent="-469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481965" algn="l"/>
                <a:tab pos="482600" algn="l"/>
                <a:tab pos="2272665" algn="l"/>
                <a:tab pos="3094355" algn="l"/>
                <a:tab pos="4720590" algn="l"/>
                <a:tab pos="5266690" algn="l"/>
                <a:tab pos="5920105" algn="l"/>
                <a:tab pos="7488555" algn="l"/>
              </a:tabLst>
            </a:pPr>
            <a:r>
              <a:rPr sz="2200" spc="-10" dirty="0">
                <a:latin typeface="Verdana"/>
                <a:cs typeface="Verdana"/>
              </a:rPr>
              <a:t>Rep</a:t>
            </a:r>
            <a:r>
              <a:rPr sz="2200" spc="-5" dirty="0">
                <a:latin typeface="Verdana"/>
                <a:cs typeface="Verdana"/>
              </a:rPr>
              <a:t>re</a:t>
            </a:r>
            <a:r>
              <a:rPr sz="2200" dirty="0">
                <a:latin typeface="Verdana"/>
                <a:cs typeface="Verdana"/>
              </a:rPr>
              <a:t>s</a:t>
            </a:r>
            <a:r>
              <a:rPr sz="2200" spc="-5" dirty="0">
                <a:latin typeface="Verdana"/>
                <a:cs typeface="Verdana"/>
              </a:rPr>
              <a:t>enta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uma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b="1" spc="-5" dirty="0">
                <a:latin typeface="Verdana"/>
                <a:cs typeface="Verdana"/>
              </a:rPr>
              <a:t>i</a:t>
            </a:r>
            <a:r>
              <a:rPr sz="2200" b="1" spc="5" dirty="0">
                <a:latin typeface="Verdana"/>
                <a:cs typeface="Verdana"/>
              </a:rPr>
              <a:t>n</a:t>
            </a:r>
            <a:r>
              <a:rPr sz="2200" b="1" dirty="0">
                <a:latin typeface="Verdana"/>
                <a:cs typeface="Verdana"/>
              </a:rPr>
              <a:t>s</a:t>
            </a:r>
            <a:r>
              <a:rPr sz="2200" b="1" spc="-5" dirty="0">
                <a:latin typeface="Verdana"/>
                <a:cs typeface="Verdana"/>
              </a:rPr>
              <a:t>tânc</a:t>
            </a:r>
            <a:r>
              <a:rPr sz="2200" b="1" spc="10" dirty="0">
                <a:latin typeface="Verdana"/>
                <a:cs typeface="Verdana"/>
              </a:rPr>
              <a:t>i</a:t>
            </a:r>
            <a:r>
              <a:rPr sz="2200" b="1" spc="-5" dirty="0">
                <a:latin typeface="Verdana"/>
                <a:cs typeface="Verdana"/>
              </a:rPr>
              <a:t>a</a:t>
            </a:r>
            <a:r>
              <a:rPr sz="2200" b="1" dirty="0">
                <a:latin typeface="Verdana"/>
                <a:cs typeface="Verdana"/>
              </a:rPr>
              <a:t>	</a:t>
            </a:r>
            <a:r>
              <a:rPr sz="2200" spc="5" dirty="0">
                <a:latin typeface="Verdana"/>
                <a:cs typeface="Verdana"/>
              </a:rPr>
              <a:t>d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um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D</a:t>
            </a:r>
            <a:r>
              <a:rPr sz="2200" spc="5" dirty="0">
                <a:latin typeface="Verdana"/>
                <a:cs typeface="Verdana"/>
              </a:rPr>
              <a:t>ia</a:t>
            </a:r>
            <a:r>
              <a:rPr sz="2200" spc="-10" dirty="0">
                <a:latin typeface="Verdana"/>
                <a:cs typeface="Verdana"/>
              </a:rPr>
              <a:t>gra</a:t>
            </a:r>
            <a:r>
              <a:rPr sz="2200" dirty="0">
                <a:latin typeface="Verdana"/>
                <a:cs typeface="Verdana"/>
              </a:rPr>
              <a:t>m</a:t>
            </a:r>
            <a:r>
              <a:rPr sz="2200" spc="-5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0" dirty="0">
                <a:latin typeface="Verdana"/>
                <a:cs typeface="Verdana"/>
              </a:rPr>
              <a:t>de  </a:t>
            </a:r>
            <a:r>
              <a:rPr sz="2200" spc="-5" dirty="0">
                <a:latin typeface="Verdana"/>
                <a:cs typeface="Verdana"/>
              </a:rPr>
              <a:t>Classes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em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um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determinado</a:t>
            </a:r>
            <a:r>
              <a:rPr sz="2200" spc="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contexto;</a:t>
            </a:r>
            <a:endParaRPr sz="2200">
              <a:latin typeface="Verdana"/>
              <a:cs typeface="Verdana"/>
            </a:endParaRPr>
          </a:p>
          <a:p>
            <a:pPr marL="481965" indent="-46990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200" spc="-10" dirty="0">
                <a:latin typeface="Verdana"/>
                <a:cs typeface="Verdana"/>
              </a:rPr>
              <a:t>Pada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cada</a:t>
            </a:r>
            <a:r>
              <a:rPr sz="2200" spc="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classe</a:t>
            </a:r>
            <a:r>
              <a:rPr sz="2200" spc="3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temos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um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objeto</a:t>
            </a:r>
            <a:r>
              <a:rPr sz="2200" spc="2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(sua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instância);</a:t>
            </a:r>
            <a:endParaRPr sz="2200">
              <a:latin typeface="Verdana"/>
              <a:cs typeface="Verdana"/>
            </a:endParaRPr>
          </a:p>
          <a:p>
            <a:pPr marL="481965" indent="-46990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200" spc="-5" dirty="0">
                <a:latin typeface="Verdana"/>
                <a:cs typeface="Verdana"/>
              </a:rPr>
              <a:t>É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útil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para:</a:t>
            </a:r>
            <a:endParaRPr sz="2200">
              <a:latin typeface="Verdana"/>
              <a:cs typeface="Verdana"/>
            </a:endParaRPr>
          </a:p>
          <a:p>
            <a:pPr marL="920750" marR="5080" lvl="1" indent="-437515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920750" algn="l"/>
                <a:tab pos="921385" algn="l"/>
                <a:tab pos="2446655" algn="l"/>
                <a:tab pos="3291204" algn="l"/>
                <a:tab pos="5042535" algn="l"/>
                <a:tab pos="5393055" algn="l"/>
                <a:tab pos="6590665" algn="l"/>
                <a:tab pos="7511415" algn="l"/>
              </a:tabLst>
            </a:pPr>
            <a:r>
              <a:rPr sz="2200" spc="-5" dirty="0">
                <a:latin typeface="Verdana"/>
                <a:cs typeface="Verdana"/>
              </a:rPr>
              <a:t>V</a:t>
            </a:r>
            <a:r>
              <a:rPr sz="2200" spc="5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sual</a:t>
            </a:r>
            <a:r>
              <a:rPr sz="2200" spc="5" dirty="0">
                <a:latin typeface="Verdana"/>
                <a:cs typeface="Verdana"/>
              </a:rPr>
              <a:t>i</a:t>
            </a:r>
            <a:r>
              <a:rPr sz="2200" spc="-10" dirty="0">
                <a:latin typeface="Verdana"/>
                <a:cs typeface="Verdana"/>
              </a:rPr>
              <a:t>za</a:t>
            </a:r>
            <a:r>
              <a:rPr sz="2200" spc="-5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ma</a:t>
            </a:r>
            <a:r>
              <a:rPr sz="2200" spc="5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c</a:t>
            </a:r>
            <a:r>
              <a:rPr sz="2200" dirty="0">
                <a:latin typeface="Verdana"/>
                <a:cs typeface="Verdana"/>
              </a:rPr>
              <a:t>l</a:t>
            </a:r>
            <a:r>
              <a:rPr sz="2200" spc="-5" dirty="0">
                <a:latin typeface="Verdana"/>
                <a:cs typeface="Verdana"/>
              </a:rPr>
              <a:t>ar</a:t>
            </a:r>
            <a:r>
              <a:rPr sz="2200" dirty="0">
                <a:latin typeface="Verdana"/>
                <a:cs typeface="Verdana"/>
              </a:rPr>
              <a:t>a</a:t>
            </a:r>
            <a:r>
              <a:rPr sz="2200" spc="-5" dirty="0">
                <a:latin typeface="Verdana"/>
                <a:cs typeface="Verdana"/>
              </a:rPr>
              <a:t>mente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	r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spc="5" dirty="0">
                <a:latin typeface="Verdana"/>
                <a:cs typeface="Verdana"/>
              </a:rPr>
              <a:t>l</a:t>
            </a:r>
            <a:r>
              <a:rPr sz="2200" spc="-5" dirty="0">
                <a:latin typeface="Verdana"/>
                <a:cs typeface="Verdana"/>
              </a:rPr>
              <a:t>ação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entre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15" dirty="0">
                <a:latin typeface="Verdana"/>
                <a:cs typeface="Verdana"/>
              </a:rPr>
              <a:t>os  </a:t>
            </a:r>
            <a:r>
              <a:rPr sz="2200" spc="-5" dirty="0">
                <a:latin typeface="Verdana"/>
                <a:cs typeface="Verdana"/>
              </a:rPr>
              <a:t>objetos</a:t>
            </a:r>
            <a:r>
              <a:rPr sz="2200" spc="3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das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classes;</a:t>
            </a:r>
            <a:endParaRPr sz="22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200" spc="-5" dirty="0">
                <a:latin typeface="Verdana"/>
                <a:cs typeface="Verdana"/>
              </a:rPr>
              <a:t>Visualizar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dados</a:t>
            </a:r>
            <a:r>
              <a:rPr sz="2200" spc="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reais;</a:t>
            </a:r>
            <a:endParaRPr sz="22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200" spc="-5" dirty="0">
                <a:latin typeface="Verdana"/>
                <a:cs typeface="Verdana"/>
              </a:rPr>
              <a:t>Validar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modelo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classes;</a:t>
            </a:r>
            <a:endParaRPr sz="2200">
              <a:latin typeface="Verdana"/>
              <a:cs typeface="Verdana"/>
            </a:endParaRPr>
          </a:p>
          <a:p>
            <a:pPr marL="920750" marR="8255" lvl="1" indent="-437515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920750" algn="l"/>
                <a:tab pos="921385" algn="l"/>
                <a:tab pos="2629535" algn="l"/>
                <a:tab pos="4377690" algn="l"/>
                <a:tab pos="5004435" algn="l"/>
                <a:tab pos="6590665" algn="l"/>
                <a:tab pos="7212965" algn="l"/>
              </a:tabLst>
            </a:pPr>
            <a:r>
              <a:rPr sz="2200" dirty="0">
                <a:latin typeface="Verdana"/>
                <a:cs typeface="Verdana"/>
              </a:rPr>
              <a:t>I</a:t>
            </a:r>
            <a:r>
              <a:rPr sz="2200" spc="-10" dirty="0">
                <a:latin typeface="Verdana"/>
                <a:cs typeface="Verdana"/>
              </a:rPr>
              <a:t>dent</a:t>
            </a:r>
            <a:r>
              <a:rPr sz="2200" spc="5" dirty="0">
                <a:latin typeface="Verdana"/>
                <a:cs typeface="Verdana"/>
              </a:rPr>
              <a:t>i</a:t>
            </a:r>
            <a:r>
              <a:rPr sz="2200" spc="-25" dirty="0">
                <a:latin typeface="Verdana"/>
                <a:cs typeface="Verdana"/>
              </a:rPr>
              <a:t>f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car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0" dirty="0">
                <a:latin typeface="Verdana"/>
                <a:cs typeface="Verdana"/>
              </a:rPr>
              <a:t>p</a:t>
            </a:r>
            <a:r>
              <a:rPr sz="2200" dirty="0">
                <a:latin typeface="Verdana"/>
                <a:cs typeface="Verdana"/>
              </a:rPr>
              <a:t>r</a:t>
            </a:r>
            <a:r>
              <a:rPr sz="2200" spc="-5" dirty="0">
                <a:latin typeface="Verdana"/>
                <a:cs typeface="Verdana"/>
              </a:rPr>
              <a:t>ob</a:t>
            </a:r>
            <a:r>
              <a:rPr sz="2200" spc="5" dirty="0">
                <a:latin typeface="Verdana"/>
                <a:cs typeface="Verdana"/>
              </a:rPr>
              <a:t>l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m</a:t>
            </a:r>
            <a:r>
              <a:rPr sz="2200" spc="-5" dirty="0">
                <a:latin typeface="Verdana"/>
                <a:cs typeface="Verdana"/>
              </a:rPr>
              <a:t>as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na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x</a:t>
            </a:r>
            <a:r>
              <a:rPr sz="2200" spc="-5" dirty="0">
                <a:latin typeface="Verdana"/>
                <a:cs typeface="Verdana"/>
              </a:rPr>
              <a:t>ec</a:t>
            </a:r>
            <a:r>
              <a:rPr sz="2200" dirty="0">
                <a:latin typeface="Verdana"/>
                <a:cs typeface="Verdana"/>
              </a:rPr>
              <a:t>u</a:t>
            </a:r>
            <a:r>
              <a:rPr sz="2200" spc="-5" dirty="0">
                <a:latin typeface="Verdana"/>
                <a:cs typeface="Verdana"/>
              </a:rPr>
              <a:t>ç</a:t>
            </a:r>
            <a:r>
              <a:rPr sz="2200" dirty="0">
                <a:latin typeface="Verdana"/>
                <a:cs typeface="Verdana"/>
              </a:rPr>
              <a:t>ã</a:t>
            </a:r>
            <a:r>
              <a:rPr sz="2200" spc="-5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5" dirty="0">
                <a:latin typeface="Verdana"/>
                <a:cs typeface="Verdana"/>
              </a:rPr>
              <a:t>d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uma  aplicação.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71093"/>
            <a:ext cx="339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Diagrama</a:t>
            </a:r>
            <a:r>
              <a:rPr sz="2800" b="0" spc="1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de</a:t>
            </a:r>
            <a:r>
              <a:rPr sz="2800" b="0" spc="-1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Objetos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860245"/>
            <a:ext cx="7690484" cy="150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SzPct val="95454"/>
              <a:buFont typeface="Wingdings"/>
              <a:buChar char=""/>
              <a:tabLst>
                <a:tab pos="481965" algn="l"/>
                <a:tab pos="482600" algn="l"/>
                <a:tab pos="1382395" algn="l"/>
                <a:tab pos="2675255" algn="l"/>
                <a:tab pos="3864610" algn="l"/>
                <a:tab pos="4367530" algn="l"/>
                <a:tab pos="5589905" algn="l"/>
                <a:tab pos="7239000" algn="l"/>
              </a:tabLst>
            </a:pPr>
            <a:r>
              <a:rPr sz="2200" spc="-5" dirty="0">
                <a:latin typeface="Verdana"/>
                <a:cs typeface="Verdana"/>
              </a:rPr>
              <a:t>Deve	</a:t>
            </a:r>
            <a:r>
              <a:rPr sz="2200" dirty="0">
                <a:latin typeface="Verdana"/>
                <a:cs typeface="Verdana"/>
              </a:rPr>
              <a:t>mo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spc="-10" dirty="0">
                <a:latin typeface="Verdana"/>
                <a:cs typeface="Verdana"/>
              </a:rPr>
              <a:t>tra</a:t>
            </a:r>
            <a:r>
              <a:rPr sz="2200" spc="-5" dirty="0">
                <a:latin typeface="Verdana"/>
                <a:cs typeface="Verdana"/>
              </a:rPr>
              <a:t>r</a:t>
            </a:r>
            <a:r>
              <a:rPr sz="2200" dirty="0">
                <a:latin typeface="Verdana"/>
                <a:cs typeface="Verdana"/>
              </a:rPr>
              <a:t>	a</a:t>
            </a:r>
            <a:r>
              <a:rPr sz="2200" spc="-10" dirty="0">
                <a:latin typeface="Verdana"/>
                <a:cs typeface="Verdana"/>
              </a:rPr>
              <a:t>pen</a:t>
            </a:r>
            <a:r>
              <a:rPr sz="2200" spc="-5" dirty="0">
                <a:latin typeface="Verdana"/>
                <a:cs typeface="Verdana"/>
              </a:rPr>
              <a:t>as</a:t>
            </a:r>
            <a:r>
              <a:rPr sz="2200" dirty="0">
                <a:latin typeface="Verdana"/>
                <a:cs typeface="Verdana"/>
              </a:rPr>
              <a:t>	o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ob</a:t>
            </a:r>
            <a:r>
              <a:rPr sz="2200" spc="-10" dirty="0">
                <a:latin typeface="Verdana"/>
                <a:cs typeface="Verdana"/>
              </a:rPr>
              <a:t>je</a:t>
            </a:r>
            <a:r>
              <a:rPr sz="2200" spc="-5" dirty="0">
                <a:latin typeface="Verdana"/>
                <a:cs typeface="Verdana"/>
              </a:rPr>
              <a:t>tos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re</a:t>
            </a:r>
            <a:r>
              <a:rPr sz="2200" dirty="0">
                <a:latin typeface="Verdana"/>
                <a:cs typeface="Verdana"/>
              </a:rPr>
              <a:t>l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spc="-15" dirty="0">
                <a:latin typeface="Verdana"/>
                <a:cs typeface="Verdana"/>
              </a:rPr>
              <a:t>v</a:t>
            </a:r>
            <a:r>
              <a:rPr sz="2200" spc="-5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n</a:t>
            </a:r>
            <a:r>
              <a:rPr sz="2200" spc="-10" dirty="0">
                <a:latin typeface="Verdana"/>
                <a:cs typeface="Verdana"/>
              </a:rPr>
              <a:t>te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em</a:t>
            </a:r>
            <a:endParaRPr sz="22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Verdana"/>
                <a:cs typeface="Verdana"/>
              </a:rPr>
              <a:t>um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determinado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contexto;</a:t>
            </a:r>
            <a:endParaRPr sz="2200">
              <a:latin typeface="Verdana"/>
              <a:cs typeface="Verdana"/>
            </a:endParaRPr>
          </a:p>
          <a:p>
            <a:pPr marL="483870" marR="2576830" indent="-471805">
              <a:lnSpc>
                <a:spcPct val="120000"/>
              </a:lnSpc>
              <a:buClr>
                <a:srgbClr val="CC0000"/>
              </a:buClr>
              <a:buSzPct val="93181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200" spc="-10" dirty="0">
                <a:latin typeface="Verdana"/>
                <a:cs typeface="Verdana"/>
              </a:rPr>
              <a:t>Notação</a:t>
            </a:r>
            <a:r>
              <a:rPr sz="2200" spc="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UML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para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objetos: 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nomeDoObjeto</a:t>
            </a:r>
            <a:r>
              <a:rPr sz="2200" u="heavy" spc="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: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nomeDaClasse</a:t>
            </a:r>
            <a:r>
              <a:rPr sz="2200" spc="-5" dirty="0">
                <a:latin typeface="Verdana"/>
                <a:cs typeface="Verdana"/>
              </a:rPr>
              <a:t>;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7648" y="3957828"/>
            <a:ext cx="5152496" cy="97840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71093"/>
            <a:ext cx="339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Diagrama</a:t>
            </a:r>
            <a:r>
              <a:rPr sz="2800" b="0" spc="1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de</a:t>
            </a:r>
            <a:r>
              <a:rPr sz="2800" b="0" spc="-1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Objetos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406" y="1304950"/>
            <a:ext cx="7689850" cy="23056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625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200" spc="-10" dirty="0">
                <a:latin typeface="Verdana"/>
                <a:cs typeface="Verdana"/>
              </a:rPr>
              <a:t>Notação</a:t>
            </a:r>
            <a:r>
              <a:rPr sz="2200" spc="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UML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para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atributos </a:t>
            </a:r>
            <a:r>
              <a:rPr sz="2200" spc="-10" dirty="0">
                <a:latin typeface="Verdana"/>
                <a:cs typeface="Verdana"/>
              </a:rPr>
              <a:t>dos</a:t>
            </a:r>
            <a:r>
              <a:rPr sz="2200" spc="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objetos:</a:t>
            </a:r>
            <a:endParaRPr sz="2200">
              <a:latin typeface="Verdana"/>
              <a:cs typeface="Verdana"/>
            </a:endParaRPr>
          </a:p>
          <a:p>
            <a:pPr marL="920750" lvl="1" indent="-43815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200" spc="-5" dirty="0">
                <a:latin typeface="Verdana"/>
                <a:cs typeface="Verdana"/>
              </a:rPr>
              <a:t>nomeDoAtributo: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tipo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=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valor;</a:t>
            </a:r>
            <a:endParaRPr sz="2200">
              <a:latin typeface="Verdana"/>
              <a:cs typeface="Verdana"/>
            </a:endParaRPr>
          </a:p>
          <a:p>
            <a:pPr marL="481965" marR="5715" indent="-46990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200" spc="-10" dirty="0">
                <a:latin typeface="Verdana"/>
                <a:cs typeface="Verdana"/>
              </a:rPr>
              <a:t>Se</a:t>
            </a:r>
            <a:r>
              <a:rPr sz="2200" spc="17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</a:t>
            </a:r>
            <a:r>
              <a:rPr sz="2200" spc="18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tipo</a:t>
            </a:r>
            <a:r>
              <a:rPr sz="2200" spc="17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for</a:t>
            </a:r>
            <a:r>
              <a:rPr sz="2200" spc="19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citado,</a:t>
            </a:r>
            <a:r>
              <a:rPr sz="2200" spc="18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deve</a:t>
            </a:r>
            <a:r>
              <a:rPr sz="2200" spc="19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ser</a:t>
            </a:r>
            <a:r>
              <a:rPr sz="2200" spc="18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</a:t>
            </a:r>
            <a:r>
              <a:rPr sz="2200" spc="19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mesmo</a:t>
            </a:r>
            <a:r>
              <a:rPr sz="2200" spc="18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da</a:t>
            </a:r>
            <a:r>
              <a:rPr sz="2200" spc="18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classe, </a:t>
            </a:r>
            <a:r>
              <a:rPr sz="2200" spc="-7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mas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pode</a:t>
            </a:r>
            <a:r>
              <a:rPr sz="2200" spc="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ser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omitido;</a:t>
            </a:r>
            <a:endParaRPr sz="2200">
              <a:latin typeface="Verdana"/>
              <a:cs typeface="Verdana"/>
            </a:endParaRPr>
          </a:p>
          <a:p>
            <a:pPr marL="481965" marR="5080" indent="-46990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481965" algn="l"/>
                <a:tab pos="482600" algn="l"/>
                <a:tab pos="1928495" algn="l"/>
                <a:tab pos="2837180" algn="l"/>
                <a:tab pos="4023995" algn="l"/>
                <a:tab pos="5154930" algn="l"/>
                <a:tab pos="6240780" algn="l"/>
                <a:tab pos="7506970" algn="l"/>
              </a:tabLst>
            </a:pPr>
            <a:r>
              <a:rPr sz="2200" spc="-5" dirty="0">
                <a:latin typeface="Verdana"/>
                <a:cs typeface="Verdana"/>
              </a:rPr>
              <a:t>Atr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0" dirty="0">
                <a:latin typeface="Verdana"/>
                <a:cs typeface="Verdana"/>
              </a:rPr>
              <a:t>buto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cuj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v</a:t>
            </a:r>
            <a:r>
              <a:rPr sz="2200" spc="-5" dirty="0">
                <a:latin typeface="Verdana"/>
                <a:cs typeface="Verdana"/>
              </a:rPr>
              <a:t>a</a:t>
            </a:r>
            <a:r>
              <a:rPr sz="2200" spc="5" dirty="0">
                <a:latin typeface="Verdana"/>
                <a:cs typeface="Verdana"/>
              </a:rPr>
              <a:t>l</a:t>
            </a:r>
            <a:r>
              <a:rPr sz="2200" spc="-5" dirty="0">
                <a:latin typeface="Verdana"/>
                <a:cs typeface="Verdana"/>
              </a:rPr>
              <a:t>ores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0" dirty="0">
                <a:latin typeface="Verdana"/>
                <a:cs typeface="Verdana"/>
              </a:rPr>
              <a:t>p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10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5" dirty="0">
                <a:latin typeface="Verdana"/>
                <a:cs typeface="Verdana"/>
              </a:rPr>
              <a:t>m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mu</a:t>
            </a:r>
            <a:r>
              <a:rPr sz="2200" spc="5" dirty="0">
                <a:latin typeface="Verdana"/>
                <a:cs typeface="Verdana"/>
              </a:rPr>
              <a:t>d</a:t>
            </a:r>
            <a:r>
              <a:rPr sz="2200" spc="-5" dirty="0">
                <a:latin typeface="Verdana"/>
                <a:cs typeface="Verdana"/>
              </a:rPr>
              <a:t>ar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0" dirty="0">
                <a:latin typeface="Verdana"/>
                <a:cs typeface="Verdana"/>
              </a:rPr>
              <a:t>durant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o  processamento</a:t>
            </a:r>
            <a:r>
              <a:rPr sz="2200" spc="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apresentam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uma</a:t>
            </a:r>
            <a:r>
              <a:rPr sz="2200" dirty="0">
                <a:latin typeface="Verdana"/>
                <a:cs typeface="Verdana"/>
              </a:rPr>
              <a:t> lista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valores.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1161" y="4510278"/>
            <a:ext cx="2819400" cy="1620520"/>
          </a:xfrm>
          <a:prstGeom prst="rect">
            <a:avLst/>
          </a:prstGeom>
          <a:solidFill>
            <a:srgbClr val="FFFFCC"/>
          </a:solidFill>
          <a:ln w="2895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Arial MT"/>
                <a:cs typeface="Arial MT"/>
              </a:rPr>
              <a:t>descricao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Calça</a:t>
            </a:r>
            <a:endParaRPr sz="18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 MT"/>
                <a:cs typeface="Arial MT"/>
              </a:rPr>
              <a:t>cor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Preta</a:t>
            </a:r>
            <a:endParaRPr sz="18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 MT"/>
                <a:cs typeface="Arial MT"/>
              </a:rPr>
              <a:t>tamanho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38</a:t>
            </a:r>
            <a:endParaRPr sz="180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Arial MT"/>
                <a:cs typeface="Arial MT"/>
              </a:rPr>
              <a:t>preco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80,00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1161" y="4115561"/>
            <a:ext cx="2819400" cy="394970"/>
          </a:xfrm>
          <a:prstGeom prst="rect">
            <a:avLst/>
          </a:prstGeom>
          <a:solidFill>
            <a:srgbClr val="FFFFCC"/>
          </a:solidFill>
          <a:ln w="28955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425"/>
              </a:spcBef>
            </a:pP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umProduto:Produto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71093"/>
            <a:ext cx="339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Diagrama</a:t>
            </a:r>
            <a:r>
              <a:rPr sz="2800" b="0" spc="1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de</a:t>
            </a:r>
            <a:r>
              <a:rPr sz="2800" b="0" spc="-1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Objetos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228724"/>
            <a:ext cx="7844790" cy="404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marR="6985" indent="-469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481965" algn="l"/>
                <a:tab pos="482600" algn="l"/>
                <a:tab pos="3187700" algn="l"/>
                <a:tab pos="4251325" algn="l"/>
                <a:tab pos="4892675" algn="l"/>
                <a:tab pos="6250940" algn="l"/>
                <a:tab pos="7060565" algn="l"/>
              </a:tabLst>
            </a:pPr>
            <a:r>
              <a:rPr sz="2200" spc="-10" dirty="0">
                <a:latin typeface="Verdana"/>
                <a:cs typeface="Verdana"/>
              </a:rPr>
              <a:t>Re</a:t>
            </a:r>
            <a:r>
              <a:rPr sz="2200" dirty="0">
                <a:latin typeface="Verdana"/>
                <a:cs typeface="Verdana"/>
              </a:rPr>
              <a:t>l</a:t>
            </a:r>
            <a:r>
              <a:rPr sz="2200" spc="-5" dirty="0">
                <a:latin typeface="Verdana"/>
                <a:cs typeface="Verdana"/>
              </a:rPr>
              <a:t>ac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onamentos</a:t>
            </a:r>
            <a:r>
              <a:rPr sz="2200" dirty="0">
                <a:latin typeface="Verdana"/>
                <a:cs typeface="Verdana"/>
              </a:rPr>
              <a:t>	e</a:t>
            </a:r>
            <a:r>
              <a:rPr sz="2200" spc="-5" dirty="0">
                <a:latin typeface="Verdana"/>
                <a:cs typeface="Verdana"/>
              </a:rPr>
              <a:t>ntre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5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o</a:t>
            </a:r>
            <a:r>
              <a:rPr sz="2200" spc="5" dirty="0">
                <a:latin typeface="Verdana"/>
                <a:cs typeface="Verdana"/>
              </a:rPr>
              <a:t>b</a:t>
            </a:r>
            <a:r>
              <a:rPr sz="2200" spc="-10" dirty="0">
                <a:latin typeface="Verdana"/>
                <a:cs typeface="Verdana"/>
              </a:rPr>
              <a:t>jet</a:t>
            </a:r>
            <a:r>
              <a:rPr sz="2200" spc="5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s</a:t>
            </a:r>
            <a:r>
              <a:rPr sz="2200" spc="-5" dirty="0">
                <a:latin typeface="Verdana"/>
                <a:cs typeface="Verdana"/>
              </a:rPr>
              <a:t>ão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fe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0" dirty="0">
                <a:latin typeface="Verdana"/>
                <a:cs typeface="Verdana"/>
              </a:rPr>
              <a:t>t</a:t>
            </a:r>
            <a:r>
              <a:rPr sz="2200" spc="1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s  através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b="1" i="1" spc="-5" dirty="0">
                <a:latin typeface="Verdana"/>
                <a:cs typeface="Verdana"/>
              </a:rPr>
              <a:t>links</a:t>
            </a:r>
            <a:r>
              <a:rPr sz="2200" spc="-5" dirty="0">
                <a:latin typeface="Verdana"/>
                <a:cs typeface="Verdana"/>
              </a:rPr>
              <a:t>;</a:t>
            </a:r>
            <a:endParaRPr sz="2200">
              <a:latin typeface="Verdana"/>
              <a:cs typeface="Verdana"/>
            </a:endParaRPr>
          </a:p>
          <a:p>
            <a:pPr marL="481965" indent="-46990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200" spc="-5" dirty="0">
                <a:latin typeface="Verdana"/>
                <a:cs typeface="Verdana"/>
              </a:rPr>
              <a:t>Um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link</a:t>
            </a:r>
            <a:r>
              <a:rPr sz="2200" i="1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é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uma instância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uma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associação;</a:t>
            </a:r>
            <a:endParaRPr sz="2200">
              <a:latin typeface="Verdana"/>
              <a:cs typeface="Verdana"/>
            </a:endParaRPr>
          </a:p>
          <a:p>
            <a:pPr marL="481965" indent="-46990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481965" algn="l"/>
                <a:tab pos="482600" algn="l"/>
                <a:tab pos="868680" algn="l"/>
                <a:tab pos="1823085" algn="l"/>
                <a:tab pos="2334895" algn="l"/>
                <a:tab pos="3265170" algn="l"/>
                <a:tab pos="4119879" algn="l"/>
                <a:tab pos="4717415" algn="l"/>
                <a:tab pos="6214110" algn="l"/>
                <a:tab pos="6720840" algn="l"/>
                <a:tab pos="7486015" algn="l"/>
              </a:tabLst>
            </a:pPr>
            <a:r>
              <a:rPr sz="2200" spc="-5" dirty="0">
                <a:latin typeface="Verdana"/>
                <a:cs typeface="Verdana"/>
              </a:rPr>
              <a:t>O	no</a:t>
            </a:r>
            <a:r>
              <a:rPr sz="2200" spc="5" dirty="0">
                <a:latin typeface="Verdana"/>
                <a:cs typeface="Verdana"/>
              </a:rPr>
              <a:t>m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5" dirty="0">
                <a:latin typeface="Verdana"/>
                <a:cs typeface="Verdana"/>
              </a:rPr>
              <a:t>d</a:t>
            </a:r>
            <a:r>
              <a:rPr sz="2200" spc="-5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	p</a:t>
            </a:r>
            <a:r>
              <a:rPr sz="2200" spc="-5" dirty="0">
                <a:latin typeface="Verdana"/>
                <a:cs typeface="Verdana"/>
              </a:rPr>
              <a:t>a</a:t>
            </a:r>
            <a:r>
              <a:rPr sz="2200" spc="5" dirty="0">
                <a:latin typeface="Verdana"/>
                <a:cs typeface="Verdana"/>
              </a:rPr>
              <a:t>p</a:t>
            </a:r>
            <a:r>
              <a:rPr sz="2200" spc="-5" dirty="0">
                <a:latin typeface="Verdana"/>
                <a:cs typeface="Verdana"/>
              </a:rPr>
              <a:t>el</a:t>
            </a:r>
            <a:r>
              <a:rPr sz="2200" dirty="0">
                <a:latin typeface="Verdana"/>
                <a:cs typeface="Verdana"/>
              </a:rPr>
              <a:t>	p</a:t>
            </a:r>
            <a:r>
              <a:rPr sz="2200" spc="-5" dirty="0">
                <a:latin typeface="Verdana"/>
                <a:cs typeface="Verdana"/>
              </a:rPr>
              <a:t>ode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ser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5" dirty="0">
                <a:latin typeface="Verdana"/>
                <a:cs typeface="Verdana"/>
              </a:rPr>
              <a:t>m</a:t>
            </a:r>
            <a:r>
              <a:rPr sz="2200" spc="-5" dirty="0">
                <a:latin typeface="Verdana"/>
                <a:cs typeface="Verdana"/>
              </a:rPr>
              <a:t>ostra</a:t>
            </a:r>
            <a:r>
              <a:rPr sz="2200" spc="5" dirty="0">
                <a:latin typeface="Verdana"/>
                <a:cs typeface="Verdana"/>
              </a:rPr>
              <a:t>d</a:t>
            </a:r>
            <a:r>
              <a:rPr sz="2200" spc="-5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5" dirty="0">
                <a:latin typeface="Verdana"/>
                <a:cs typeface="Verdana"/>
              </a:rPr>
              <a:t>a</a:t>
            </a:r>
            <a:r>
              <a:rPr sz="2200" spc="-5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f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nal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0" dirty="0">
                <a:latin typeface="Verdana"/>
                <a:cs typeface="Verdana"/>
              </a:rPr>
              <a:t>do</a:t>
            </a:r>
            <a:endParaRPr sz="22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sz="2200" i="1" spc="-10" dirty="0">
                <a:latin typeface="Verdana"/>
                <a:cs typeface="Verdana"/>
              </a:rPr>
              <a:t>link</a:t>
            </a:r>
            <a:r>
              <a:rPr sz="2200" spc="-10" dirty="0">
                <a:latin typeface="Verdana"/>
                <a:cs typeface="Verdana"/>
              </a:rPr>
              <a:t>;</a:t>
            </a:r>
            <a:endParaRPr sz="2200">
              <a:latin typeface="Verdana"/>
              <a:cs typeface="Verdana"/>
            </a:endParaRPr>
          </a:p>
          <a:p>
            <a:pPr marL="481965" marR="5080" indent="-469900">
              <a:lnSpc>
                <a:spcPct val="100000"/>
              </a:lnSpc>
              <a:spcBef>
                <a:spcPts val="525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200" spc="-5" dirty="0">
                <a:latin typeface="Verdana"/>
                <a:cs typeface="Verdana"/>
              </a:rPr>
              <a:t>O</a:t>
            </a:r>
            <a:r>
              <a:rPr sz="2200" spc="229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nome</a:t>
            </a:r>
            <a:r>
              <a:rPr sz="2200" spc="2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da</a:t>
            </a:r>
            <a:r>
              <a:rPr sz="2200" spc="2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associação</a:t>
            </a:r>
            <a:r>
              <a:rPr sz="2200" spc="254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pode</a:t>
            </a:r>
            <a:r>
              <a:rPr sz="2200" spc="26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ser</a:t>
            </a:r>
            <a:r>
              <a:rPr sz="2200" spc="23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mostrado</a:t>
            </a:r>
            <a:r>
              <a:rPr sz="2200" spc="254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próximo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ao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i="1" spc="-10" dirty="0">
                <a:latin typeface="Verdana"/>
                <a:cs typeface="Verdana"/>
              </a:rPr>
              <a:t>link</a:t>
            </a:r>
            <a:r>
              <a:rPr sz="2200" spc="-10" dirty="0">
                <a:latin typeface="Verdana"/>
                <a:cs typeface="Verdana"/>
              </a:rPr>
              <a:t>;</a:t>
            </a:r>
            <a:endParaRPr sz="2200">
              <a:latin typeface="Verdana"/>
              <a:cs typeface="Verdana"/>
            </a:endParaRPr>
          </a:p>
          <a:p>
            <a:pPr marL="481965" marR="9525" indent="-46990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481965" algn="l"/>
                <a:tab pos="482600" algn="l"/>
                <a:tab pos="2680970" algn="l"/>
                <a:tab pos="3345815" algn="l"/>
                <a:tab pos="3977004" algn="l"/>
                <a:tab pos="5598795" algn="l"/>
                <a:tab pos="6313170" algn="l"/>
                <a:tab pos="6775450" algn="l"/>
                <a:tab pos="7563484" algn="l"/>
              </a:tabLst>
            </a:pPr>
            <a:r>
              <a:rPr sz="2200" spc="-5" dirty="0">
                <a:latin typeface="Verdana"/>
                <a:cs typeface="Verdana"/>
              </a:rPr>
              <a:t>Mu</a:t>
            </a:r>
            <a:r>
              <a:rPr sz="2200" spc="5" dirty="0">
                <a:latin typeface="Verdana"/>
                <a:cs typeface="Verdana"/>
              </a:rPr>
              <a:t>l</a:t>
            </a:r>
            <a:r>
              <a:rPr sz="2200" spc="-20" dirty="0">
                <a:latin typeface="Verdana"/>
                <a:cs typeface="Verdana"/>
              </a:rPr>
              <a:t>t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20" dirty="0">
                <a:latin typeface="Verdana"/>
                <a:cs typeface="Verdana"/>
              </a:rPr>
              <a:t>p</a:t>
            </a:r>
            <a:r>
              <a:rPr sz="2200" spc="-15" dirty="0">
                <a:latin typeface="Verdana"/>
                <a:cs typeface="Verdana"/>
              </a:rPr>
              <a:t>l</a:t>
            </a:r>
            <a:r>
              <a:rPr sz="2200" spc="5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c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10" dirty="0">
                <a:latin typeface="Verdana"/>
                <a:cs typeface="Verdana"/>
              </a:rPr>
              <a:t>dad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5" dirty="0">
                <a:latin typeface="Verdana"/>
                <a:cs typeface="Verdana"/>
              </a:rPr>
              <a:t>ã</a:t>
            </a:r>
            <a:r>
              <a:rPr sz="2200" spc="-5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ã</a:t>
            </a:r>
            <a:r>
              <a:rPr sz="2200" spc="-5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m</a:t>
            </a:r>
            <a:r>
              <a:rPr sz="220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strad</a:t>
            </a:r>
            <a:r>
              <a:rPr sz="2200" spc="10" dirty="0">
                <a:latin typeface="Verdana"/>
                <a:cs typeface="Verdana"/>
              </a:rPr>
              <a:t>a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0" dirty="0">
                <a:latin typeface="Verdana"/>
                <a:cs typeface="Verdana"/>
              </a:rPr>
              <a:t>po</a:t>
            </a:r>
            <a:r>
              <a:rPr sz="2200" spc="5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10" dirty="0">
                <a:latin typeface="Verdana"/>
                <a:cs typeface="Verdana"/>
              </a:rPr>
              <a:t>o</a:t>
            </a:r>
            <a:r>
              <a:rPr sz="2200" spc="-5" dirty="0">
                <a:latin typeface="Verdana"/>
                <a:cs typeface="Verdana"/>
              </a:rPr>
              <a:t>s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i="1" spc="-10" dirty="0">
                <a:latin typeface="Verdana"/>
                <a:cs typeface="Verdana"/>
              </a:rPr>
              <a:t>link</a:t>
            </a:r>
            <a:r>
              <a:rPr sz="2200" i="1" spc="-5" dirty="0">
                <a:latin typeface="Verdana"/>
                <a:cs typeface="Verdana"/>
              </a:rPr>
              <a:t>s</a:t>
            </a:r>
            <a:r>
              <a:rPr sz="2200" i="1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já  são</a:t>
            </a:r>
            <a:r>
              <a:rPr sz="2200" spc="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instâncias;</a:t>
            </a:r>
            <a:endParaRPr sz="2200">
              <a:latin typeface="Verdana"/>
              <a:cs typeface="Verdana"/>
            </a:endParaRPr>
          </a:p>
          <a:p>
            <a:pPr marL="481965" marR="8255" indent="-469900">
              <a:lnSpc>
                <a:spcPct val="100000"/>
              </a:lnSpc>
              <a:spcBef>
                <a:spcPts val="530"/>
              </a:spcBef>
              <a:buClr>
                <a:srgbClr val="CC0000"/>
              </a:buClr>
              <a:buSzPct val="93181"/>
              <a:buFont typeface="Wingdings"/>
              <a:buChar char=""/>
              <a:tabLst>
                <a:tab pos="481965" algn="l"/>
                <a:tab pos="482600" algn="l"/>
                <a:tab pos="2275840" algn="l"/>
                <a:tab pos="4126229" algn="l"/>
                <a:tab pos="4507230" algn="l"/>
                <a:tab pos="6224905" algn="l"/>
                <a:tab pos="7397115" algn="l"/>
              </a:tabLst>
            </a:pPr>
            <a:r>
              <a:rPr sz="2200" spc="-5" dirty="0">
                <a:latin typeface="Verdana"/>
                <a:cs typeface="Verdana"/>
              </a:rPr>
              <a:t>Agr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10" dirty="0">
                <a:latin typeface="Verdana"/>
                <a:cs typeface="Verdana"/>
              </a:rPr>
              <a:t>g</a:t>
            </a:r>
            <a:r>
              <a:rPr sz="2200" spc="5" dirty="0">
                <a:latin typeface="Verdana"/>
                <a:cs typeface="Verdana"/>
              </a:rPr>
              <a:t>a</a:t>
            </a:r>
            <a:r>
              <a:rPr sz="2200" spc="-5" dirty="0">
                <a:latin typeface="Verdana"/>
                <a:cs typeface="Verdana"/>
              </a:rPr>
              <a:t>ç</a:t>
            </a:r>
            <a:r>
              <a:rPr sz="2200" dirty="0">
                <a:latin typeface="Verdana"/>
                <a:cs typeface="Verdana"/>
              </a:rPr>
              <a:t>ão</a:t>
            </a:r>
            <a:r>
              <a:rPr sz="2200" spc="-5" dirty="0">
                <a:latin typeface="Verdana"/>
                <a:cs typeface="Verdana"/>
              </a:rPr>
              <a:t>,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com</a:t>
            </a:r>
            <a:r>
              <a:rPr sz="2200" spc="10" dirty="0">
                <a:latin typeface="Verdana"/>
                <a:cs typeface="Verdana"/>
              </a:rPr>
              <a:t>p</a:t>
            </a:r>
            <a:r>
              <a:rPr sz="2200" spc="-5" dirty="0">
                <a:latin typeface="Verdana"/>
                <a:cs typeface="Verdana"/>
              </a:rPr>
              <a:t>os</a:t>
            </a:r>
            <a:r>
              <a:rPr sz="2200" dirty="0">
                <a:latin typeface="Verdana"/>
                <a:cs typeface="Verdana"/>
              </a:rPr>
              <a:t>i</a:t>
            </a:r>
            <a:r>
              <a:rPr sz="2200" spc="-5" dirty="0">
                <a:latin typeface="Verdana"/>
                <a:cs typeface="Verdana"/>
              </a:rPr>
              <a:t>ç</a:t>
            </a:r>
            <a:r>
              <a:rPr sz="2200" dirty="0">
                <a:latin typeface="Verdana"/>
                <a:cs typeface="Verdana"/>
              </a:rPr>
              <a:t>ã</a:t>
            </a:r>
            <a:r>
              <a:rPr sz="2200" spc="-5" dirty="0">
                <a:latin typeface="Verdana"/>
                <a:cs typeface="Verdana"/>
              </a:rPr>
              <a:t>o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e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n</a:t>
            </a:r>
            <a:r>
              <a:rPr sz="2200" spc="5" dirty="0">
                <a:latin typeface="Verdana"/>
                <a:cs typeface="Verdana"/>
              </a:rPr>
              <a:t>a</a:t>
            </a:r>
            <a:r>
              <a:rPr sz="2200" spc="-5" dirty="0">
                <a:latin typeface="Verdana"/>
                <a:cs typeface="Verdana"/>
              </a:rPr>
              <a:t>veg</a:t>
            </a:r>
            <a:r>
              <a:rPr sz="2200" spc="5" dirty="0">
                <a:latin typeface="Verdana"/>
                <a:cs typeface="Verdana"/>
              </a:rPr>
              <a:t>a</a:t>
            </a:r>
            <a:r>
              <a:rPr sz="2200" spc="-5" dirty="0">
                <a:latin typeface="Verdana"/>
                <a:cs typeface="Verdana"/>
              </a:rPr>
              <a:t>ção</a:t>
            </a:r>
            <a:r>
              <a:rPr sz="2200" dirty="0">
                <a:latin typeface="Verdana"/>
                <a:cs typeface="Verdana"/>
              </a:rPr>
              <a:t>	p</a:t>
            </a:r>
            <a:r>
              <a:rPr sz="2200" spc="-5" dirty="0">
                <a:latin typeface="Verdana"/>
                <a:cs typeface="Verdana"/>
              </a:rPr>
              <a:t>od</a:t>
            </a:r>
            <a:r>
              <a:rPr sz="2200" dirty="0">
                <a:latin typeface="Verdana"/>
                <a:cs typeface="Verdana"/>
              </a:rPr>
              <a:t>e</a:t>
            </a:r>
            <a:r>
              <a:rPr sz="2200" spc="-5" dirty="0">
                <a:latin typeface="Verdana"/>
                <a:cs typeface="Verdana"/>
              </a:rPr>
              <a:t>m</a:t>
            </a:r>
            <a:r>
              <a:rPr sz="2200" dirty="0">
                <a:latin typeface="Verdana"/>
                <a:cs typeface="Verdana"/>
              </a:rPr>
              <a:t>	</a:t>
            </a:r>
            <a:r>
              <a:rPr sz="2200" spc="-5" dirty="0">
                <a:latin typeface="Verdana"/>
                <a:cs typeface="Verdana"/>
              </a:rPr>
              <a:t>ser  mostradas.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420370"/>
            <a:ext cx="3664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Arial MT"/>
                <a:cs typeface="Arial MT"/>
              </a:rPr>
              <a:t>Diagrama</a:t>
            </a:r>
            <a:r>
              <a:rPr sz="3000" b="0" spc="-6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de</a:t>
            </a:r>
            <a:r>
              <a:rPr sz="3000" b="0" spc="-25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Classes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09127" y="1995891"/>
          <a:ext cx="4850765" cy="35543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0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929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950" spc="-5" dirty="0">
                          <a:latin typeface="Arial MT"/>
                          <a:cs typeface="Arial MT"/>
                        </a:rPr>
                        <a:t>Aluno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T="62230" marB="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  <a:lnT w="6350">
                      <a:solidFill>
                        <a:srgbClr val="990033"/>
                      </a:solidFill>
                      <a:prstDash val="solid"/>
                    </a:lnT>
                    <a:lnB w="6350">
                      <a:solidFill>
                        <a:srgbClr val="990033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753">
                <a:tc>
                  <a:txBody>
                    <a:bodyPr/>
                    <a:lstStyle/>
                    <a:p>
                      <a:pPr marL="60325" marR="2264410">
                        <a:lnSpc>
                          <a:spcPct val="102200"/>
                        </a:lnSpc>
                        <a:spcBef>
                          <a:spcPts val="55"/>
                        </a:spcBef>
                      </a:pPr>
                      <a:r>
                        <a:rPr sz="1950" dirty="0">
                          <a:latin typeface="Arial MT"/>
                          <a:cs typeface="Arial MT"/>
                        </a:rPr>
                        <a:t>matricula</a:t>
                      </a:r>
                      <a:r>
                        <a:rPr sz="1950" spc="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5" dirty="0">
                          <a:latin typeface="Arial MT"/>
                          <a:cs typeface="Arial MT"/>
                        </a:rPr>
                        <a:t>:  </a:t>
                      </a:r>
                      <a:r>
                        <a:rPr sz="1950" spc="10" dirty="0">
                          <a:latin typeface="Arial MT"/>
                          <a:cs typeface="Arial MT"/>
                        </a:rPr>
                        <a:t>string </a:t>
                      </a:r>
                      <a:r>
                        <a:rPr sz="19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-15" dirty="0">
                          <a:latin typeface="Arial MT"/>
                          <a:cs typeface="Arial MT"/>
                        </a:rPr>
                        <a:t>nome</a:t>
                      </a:r>
                      <a:r>
                        <a:rPr sz="19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950" spc="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10" dirty="0">
                          <a:latin typeface="Arial MT"/>
                          <a:cs typeface="Arial MT"/>
                        </a:rPr>
                        <a:t>string </a:t>
                      </a:r>
                      <a:r>
                        <a:rPr sz="19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dirty="0">
                          <a:latin typeface="Arial MT"/>
                          <a:cs typeface="Arial MT"/>
                        </a:rPr>
                        <a:t>dataNascimento </a:t>
                      </a:r>
                      <a:r>
                        <a:rPr sz="1950" spc="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95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-5" dirty="0">
                          <a:latin typeface="Arial MT"/>
                          <a:cs typeface="Arial MT"/>
                        </a:rPr>
                        <a:t>date </a:t>
                      </a:r>
                      <a:r>
                        <a:rPr sz="1950" spc="-5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dirty="0">
                          <a:latin typeface="Arial MT"/>
                          <a:cs typeface="Arial MT"/>
                        </a:rPr>
                        <a:t>dataMatricula</a:t>
                      </a:r>
                      <a:r>
                        <a:rPr sz="19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950" spc="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-5" dirty="0">
                          <a:latin typeface="Arial MT"/>
                          <a:cs typeface="Arial MT"/>
                        </a:rPr>
                        <a:t>date </a:t>
                      </a:r>
                      <a:r>
                        <a:rPr sz="19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-30" dirty="0">
                          <a:latin typeface="Arial MT"/>
                          <a:cs typeface="Arial MT"/>
                        </a:rPr>
                        <a:t>valorMensalidade</a:t>
                      </a:r>
                      <a:r>
                        <a:rPr sz="19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950" spc="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-25" dirty="0">
                          <a:latin typeface="Arial MT"/>
                          <a:cs typeface="Arial MT"/>
                        </a:rPr>
                        <a:t>real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  <a:lnT w="6350">
                      <a:solidFill>
                        <a:srgbClr val="990033"/>
                      </a:solidFill>
                      <a:prstDash val="solid"/>
                    </a:lnT>
                    <a:lnB w="6350">
                      <a:solidFill>
                        <a:srgbClr val="990033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4632">
                <a:tc>
                  <a:txBody>
                    <a:bodyPr/>
                    <a:lstStyle/>
                    <a:p>
                      <a:pPr marL="60325" marR="504190">
                        <a:lnSpc>
                          <a:spcPct val="102200"/>
                        </a:lnSpc>
                        <a:spcBef>
                          <a:spcPts val="1250"/>
                        </a:spcBef>
                      </a:pPr>
                      <a:r>
                        <a:rPr sz="1950" spc="-10" dirty="0">
                          <a:latin typeface="Arial MT"/>
                          <a:cs typeface="Arial MT"/>
                        </a:rPr>
                        <a:t>matricularAluno() </a:t>
                      </a:r>
                      <a:r>
                        <a:rPr sz="1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-15" dirty="0">
                          <a:latin typeface="Arial MT"/>
                          <a:cs typeface="Arial MT"/>
                        </a:rPr>
                        <a:t>reajustarMensalidade(percentual</a:t>
                      </a:r>
                      <a:r>
                        <a:rPr sz="1950" spc="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950" spc="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-25" dirty="0">
                          <a:latin typeface="Arial MT"/>
                          <a:cs typeface="Arial MT"/>
                        </a:rPr>
                        <a:t>real) </a:t>
                      </a:r>
                      <a:r>
                        <a:rPr sz="1950" spc="-5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-10" dirty="0">
                          <a:latin typeface="Arial MT"/>
                          <a:cs typeface="Arial MT"/>
                        </a:rPr>
                        <a:t>trancarMatricula()</a:t>
                      </a:r>
                      <a:endParaRPr sz="1950">
                        <a:latin typeface="Arial MT"/>
                        <a:cs typeface="Arial MT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50" spc="-5" dirty="0">
                          <a:latin typeface="Arial MT"/>
                          <a:cs typeface="Arial MT"/>
                        </a:rPr>
                        <a:t>emitirBoletoPagto(mes</a:t>
                      </a:r>
                      <a:r>
                        <a:rPr sz="1950" spc="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5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950" spc="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5" dirty="0">
                          <a:latin typeface="Arial MT"/>
                          <a:cs typeface="Arial MT"/>
                        </a:rPr>
                        <a:t>string;</a:t>
                      </a:r>
                      <a:r>
                        <a:rPr sz="1950" spc="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spc="-35" dirty="0">
                          <a:latin typeface="Arial MT"/>
                          <a:cs typeface="Arial MT"/>
                        </a:rPr>
                        <a:t>ano:</a:t>
                      </a:r>
                      <a:r>
                        <a:rPr sz="195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950" dirty="0">
                          <a:latin typeface="Arial MT"/>
                          <a:cs typeface="Arial MT"/>
                        </a:rPr>
                        <a:t>string)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T="158750" marB="0">
                    <a:lnL w="6350">
                      <a:solidFill>
                        <a:srgbClr val="990033"/>
                      </a:solidFill>
                      <a:prstDash val="solid"/>
                    </a:lnL>
                    <a:lnR w="6350">
                      <a:solidFill>
                        <a:srgbClr val="990033"/>
                      </a:solidFill>
                      <a:prstDash val="solid"/>
                    </a:lnR>
                    <a:lnT w="6350">
                      <a:solidFill>
                        <a:srgbClr val="990033"/>
                      </a:solidFill>
                      <a:prstDash val="solid"/>
                    </a:lnT>
                    <a:lnB w="6350">
                      <a:solidFill>
                        <a:srgbClr val="990033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371093"/>
            <a:ext cx="3390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Diagrama</a:t>
            </a:r>
            <a:r>
              <a:rPr sz="2800" b="0" spc="1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de</a:t>
            </a:r>
            <a:r>
              <a:rPr sz="2800" b="0" spc="-1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Objetos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5190" y="1773173"/>
            <a:ext cx="2133600" cy="1266825"/>
          </a:xfrm>
          <a:prstGeom prst="rect">
            <a:avLst/>
          </a:prstGeom>
          <a:solidFill>
            <a:srgbClr val="FFFFCC"/>
          </a:solidFill>
          <a:ln w="2895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0"/>
              </a:spcBef>
            </a:pPr>
            <a:r>
              <a:rPr sz="1400" b="1" dirty="0">
                <a:latin typeface="Arial"/>
                <a:cs typeface="Arial"/>
              </a:rPr>
              <a:t>descricao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“A”</a:t>
            </a:r>
            <a:endParaRPr sz="1400">
              <a:latin typeface="Arial"/>
              <a:cs typeface="Arial"/>
            </a:endParaRPr>
          </a:p>
          <a:p>
            <a:pPr marL="90805" marR="480695">
              <a:lnSpc>
                <a:spcPct val="150000"/>
              </a:lnSpc>
            </a:pPr>
            <a:r>
              <a:rPr sz="1400" b="1" dirty="0">
                <a:latin typeface="Arial"/>
                <a:cs typeface="Arial"/>
              </a:rPr>
              <a:t>inicio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01/07/2015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fim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30/11/2015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Arial"/>
                <a:cs typeface="Arial"/>
              </a:rPr>
              <a:t>custo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R$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255.000,00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5190" y="1439417"/>
            <a:ext cx="2133600" cy="334010"/>
          </a:xfrm>
          <a:custGeom>
            <a:avLst/>
            <a:gdLst/>
            <a:ahLst/>
            <a:cxnLst/>
            <a:rect l="l" t="t" r="r" b="b"/>
            <a:pathLst>
              <a:path w="2133600" h="334010">
                <a:moveTo>
                  <a:pt x="2133600" y="0"/>
                </a:moveTo>
                <a:lnTo>
                  <a:pt x="0" y="0"/>
                </a:lnTo>
                <a:lnTo>
                  <a:pt x="0" y="333755"/>
                </a:lnTo>
                <a:lnTo>
                  <a:pt x="2133600" y="333755"/>
                </a:lnTo>
                <a:lnTo>
                  <a:pt x="21336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25190" y="1439417"/>
            <a:ext cx="2133600" cy="33401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420"/>
              </a:spcBef>
            </a:pP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umProjeto:Projeto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258" y="4415790"/>
            <a:ext cx="4038600" cy="1290955"/>
          </a:xfrm>
          <a:custGeom>
            <a:avLst/>
            <a:gdLst/>
            <a:ahLst/>
            <a:cxnLst/>
            <a:rect l="l" t="t" r="r" b="b"/>
            <a:pathLst>
              <a:path w="4038600" h="1290954">
                <a:moveTo>
                  <a:pt x="0" y="1290828"/>
                </a:moveTo>
                <a:lnTo>
                  <a:pt x="4038600" y="1290828"/>
                </a:lnTo>
                <a:lnTo>
                  <a:pt x="4038600" y="0"/>
                </a:lnTo>
                <a:lnTo>
                  <a:pt x="0" y="0"/>
                </a:lnTo>
                <a:lnTo>
                  <a:pt x="0" y="1290828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4736" y="4434840"/>
            <a:ext cx="4010025" cy="12573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365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265"/>
              </a:spcBef>
            </a:pPr>
            <a:r>
              <a:rPr sz="1400" b="1" spc="-5" dirty="0">
                <a:latin typeface="Arial"/>
                <a:cs typeface="Arial"/>
              </a:rPr>
              <a:t>nome=“Fabrício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Mendonça”</a:t>
            </a:r>
            <a:endParaRPr sz="1400">
              <a:latin typeface="Arial"/>
              <a:cs typeface="Arial"/>
            </a:endParaRPr>
          </a:p>
          <a:p>
            <a:pPr marL="76200" marR="1384300">
              <a:lnSpc>
                <a:spcPct val="150000"/>
              </a:lnSpc>
            </a:pPr>
            <a:r>
              <a:rPr sz="1400" b="1" spc="-5" dirty="0">
                <a:latin typeface="Arial"/>
                <a:cs typeface="Arial"/>
              </a:rPr>
              <a:t>cargo=“Analista de Sistemas”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salario=R$ 3500,00 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carteiraProf=“914438-2”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258" y="4086605"/>
            <a:ext cx="4038600" cy="334010"/>
          </a:xfrm>
          <a:custGeom>
            <a:avLst/>
            <a:gdLst/>
            <a:ahLst/>
            <a:cxnLst/>
            <a:rect l="l" t="t" r="r" b="b"/>
            <a:pathLst>
              <a:path w="4038600" h="334010">
                <a:moveTo>
                  <a:pt x="0" y="333756"/>
                </a:moveTo>
                <a:lnTo>
                  <a:pt x="4038600" y="333756"/>
                </a:lnTo>
                <a:lnTo>
                  <a:pt x="40386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4736" y="4101084"/>
            <a:ext cx="4010025" cy="30035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00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15"/>
              </a:spcBef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funcA: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FuncionarioContratado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3658" y="4145279"/>
            <a:ext cx="4038600" cy="1184910"/>
          </a:xfrm>
          <a:prstGeom prst="rect">
            <a:avLst/>
          </a:prstGeom>
          <a:solidFill>
            <a:srgbClr val="FFFFCC"/>
          </a:solidFill>
          <a:ln w="28955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91440" marR="770890">
              <a:lnSpc>
                <a:spcPct val="100000"/>
              </a:lnSpc>
              <a:spcBef>
                <a:spcPts val="420"/>
              </a:spcBef>
            </a:pPr>
            <a:r>
              <a:rPr sz="1400" b="1" spc="-5" dirty="0">
                <a:latin typeface="Arial"/>
                <a:cs typeface="Arial"/>
              </a:rPr>
              <a:t>nome=“Leonardo Lima”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cargo=“Gerente do Projeto” </a:t>
            </a:r>
            <a:r>
              <a:rPr sz="1400" b="1" dirty="0">
                <a:latin typeface="Arial"/>
                <a:cs typeface="Arial"/>
              </a:rPr>
              <a:t> salario=R$ 5000,00 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prestadoraServico=“InfoConsult S/C”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taxaAdministracao=5,00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3658" y="3810761"/>
            <a:ext cx="4038600" cy="334645"/>
          </a:xfrm>
          <a:prstGeom prst="rect">
            <a:avLst/>
          </a:prstGeom>
          <a:solidFill>
            <a:srgbClr val="FFFFCC"/>
          </a:solidFill>
          <a:ln w="28955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funcB:FuncionarioTerceirizado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58795" y="3052572"/>
            <a:ext cx="4344035" cy="1019175"/>
          </a:xfrm>
          <a:custGeom>
            <a:avLst/>
            <a:gdLst/>
            <a:ahLst/>
            <a:cxnLst/>
            <a:rect l="l" t="t" r="r" b="b"/>
            <a:pathLst>
              <a:path w="4344034" h="1019175">
                <a:moveTo>
                  <a:pt x="0" y="1019175"/>
                </a:moveTo>
                <a:lnTo>
                  <a:pt x="1932051" y="0"/>
                </a:lnTo>
              </a:path>
              <a:path w="4344034" h="1019175">
                <a:moveTo>
                  <a:pt x="4343908" y="742950"/>
                </a:moveTo>
                <a:lnTo>
                  <a:pt x="193243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75169" y="3382212"/>
            <a:ext cx="757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g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ren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858721"/>
            <a:ext cx="3691254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5080" indent="-4699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82600" algn="l"/>
              </a:tabLst>
            </a:pPr>
            <a:r>
              <a:rPr sz="2000" spc="-5" dirty="0">
                <a:latin typeface="Verdana"/>
                <a:cs typeface="Verdana"/>
              </a:rPr>
              <a:t>Proteção de dados </a:t>
            </a:r>
            <a:r>
              <a:rPr sz="2000" dirty="0">
                <a:latin typeface="Verdana"/>
                <a:cs typeface="Verdana"/>
              </a:rPr>
              <a:t>visa 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garantir </a:t>
            </a:r>
            <a:r>
              <a:rPr sz="2000" dirty="0">
                <a:latin typeface="Verdana"/>
                <a:cs typeface="Verdana"/>
              </a:rPr>
              <a:t>o </a:t>
            </a:r>
            <a:r>
              <a:rPr sz="2000" spc="-5" dirty="0">
                <a:latin typeface="Verdana"/>
                <a:cs typeface="Verdana"/>
              </a:rPr>
              <a:t>acesso apenas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sobre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operações</a:t>
            </a:r>
            <a:r>
              <a:rPr sz="2000" dirty="0">
                <a:latin typeface="Verdana"/>
                <a:cs typeface="Verdana"/>
              </a:rPr>
              <a:t> e 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atributos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8519" y="3078607"/>
            <a:ext cx="5562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p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la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078607"/>
            <a:ext cx="298259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disponibilizados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interface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classe;</a:t>
            </a:r>
            <a:endParaRPr sz="2000">
              <a:latin typeface="Verdana"/>
              <a:cs typeface="Verdana"/>
            </a:endParaRPr>
          </a:p>
          <a:p>
            <a:pPr marL="481965" marR="746760" indent="-46990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000" dirty="0">
                <a:latin typeface="Verdana"/>
                <a:cs typeface="Verdana"/>
              </a:rPr>
              <a:t>Mod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fic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5" dirty="0">
                <a:latin typeface="Verdana"/>
                <a:cs typeface="Verdana"/>
              </a:rPr>
              <a:t>do</a:t>
            </a:r>
            <a:r>
              <a:rPr sz="2000" spc="-10" dirty="0">
                <a:latin typeface="Verdana"/>
                <a:cs typeface="Verdana"/>
              </a:rPr>
              <a:t>re</a:t>
            </a:r>
            <a:r>
              <a:rPr sz="2000" dirty="0">
                <a:latin typeface="Verdana"/>
                <a:cs typeface="Verdana"/>
              </a:rPr>
              <a:t>s  </a:t>
            </a:r>
            <a:r>
              <a:rPr sz="2000" spc="-5" dirty="0">
                <a:latin typeface="Verdana"/>
                <a:cs typeface="Verdana"/>
              </a:rPr>
              <a:t>acesso: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7975" y="3749421"/>
            <a:ext cx="335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Verdana"/>
                <a:cs typeface="Verdana"/>
              </a:rPr>
              <a:t>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760" y="4359630"/>
            <a:ext cx="2534920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4958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49580" algn="l"/>
                <a:tab pos="450215" algn="l"/>
              </a:tabLst>
            </a:pPr>
            <a:r>
              <a:rPr sz="2000" b="1" i="1" dirty="0">
                <a:latin typeface="Verdana"/>
                <a:cs typeface="Verdana"/>
              </a:rPr>
              <a:t>Public</a:t>
            </a:r>
            <a:r>
              <a:rPr sz="2000" b="1" i="1" spc="-50" dirty="0">
                <a:latin typeface="Verdana"/>
                <a:cs typeface="Verdana"/>
              </a:rPr>
              <a:t> </a:t>
            </a:r>
            <a:r>
              <a:rPr sz="2000" b="1" i="1" dirty="0">
                <a:latin typeface="Verdana"/>
                <a:cs typeface="Verdana"/>
              </a:rPr>
              <a:t>(+)</a:t>
            </a:r>
            <a:r>
              <a:rPr sz="2000" b="1" dirty="0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  <a:p>
            <a:pPr marL="44958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49580" algn="l"/>
                <a:tab pos="450215" algn="l"/>
              </a:tabLst>
            </a:pPr>
            <a:r>
              <a:rPr sz="2000" b="1" i="1" dirty="0">
                <a:latin typeface="Verdana"/>
                <a:cs typeface="Verdana"/>
              </a:rPr>
              <a:t>Protected</a:t>
            </a:r>
            <a:r>
              <a:rPr sz="2000" b="1" i="1" spc="-85" dirty="0">
                <a:latin typeface="Verdana"/>
                <a:cs typeface="Verdana"/>
              </a:rPr>
              <a:t> </a:t>
            </a:r>
            <a:r>
              <a:rPr sz="2000" b="1" i="1" dirty="0">
                <a:latin typeface="Verdana"/>
                <a:cs typeface="Verdana"/>
              </a:rPr>
              <a:t>(#)</a:t>
            </a:r>
            <a:r>
              <a:rPr sz="2000" b="1" dirty="0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  <a:p>
            <a:pPr marL="44958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49580" algn="l"/>
                <a:tab pos="450215" algn="l"/>
              </a:tabLst>
            </a:pPr>
            <a:r>
              <a:rPr sz="2000" b="1" i="1" dirty="0">
                <a:latin typeface="Verdana"/>
                <a:cs typeface="Verdana"/>
              </a:rPr>
              <a:t>Package</a:t>
            </a:r>
            <a:r>
              <a:rPr sz="2000" b="1" i="1" spc="-95" dirty="0">
                <a:latin typeface="Verdana"/>
                <a:cs typeface="Verdana"/>
              </a:rPr>
              <a:t> </a:t>
            </a:r>
            <a:r>
              <a:rPr sz="2000" b="1" i="1" dirty="0">
                <a:latin typeface="Verdana"/>
                <a:cs typeface="Verdana"/>
              </a:rPr>
              <a:t>(~)</a:t>
            </a:r>
            <a:r>
              <a:rPr sz="2000" b="1" dirty="0">
                <a:latin typeface="Verdana"/>
                <a:cs typeface="Verdana"/>
              </a:rPr>
              <a:t>;</a:t>
            </a:r>
            <a:endParaRPr sz="2000">
              <a:latin typeface="Verdana"/>
              <a:cs typeface="Verdana"/>
            </a:endParaRPr>
          </a:p>
          <a:p>
            <a:pPr marL="449580" indent="-43751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49580" algn="l"/>
                <a:tab pos="450215" algn="l"/>
              </a:tabLst>
            </a:pPr>
            <a:r>
              <a:rPr sz="2000" b="1" i="1" dirty="0">
                <a:latin typeface="Verdana"/>
                <a:cs typeface="Verdana"/>
              </a:rPr>
              <a:t>Private</a:t>
            </a:r>
            <a:r>
              <a:rPr sz="2000" b="1" i="1" spc="-50" dirty="0">
                <a:latin typeface="Verdana"/>
                <a:cs typeface="Verdana"/>
              </a:rPr>
              <a:t> </a:t>
            </a:r>
            <a:r>
              <a:rPr sz="2000" b="1" i="1" dirty="0">
                <a:latin typeface="Verdana"/>
                <a:cs typeface="Verdana"/>
              </a:rPr>
              <a:t>(-).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5255" y="1732431"/>
            <a:ext cx="4117554" cy="356804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81267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Diagrama</a:t>
            </a:r>
            <a:r>
              <a:rPr sz="3000" b="0" spc="-35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de</a:t>
            </a:r>
            <a:r>
              <a:rPr sz="3000" b="0" spc="-15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Classes:</a:t>
            </a:r>
            <a:r>
              <a:rPr sz="3000" b="0" spc="-3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Modificadores</a:t>
            </a:r>
            <a:r>
              <a:rPr sz="3000" b="0" spc="-45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de</a:t>
            </a:r>
            <a:r>
              <a:rPr sz="3000" b="0" spc="-1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Acesso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406" y="2234895"/>
            <a:ext cx="369062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5080" indent="-4699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82600" algn="l"/>
              </a:tabLst>
            </a:pPr>
            <a:r>
              <a:rPr sz="2000" dirty="0">
                <a:latin typeface="Verdana"/>
                <a:cs typeface="Verdana"/>
              </a:rPr>
              <a:t>Um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atributo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é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uma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propriedade</a:t>
            </a:r>
            <a:r>
              <a:rPr sz="2000" dirty="0">
                <a:latin typeface="Verdana"/>
                <a:cs typeface="Verdana"/>
              </a:rPr>
              <a:t> de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uma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classe</a:t>
            </a:r>
            <a:r>
              <a:rPr sz="2000" spc="36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que</a:t>
            </a:r>
            <a:r>
              <a:rPr sz="2000" spc="35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descreve</a:t>
            </a:r>
            <a:r>
              <a:rPr sz="2000" spc="3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um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798" y="3149854"/>
            <a:ext cx="322199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conjunto de valores que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as instâncias da classe,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objetos,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podem</a:t>
            </a:r>
            <a:r>
              <a:rPr sz="2000" spc="68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atribuir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essa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propriedade.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9000" y="3429000"/>
            <a:ext cx="274320" cy="914400"/>
          </a:xfrm>
          <a:custGeom>
            <a:avLst/>
            <a:gdLst/>
            <a:ahLst/>
            <a:cxnLst/>
            <a:rect l="l" t="t" r="r" b="b"/>
            <a:pathLst>
              <a:path w="274320" h="914400">
                <a:moveTo>
                  <a:pt x="0" y="0"/>
                </a:moveTo>
                <a:lnTo>
                  <a:pt x="53363" y="5974"/>
                </a:lnTo>
                <a:lnTo>
                  <a:pt x="96964" y="22272"/>
                </a:lnTo>
                <a:lnTo>
                  <a:pt x="126372" y="46452"/>
                </a:lnTo>
                <a:lnTo>
                  <a:pt x="137159" y="76073"/>
                </a:lnTo>
                <a:lnTo>
                  <a:pt x="137159" y="381126"/>
                </a:lnTo>
                <a:lnTo>
                  <a:pt x="147947" y="410747"/>
                </a:lnTo>
                <a:lnTo>
                  <a:pt x="177355" y="434927"/>
                </a:lnTo>
                <a:lnTo>
                  <a:pt x="220956" y="451225"/>
                </a:lnTo>
                <a:lnTo>
                  <a:pt x="274320" y="457200"/>
                </a:lnTo>
                <a:lnTo>
                  <a:pt x="220956" y="463174"/>
                </a:lnTo>
                <a:lnTo>
                  <a:pt x="177355" y="479472"/>
                </a:lnTo>
                <a:lnTo>
                  <a:pt x="147947" y="503652"/>
                </a:lnTo>
                <a:lnTo>
                  <a:pt x="137159" y="533273"/>
                </a:lnTo>
                <a:lnTo>
                  <a:pt x="137159" y="838326"/>
                </a:lnTo>
                <a:lnTo>
                  <a:pt x="126372" y="867947"/>
                </a:lnTo>
                <a:lnTo>
                  <a:pt x="96964" y="892127"/>
                </a:lnTo>
                <a:lnTo>
                  <a:pt x="53363" y="908425"/>
                </a:lnTo>
                <a:lnTo>
                  <a:pt x="0" y="9144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00009" y="3682365"/>
            <a:ext cx="98869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Atrib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tos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8176" y="2746429"/>
            <a:ext cx="1937003" cy="169298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53778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Diagrama</a:t>
            </a:r>
            <a:r>
              <a:rPr sz="3000" b="0" spc="-35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de</a:t>
            </a:r>
            <a:r>
              <a:rPr sz="3000" b="0" spc="-1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Classes:</a:t>
            </a:r>
            <a:r>
              <a:rPr sz="3000" b="0" spc="-25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Atributos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406" y="2307463"/>
            <a:ext cx="36918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715" indent="-469265" algn="r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69265" algn="l"/>
                <a:tab pos="469900" algn="l"/>
                <a:tab pos="1085215" algn="l"/>
                <a:tab pos="2415540" algn="l"/>
              </a:tabLst>
            </a:pPr>
            <a:r>
              <a:rPr sz="2000" dirty="0">
                <a:latin typeface="Verdana"/>
                <a:cs typeface="Verdana"/>
              </a:rPr>
              <a:t>Um	</a:t>
            </a:r>
            <a:r>
              <a:rPr sz="2000" b="1" dirty="0">
                <a:latin typeface="Verdana"/>
                <a:cs typeface="Verdana"/>
              </a:rPr>
              <a:t>atributo	</a:t>
            </a:r>
            <a:r>
              <a:rPr sz="2000" b="1" spc="-5" dirty="0">
                <a:latin typeface="Verdana"/>
                <a:cs typeface="Verdana"/>
              </a:rPr>
              <a:t>derivado</a:t>
            </a:r>
            <a:endParaRPr sz="2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é</a:t>
            </a:r>
            <a:r>
              <a:rPr sz="2000" spc="1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um</a:t>
            </a:r>
            <a:r>
              <a:rPr sz="2000" spc="20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atributo</a:t>
            </a:r>
            <a:r>
              <a:rPr sz="2000" spc="1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cujo</a:t>
            </a:r>
            <a:r>
              <a:rPr sz="2000" spc="20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valor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1798" y="2917063"/>
            <a:ext cx="1541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36015" algn="l"/>
              </a:tabLst>
            </a:pPr>
            <a:r>
              <a:rPr sz="2000" spc="-5" dirty="0">
                <a:latin typeface="Verdana"/>
                <a:cs typeface="Verdana"/>
              </a:rPr>
              <a:t>pod</a:t>
            </a:r>
            <a:r>
              <a:rPr sz="2000" dirty="0">
                <a:latin typeface="Verdana"/>
                <a:cs typeface="Verdana"/>
              </a:rPr>
              <a:t>e	s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1798" y="2917063"/>
            <a:ext cx="32219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Verdana"/>
                <a:cs typeface="Verdana"/>
              </a:rPr>
              <a:t>calculado</a:t>
            </a:r>
            <a:endParaRPr sz="20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tabLst>
                <a:tab pos="1351915" algn="l"/>
                <a:tab pos="1958339" algn="l"/>
                <a:tab pos="2885440" algn="l"/>
              </a:tabLst>
            </a:pPr>
            <a:r>
              <a:rPr sz="2000" spc="-5" dirty="0">
                <a:latin typeface="Verdana"/>
                <a:cs typeface="Verdana"/>
              </a:rPr>
              <a:t>b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-1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o	</a:t>
            </a:r>
            <a:r>
              <a:rPr sz="2000" spc="-10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o	va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or	</a:t>
            </a:r>
            <a:r>
              <a:rPr sz="2000" spc="-5" dirty="0">
                <a:latin typeface="Verdana"/>
                <a:cs typeface="Verdana"/>
              </a:rPr>
              <a:t>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1798" y="3466566"/>
            <a:ext cx="311340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Verdana"/>
                <a:cs typeface="Verdana"/>
              </a:rPr>
              <a:t>outro(s)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atributo(s):</a:t>
            </a:r>
            <a:endParaRPr sz="2000">
              <a:latin typeface="Verdana"/>
              <a:cs typeface="Verdana"/>
            </a:endParaRPr>
          </a:p>
          <a:p>
            <a:pPr marL="451484" indent="-43815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51484" algn="l"/>
                <a:tab pos="452120" algn="l"/>
              </a:tabLst>
            </a:pPr>
            <a:r>
              <a:rPr sz="2000" spc="-5" dirty="0">
                <a:latin typeface="Verdana"/>
                <a:cs typeface="Verdana"/>
              </a:rPr>
              <a:t>Atributo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objA.média.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3831" y="2461894"/>
            <a:ext cx="2212446" cy="17396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53778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Diagrama</a:t>
            </a:r>
            <a:r>
              <a:rPr sz="3000" b="0" spc="-3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de</a:t>
            </a:r>
            <a:r>
              <a:rPr sz="3000" b="0" spc="-1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Classes:</a:t>
            </a:r>
            <a:r>
              <a:rPr sz="3000" b="0" spc="-25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Atributos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858721"/>
            <a:ext cx="4035425" cy="2526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5080" indent="-4699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82600" algn="l"/>
              </a:tabLst>
            </a:pPr>
            <a:r>
              <a:rPr sz="2000" dirty="0">
                <a:latin typeface="Verdana"/>
                <a:cs typeface="Verdana"/>
              </a:rPr>
              <a:t>Um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atributo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estático</a:t>
            </a:r>
            <a:r>
              <a:rPr sz="2000" b="1" spc="6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é 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um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atributo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cujo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valor</a:t>
            </a:r>
            <a:r>
              <a:rPr sz="2000" dirty="0">
                <a:latin typeface="Verdana"/>
                <a:cs typeface="Verdana"/>
              </a:rPr>
              <a:t> é 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compartilhado por todas </a:t>
            </a:r>
            <a:r>
              <a:rPr sz="2000" spc="-20" dirty="0">
                <a:latin typeface="Verdana"/>
                <a:cs typeface="Verdana"/>
              </a:rPr>
              <a:t>as </a:t>
            </a:r>
            <a:r>
              <a:rPr sz="2000" spc="-69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instâncias,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objetos,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da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classe:</a:t>
            </a:r>
            <a:endParaRPr sz="2000">
              <a:latin typeface="Verdana"/>
              <a:cs typeface="Verdana"/>
            </a:endParaRPr>
          </a:p>
          <a:p>
            <a:pPr marL="920750" marR="90805" lvl="1" indent="-437515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920750" algn="l"/>
                <a:tab pos="921385" algn="l"/>
              </a:tabLst>
            </a:pPr>
            <a:r>
              <a:rPr sz="2000" spc="-5" dirty="0">
                <a:latin typeface="Verdana"/>
                <a:cs typeface="Verdana"/>
              </a:rPr>
              <a:t>Atributo </a:t>
            </a:r>
            <a:r>
              <a:rPr sz="2000" dirty="0">
                <a:latin typeface="Verdana"/>
                <a:cs typeface="Verdana"/>
              </a:rPr>
              <a:t> F</a:t>
            </a:r>
            <a:r>
              <a:rPr sz="2000" spc="-10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nci</a:t>
            </a:r>
            <a:r>
              <a:rPr sz="2000" spc="-1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nár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.</a:t>
            </a:r>
            <a:r>
              <a:rPr sz="2000" spc="-5" dirty="0">
                <a:latin typeface="Verdana"/>
                <a:cs typeface="Verdana"/>
              </a:rPr>
              <a:t>P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-1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_S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A  </a:t>
            </a:r>
            <a:r>
              <a:rPr sz="2000" spc="-5" dirty="0">
                <a:latin typeface="Verdana"/>
                <a:cs typeface="Verdana"/>
              </a:rPr>
              <a:t>RIAL.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420" y="2990088"/>
            <a:ext cx="3688079" cy="16154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53778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Diagrama</a:t>
            </a:r>
            <a:r>
              <a:rPr sz="3000" b="0" spc="-3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de</a:t>
            </a:r>
            <a:r>
              <a:rPr sz="3000" b="0" spc="-1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Classes:</a:t>
            </a:r>
            <a:r>
              <a:rPr sz="3000" b="0" spc="-25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Atributos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858721"/>
            <a:ext cx="3690620" cy="1917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5080" indent="-4699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482600" algn="l"/>
              </a:tabLst>
            </a:pPr>
            <a:r>
              <a:rPr sz="2000" dirty="0">
                <a:latin typeface="Verdana"/>
                <a:cs typeface="Verdana"/>
              </a:rPr>
              <a:t>Um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atributo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não </a:t>
            </a:r>
            <a:r>
              <a:rPr sz="2000" b="1" spc="-67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estático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possui</a:t>
            </a:r>
            <a:r>
              <a:rPr sz="2000" spc="69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um 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valor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único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para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cada 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objeto,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instância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da 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classe:</a:t>
            </a:r>
            <a:endParaRPr sz="2000">
              <a:latin typeface="Verdana"/>
              <a:cs typeface="Verdana"/>
            </a:endParaRPr>
          </a:p>
          <a:p>
            <a:pPr marL="920750" lvl="1" indent="-437515" algn="just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921385" algn="l"/>
              </a:tabLst>
            </a:pPr>
            <a:r>
              <a:rPr sz="2000" spc="-5" dirty="0">
                <a:latin typeface="Verdana"/>
                <a:cs typeface="Verdana"/>
              </a:rPr>
              <a:t>Atributo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objA.nome.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420" y="2990088"/>
            <a:ext cx="3688079" cy="16154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473" y="347929"/>
            <a:ext cx="53778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 MT"/>
                <a:cs typeface="Arial MT"/>
              </a:rPr>
              <a:t>Diagrama</a:t>
            </a:r>
            <a:r>
              <a:rPr sz="3000" b="0" spc="-30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de</a:t>
            </a:r>
            <a:r>
              <a:rPr sz="3000" b="0" spc="-10" dirty="0">
                <a:latin typeface="Arial MT"/>
                <a:cs typeface="Arial MT"/>
              </a:rPr>
              <a:t> </a:t>
            </a:r>
            <a:r>
              <a:rPr sz="3000" b="0" dirty="0">
                <a:latin typeface="Arial MT"/>
                <a:cs typeface="Arial MT"/>
              </a:rPr>
              <a:t>Classes:</a:t>
            </a:r>
            <a:r>
              <a:rPr sz="3000" b="0" spc="-25" dirty="0">
                <a:latin typeface="Arial MT"/>
                <a:cs typeface="Arial MT"/>
              </a:rPr>
              <a:t> </a:t>
            </a:r>
            <a:r>
              <a:rPr sz="3000" b="0" spc="-5" dirty="0">
                <a:latin typeface="Arial MT"/>
                <a:cs typeface="Arial MT"/>
              </a:rPr>
              <a:t>Atributos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1688</Words>
  <Application>Microsoft Office PowerPoint</Application>
  <PresentationFormat>Apresentação na tela (4:3)</PresentationFormat>
  <Paragraphs>270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Arial</vt:lpstr>
      <vt:lpstr>Arial MT</vt:lpstr>
      <vt:lpstr>Calibri</vt:lpstr>
      <vt:lpstr>Times New Roman</vt:lpstr>
      <vt:lpstr>Verdana</vt:lpstr>
      <vt:lpstr>Wingdings</vt:lpstr>
      <vt:lpstr>Office Theme</vt:lpstr>
      <vt:lpstr>Introdução a UML</vt:lpstr>
      <vt:lpstr>Diagramas UML</vt:lpstr>
      <vt:lpstr>Diagrama de Classes</vt:lpstr>
      <vt:lpstr>Diagrama de Classes</vt:lpstr>
      <vt:lpstr>Diagrama de Classes: Modificadores de Acesso</vt:lpstr>
      <vt:lpstr>Diagrama de Classes: Atributos</vt:lpstr>
      <vt:lpstr>Diagrama de Classes: Atributos</vt:lpstr>
      <vt:lpstr>Diagrama de Classes: Atributos</vt:lpstr>
      <vt:lpstr>Diagrama de Classes: Atributos</vt:lpstr>
      <vt:lpstr>Diagrama de Classes: Métodos</vt:lpstr>
      <vt:lpstr>Diagrama de Classes: Métodos</vt:lpstr>
      <vt:lpstr>Diagrama de Classes: Métodos</vt:lpstr>
      <vt:lpstr>Diagrama de Classes: Classe Abstrata</vt:lpstr>
      <vt:lpstr>Diagrama de Classes: Interface</vt:lpstr>
      <vt:lpstr>Diagrama de Classes: Relacionamentos</vt:lpstr>
      <vt:lpstr>Diagrama de Classes: Relacionamentos</vt:lpstr>
      <vt:lpstr>Diagrama de Classes: Relacionamentos</vt:lpstr>
      <vt:lpstr>Diagrama de Classes: Relacionamentos</vt:lpstr>
      <vt:lpstr>Diagrama de Classes: Relacionamentos</vt:lpstr>
      <vt:lpstr>Diagrama de Classes: Relacionamentos</vt:lpstr>
      <vt:lpstr>Diagrama de Classes: Relacionamentos</vt:lpstr>
      <vt:lpstr>Diagrama de Classes: Relacionamentos</vt:lpstr>
      <vt:lpstr>Diagrama de Classes: Relacionamentos</vt:lpstr>
      <vt:lpstr>Diagrama de Classes: Relacionamentos</vt:lpstr>
      <vt:lpstr>Diagrama de Classes: Relacionamentos</vt:lpstr>
      <vt:lpstr>Diagrama de Classes: Relacionamentos</vt:lpstr>
      <vt:lpstr>Diagrama de Classes: Relacionamentos</vt:lpstr>
      <vt:lpstr>Diagrama de Classes: Relacionamentos</vt:lpstr>
      <vt:lpstr>Diagrama de Classes: Relacionamentos</vt:lpstr>
      <vt:lpstr>Diagrama de Classes: Estereótipos</vt:lpstr>
      <vt:lpstr>Diagrama de Classes: Estereótipos</vt:lpstr>
      <vt:lpstr>Diagrama de Classes: Estereótipos</vt:lpstr>
      <vt:lpstr>Diagrama de Classes: Estereótipos</vt:lpstr>
      <vt:lpstr>Diagrama de Classes: Estereótipos</vt:lpstr>
      <vt:lpstr>Diagrama de Classes: Estereótipos</vt:lpstr>
      <vt:lpstr>Diagrama de Objetos</vt:lpstr>
      <vt:lpstr>Diagrama de Objetos</vt:lpstr>
      <vt:lpstr>Diagrama de Objetos</vt:lpstr>
      <vt:lpstr>Diagrama de Objetos</vt:lpstr>
      <vt:lpstr>Diagrama de Objetos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Fabrício Mendonça</dc:creator>
  <cp:lastModifiedBy>professorlucas.souza01@gmail.com</cp:lastModifiedBy>
  <cp:revision>2</cp:revision>
  <dcterms:created xsi:type="dcterms:W3CDTF">2024-04-08T12:16:01Z</dcterms:created>
  <dcterms:modified xsi:type="dcterms:W3CDTF">2024-11-01T02:05:14Z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2024-04-08T00:00:00Z</vt:filetime>
  </property>
</Properties>
</file>