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Museo Moderno" charset="1" panose="00000000000000000000"/>
      <p:regular r:id="rId13"/>
    </p:embeddedFont>
    <p:embeddedFont>
      <p:font typeface="Kollektif" charset="1" panose="020B0604020101010102"/>
      <p:regular r:id="rId14"/>
    </p:embeddedFont>
    <p:embeddedFont>
      <p:font typeface="Open Sans Bold" charset="1" panose="020B0806030504020204"/>
      <p:regular r:id="rId15"/>
    </p:embeddedFont>
    <p:embeddedFont>
      <p:font typeface="Body Grotesque Bold" charset="1" panose="020005030400000200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3F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690855">
            <a:off x="-1281399" y="-807284"/>
            <a:ext cx="7747861" cy="12438077"/>
            <a:chOff x="0" y="0"/>
            <a:chExt cx="2040589" cy="3275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40589" cy="3275872"/>
            </a:xfrm>
            <a:custGeom>
              <a:avLst/>
              <a:gdLst/>
              <a:ahLst/>
              <a:cxnLst/>
              <a:rect r="r" b="b" t="t" l="l"/>
              <a:pathLst>
                <a:path h="3275872" w="2040589">
                  <a:moveTo>
                    <a:pt x="0" y="0"/>
                  </a:moveTo>
                  <a:lnTo>
                    <a:pt x="2040589" y="0"/>
                  </a:lnTo>
                  <a:lnTo>
                    <a:pt x="2040589" y="3275872"/>
                  </a:lnTo>
                  <a:lnTo>
                    <a:pt x="0" y="3275872"/>
                  </a:lnTo>
                  <a:close/>
                </a:path>
              </a:pathLst>
            </a:custGeom>
            <a:solidFill>
              <a:srgbClr val="29A7C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2040589" cy="335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394575" y="-394203"/>
            <a:ext cx="7880942" cy="9364775"/>
            <a:chOff x="0" y="0"/>
            <a:chExt cx="5469890" cy="64997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71160" cy="6499767"/>
            </a:xfrm>
            <a:custGeom>
              <a:avLst/>
              <a:gdLst/>
              <a:ahLst/>
              <a:cxnLst/>
              <a:rect r="r" b="b" t="t" l="l"/>
              <a:pathLst>
                <a:path h="6499767" w="5471160">
                  <a:moveTo>
                    <a:pt x="1126490" y="1683972"/>
                  </a:moveTo>
                  <a:cubicBezTo>
                    <a:pt x="1112520" y="1680080"/>
                    <a:pt x="1087120" y="1672296"/>
                    <a:pt x="1054100" y="1663214"/>
                  </a:cubicBezTo>
                  <a:cubicBezTo>
                    <a:pt x="806450" y="1593157"/>
                    <a:pt x="635000" y="1363524"/>
                    <a:pt x="635000" y="1101458"/>
                  </a:cubicBezTo>
                  <a:cubicBezTo>
                    <a:pt x="635000" y="771929"/>
                    <a:pt x="896620" y="503375"/>
                    <a:pt x="1219200" y="503375"/>
                  </a:cubicBezTo>
                  <a:cubicBezTo>
                    <a:pt x="1262380" y="503375"/>
                    <a:pt x="1305560" y="508565"/>
                    <a:pt x="1347470" y="517646"/>
                  </a:cubicBezTo>
                  <a:cubicBezTo>
                    <a:pt x="2574290" y="797876"/>
                    <a:pt x="3891280" y="625327"/>
                    <a:pt x="4961890" y="0"/>
                  </a:cubicBezTo>
                  <a:lnTo>
                    <a:pt x="4961890" y="1377795"/>
                  </a:lnTo>
                  <a:lnTo>
                    <a:pt x="4136390" y="1711216"/>
                  </a:lnTo>
                  <a:lnTo>
                    <a:pt x="4692650" y="1654132"/>
                  </a:lnTo>
                  <a:cubicBezTo>
                    <a:pt x="5081270" y="1613914"/>
                    <a:pt x="5427980" y="1903225"/>
                    <a:pt x="5466080" y="2300217"/>
                  </a:cubicBezTo>
                  <a:cubicBezTo>
                    <a:pt x="5468620" y="2324867"/>
                    <a:pt x="5469890" y="2348219"/>
                    <a:pt x="5469890" y="2372869"/>
                  </a:cubicBezTo>
                  <a:cubicBezTo>
                    <a:pt x="5469890" y="2638827"/>
                    <a:pt x="5307330" y="2876244"/>
                    <a:pt x="5062220" y="2968357"/>
                  </a:cubicBezTo>
                  <a:lnTo>
                    <a:pt x="4572000" y="3151284"/>
                  </a:lnTo>
                  <a:lnTo>
                    <a:pt x="5471160" y="3099390"/>
                  </a:lnTo>
                  <a:lnTo>
                    <a:pt x="5471160" y="4340963"/>
                  </a:lnTo>
                  <a:lnTo>
                    <a:pt x="4267200" y="4752225"/>
                  </a:lnTo>
                  <a:cubicBezTo>
                    <a:pt x="4662170" y="4822282"/>
                    <a:pt x="5050790" y="4920881"/>
                    <a:pt x="5433060" y="5045428"/>
                  </a:cubicBezTo>
                  <a:lnTo>
                    <a:pt x="5298440" y="6499767"/>
                  </a:lnTo>
                  <a:cubicBezTo>
                    <a:pt x="3850640" y="5930227"/>
                    <a:pt x="2434590" y="5723947"/>
                    <a:pt x="1023620" y="6034015"/>
                  </a:cubicBezTo>
                  <a:cubicBezTo>
                    <a:pt x="646430" y="6115749"/>
                    <a:pt x="275590" y="5870548"/>
                    <a:pt x="194310" y="5485233"/>
                  </a:cubicBezTo>
                  <a:cubicBezTo>
                    <a:pt x="184150" y="5437231"/>
                    <a:pt x="179070" y="5386634"/>
                    <a:pt x="179070" y="5337334"/>
                  </a:cubicBezTo>
                  <a:cubicBezTo>
                    <a:pt x="179070" y="5080457"/>
                    <a:pt x="340360" y="4850824"/>
                    <a:pt x="579120" y="4769091"/>
                  </a:cubicBezTo>
                  <a:lnTo>
                    <a:pt x="1093470" y="4592650"/>
                  </a:lnTo>
                  <a:cubicBezTo>
                    <a:pt x="842010" y="4606921"/>
                    <a:pt x="626110" y="4411020"/>
                    <a:pt x="612140" y="4154143"/>
                  </a:cubicBezTo>
                  <a:cubicBezTo>
                    <a:pt x="612140" y="4145061"/>
                    <a:pt x="610870" y="4135979"/>
                    <a:pt x="610870" y="4126898"/>
                  </a:cubicBezTo>
                  <a:lnTo>
                    <a:pt x="610870" y="3633902"/>
                  </a:lnTo>
                  <a:cubicBezTo>
                    <a:pt x="610870" y="3480814"/>
                    <a:pt x="704850" y="3344591"/>
                    <a:pt x="845820" y="3292697"/>
                  </a:cubicBezTo>
                  <a:lnTo>
                    <a:pt x="0" y="3379620"/>
                  </a:lnTo>
                  <a:lnTo>
                    <a:pt x="0" y="2138047"/>
                  </a:lnTo>
                  <a:lnTo>
                    <a:pt x="1126490" y="1683972"/>
                  </a:lnTo>
                  <a:close/>
                </a:path>
              </a:pathLst>
            </a:custGeom>
            <a:blipFill>
              <a:blip r:embed="rId2"/>
              <a:stretch>
                <a:fillRect l="-9400" t="0" r="-940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40905" y="5801782"/>
            <a:ext cx="4188281" cy="638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11"/>
              </a:lnSpc>
            </a:pPr>
            <a:r>
              <a:rPr lang="en-US" sz="4556">
                <a:solidFill>
                  <a:srgbClr val="A8C119"/>
                </a:solidFill>
                <a:latin typeface="Museo Moderno"/>
                <a:ea typeface="Museo Moderno"/>
                <a:cs typeface="Museo Moderno"/>
                <a:sym typeface="Museo Moderno"/>
              </a:rPr>
              <a:t>VOLUNTREE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89726" y="8352790"/>
            <a:ext cx="5690639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DF7EA"/>
                </a:solidFill>
                <a:latin typeface="Kollektif"/>
                <a:ea typeface="Kollektif"/>
                <a:cs typeface="Kollektif"/>
                <a:sym typeface="Kollektif"/>
              </a:rPr>
              <a:t>Conectando voluntários com comunidades próximas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938756" y="9669324"/>
            <a:ext cx="3320544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659"/>
              </a:lnSpc>
              <a:spcBef>
                <a:spcPct val="0"/>
              </a:spcBef>
            </a:pPr>
            <a:r>
              <a:rPr lang="en-US" sz="1899" spc="148">
                <a:solidFill>
                  <a:srgbClr val="FDF7EA"/>
                </a:solidFill>
                <a:latin typeface="Kollektif"/>
                <a:ea typeface="Kollektif"/>
                <a:cs typeface="Kollektif"/>
                <a:sym typeface="Kollektif"/>
              </a:rPr>
              <a:t>OUTUBRO, 2024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429285"/>
            <a:ext cx="4884390" cy="3879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4400" b="true">
                <a:solidFill>
                  <a:srgbClr val="FCF6E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Caio Pequeno</a:t>
            </a:r>
          </a:p>
          <a:p>
            <a:pPr algn="l">
              <a:lnSpc>
                <a:spcPts val="6160"/>
              </a:lnSpc>
            </a:pPr>
            <a:r>
              <a:rPr lang="en-US" sz="4400" b="true">
                <a:solidFill>
                  <a:srgbClr val="FCF6E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Fabio Henrique</a:t>
            </a:r>
          </a:p>
          <a:p>
            <a:pPr algn="l">
              <a:lnSpc>
                <a:spcPts val="6160"/>
              </a:lnSpc>
            </a:pPr>
            <a:r>
              <a:rPr lang="en-US" sz="4400" b="true">
                <a:solidFill>
                  <a:srgbClr val="FCF6E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Hudson Henrique</a:t>
            </a:r>
          </a:p>
          <a:p>
            <a:pPr algn="l">
              <a:lnSpc>
                <a:spcPts val="6160"/>
              </a:lnSpc>
            </a:pPr>
            <a:r>
              <a:rPr lang="en-US" sz="4400" b="true">
                <a:solidFill>
                  <a:srgbClr val="FCF6E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Kayky Ferreira</a:t>
            </a:r>
          </a:p>
          <a:p>
            <a:pPr algn="l">
              <a:lnSpc>
                <a:spcPts val="6160"/>
              </a:lnSpc>
            </a:pPr>
            <a:r>
              <a:rPr lang="en-US" sz="4400" b="true">
                <a:solidFill>
                  <a:srgbClr val="FCF6E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Paulo Bispo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A7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627877">
            <a:off x="8601739" y="-914586"/>
            <a:ext cx="11786229" cy="12727276"/>
            <a:chOff x="0" y="0"/>
            <a:chExt cx="3104192" cy="33520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04192" cy="3352040"/>
            </a:xfrm>
            <a:custGeom>
              <a:avLst/>
              <a:gdLst/>
              <a:ahLst/>
              <a:cxnLst/>
              <a:rect r="r" b="b" t="t" l="l"/>
              <a:pathLst>
                <a:path h="3352040" w="3104192">
                  <a:moveTo>
                    <a:pt x="0" y="0"/>
                  </a:moveTo>
                  <a:lnTo>
                    <a:pt x="3104192" y="0"/>
                  </a:lnTo>
                  <a:lnTo>
                    <a:pt x="3104192" y="3352040"/>
                  </a:lnTo>
                  <a:lnTo>
                    <a:pt x="0" y="3352040"/>
                  </a:lnTo>
                  <a:close/>
                </a:path>
              </a:pathLst>
            </a:custGeom>
            <a:solidFill>
              <a:srgbClr val="1D3F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3104192" cy="3428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691747" y="6859029"/>
            <a:ext cx="2448236" cy="2399271"/>
          </a:xfrm>
          <a:custGeom>
            <a:avLst/>
            <a:gdLst/>
            <a:ahLst/>
            <a:cxnLst/>
            <a:rect r="r" b="b" t="t" l="l"/>
            <a:pathLst>
              <a:path h="2399271" w="2448236">
                <a:moveTo>
                  <a:pt x="0" y="0"/>
                </a:moveTo>
                <a:lnTo>
                  <a:pt x="2448235" y="0"/>
                </a:lnTo>
                <a:lnTo>
                  <a:pt x="2448235" y="2399271"/>
                </a:lnTo>
                <a:lnTo>
                  <a:pt x="0" y="23992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187661" y="1028700"/>
            <a:ext cx="3556865" cy="2224657"/>
          </a:xfrm>
          <a:custGeom>
            <a:avLst/>
            <a:gdLst/>
            <a:ahLst/>
            <a:cxnLst/>
            <a:rect r="r" b="b" t="t" l="l"/>
            <a:pathLst>
              <a:path h="2224657" w="3556865">
                <a:moveTo>
                  <a:pt x="0" y="0"/>
                </a:moveTo>
                <a:lnTo>
                  <a:pt x="3556865" y="0"/>
                </a:lnTo>
                <a:lnTo>
                  <a:pt x="3556865" y="2224657"/>
                </a:lnTo>
                <a:lnTo>
                  <a:pt x="0" y="22246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39854" y="1630716"/>
            <a:ext cx="6261187" cy="7025569"/>
            <a:chOff x="0" y="0"/>
            <a:chExt cx="565912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172720" y="-181610"/>
              <a:ext cx="5925820" cy="6649720"/>
            </a:xfrm>
            <a:custGeom>
              <a:avLst/>
              <a:gdLst/>
              <a:ahLst/>
              <a:cxnLst/>
              <a:rect r="r" b="b" t="t" l="l"/>
              <a:pathLst>
                <a:path h="6649720" w="5925820">
                  <a:moveTo>
                    <a:pt x="636270" y="3585210"/>
                  </a:moveTo>
                  <a:cubicBezTo>
                    <a:pt x="535940" y="3595370"/>
                    <a:pt x="447040" y="3578860"/>
                    <a:pt x="374650" y="3533140"/>
                  </a:cubicBezTo>
                  <a:cubicBezTo>
                    <a:pt x="0" y="3295650"/>
                    <a:pt x="165100" y="2364740"/>
                    <a:pt x="741680" y="1455420"/>
                  </a:cubicBezTo>
                  <a:cubicBezTo>
                    <a:pt x="1318260" y="546100"/>
                    <a:pt x="2090420" y="0"/>
                    <a:pt x="2465070" y="237490"/>
                  </a:cubicBezTo>
                  <a:cubicBezTo>
                    <a:pt x="2644140" y="350520"/>
                    <a:pt x="2700020" y="622300"/>
                    <a:pt x="2646680" y="974090"/>
                  </a:cubicBezTo>
                  <a:cubicBezTo>
                    <a:pt x="3092450" y="774700"/>
                    <a:pt x="3489960" y="676910"/>
                    <a:pt x="3766820" y="698500"/>
                  </a:cubicBezTo>
                  <a:cubicBezTo>
                    <a:pt x="3884930" y="687070"/>
                    <a:pt x="3989070" y="707390"/>
                    <a:pt x="4072890" y="764540"/>
                  </a:cubicBezTo>
                  <a:cubicBezTo>
                    <a:pt x="4478020" y="1036320"/>
                    <a:pt x="4286250" y="2043430"/>
                    <a:pt x="3658870" y="3094990"/>
                  </a:cubicBezTo>
                  <a:cubicBezTo>
                    <a:pt x="4177030" y="3007360"/>
                    <a:pt x="4589780" y="3054350"/>
                    <a:pt x="4751070" y="3239770"/>
                  </a:cubicBezTo>
                  <a:cubicBezTo>
                    <a:pt x="4998720" y="3458210"/>
                    <a:pt x="4969510" y="4056380"/>
                    <a:pt x="4690110" y="4704080"/>
                  </a:cubicBezTo>
                  <a:cubicBezTo>
                    <a:pt x="5271770" y="4700270"/>
                    <a:pt x="5737860" y="4923790"/>
                    <a:pt x="5820410" y="5289550"/>
                  </a:cubicBezTo>
                  <a:cubicBezTo>
                    <a:pt x="5925820" y="5759450"/>
                    <a:pt x="5358130" y="6289040"/>
                    <a:pt x="4551680" y="6470650"/>
                  </a:cubicBezTo>
                  <a:cubicBezTo>
                    <a:pt x="3751580" y="6649720"/>
                    <a:pt x="3017520" y="6421120"/>
                    <a:pt x="2901950" y="5957570"/>
                  </a:cubicBezTo>
                  <a:cubicBezTo>
                    <a:pt x="2792730" y="5715000"/>
                    <a:pt x="2821940" y="5309870"/>
                    <a:pt x="2979420" y="4859020"/>
                  </a:cubicBezTo>
                  <a:cubicBezTo>
                    <a:pt x="2077720" y="5168900"/>
                    <a:pt x="1282700" y="5158740"/>
                    <a:pt x="1137920" y="4815840"/>
                  </a:cubicBezTo>
                  <a:cubicBezTo>
                    <a:pt x="982980" y="4556760"/>
                    <a:pt x="1028700" y="4071620"/>
                    <a:pt x="1240790" y="3501390"/>
                  </a:cubicBezTo>
                  <a:cubicBezTo>
                    <a:pt x="1007110" y="3568700"/>
                    <a:pt x="800100" y="3597910"/>
                    <a:pt x="636270" y="3585210"/>
                  </a:cubicBezTo>
                  <a:close/>
                </a:path>
              </a:pathLst>
            </a:custGeom>
            <a:blipFill>
              <a:blip r:embed="rId6"/>
              <a:stretch>
                <a:fillRect l="-10929" t="0" r="-10929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9573703" y="4375399"/>
            <a:ext cx="3772984" cy="2324726"/>
            <a:chOff x="0" y="0"/>
            <a:chExt cx="5030646" cy="3099635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71450"/>
              <a:ext cx="5030646" cy="1718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9300"/>
                </a:lnSpc>
                <a:spcBef>
                  <a:spcPct val="0"/>
                </a:spcBef>
              </a:pPr>
              <a:r>
                <a:rPr lang="en-US" b="true" sz="9300">
                  <a:solidFill>
                    <a:srgbClr val="FDF7EA"/>
                  </a:solidFill>
                  <a:latin typeface="Body Grotesque Bold"/>
                  <a:ea typeface="Body Grotesque Bold"/>
                  <a:cs typeface="Body Grotesque Bold"/>
                  <a:sym typeface="Body Grotesque Bold"/>
                </a:rPr>
                <a:t>34%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935044"/>
              <a:ext cx="5030646" cy="11645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69"/>
                </a:lnSpc>
                <a:spcBef>
                  <a:spcPct val="0"/>
                </a:spcBef>
              </a:pPr>
              <a:r>
                <a:rPr lang="en-US" sz="2549">
                  <a:solidFill>
                    <a:srgbClr val="FDF7EA"/>
                  </a:solidFill>
                  <a:latin typeface="Kollektif"/>
                  <a:ea typeface="Kollektif"/>
                  <a:cs typeface="Kollektif"/>
                  <a:sym typeface="Kollektif"/>
                </a:rPr>
                <a:t>Pesquisa Voluntariado 2021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573703" y="7099356"/>
            <a:ext cx="3772984" cy="2158944"/>
            <a:chOff x="0" y="0"/>
            <a:chExt cx="5030646" cy="2878593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46423"/>
              <a:ext cx="5030646" cy="15705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8500"/>
                </a:lnSpc>
                <a:spcBef>
                  <a:spcPct val="0"/>
                </a:spcBef>
              </a:pPr>
              <a:r>
                <a:rPr lang="en-US" b="true" sz="8500">
                  <a:solidFill>
                    <a:srgbClr val="FDF7EA"/>
                  </a:solidFill>
                  <a:latin typeface="Body Grotesque Bold"/>
                  <a:ea typeface="Body Grotesque Bold"/>
                  <a:cs typeface="Body Grotesque Bold"/>
                  <a:sym typeface="Body Grotesque Bold"/>
                </a:rPr>
                <a:t>815.676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714002"/>
              <a:ext cx="5030646" cy="11645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69"/>
                </a:lnSpc>
                <a:spcBef>
                  <a:spcPct val="0"/>
                </a:spcBef>
              </a:pPr>
              <a:r>
                <a:rPr lang="en-US" sz="2549">
                  <a:solidFill>
                    <a:srgbClr val="FDF7EA"/>
                  </a:solidFill>
                  <a:latin typeface="Kollektif"/>
                  <a:ea typeface="Kollektif"/>
                  <a:cs typeface="Kollektif"/>
                  <a:sym typeface="Kollektif"/>
                </a:rPr>
                <a:t>Quantidade de ONGs no Brasil em 2021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902588" y="4432549"/>
            <a:ext cx="3356712" cy="2242811"/>
            <a:chOff x="0" y="0"/>
            <a:chExt cx="4475615" cy="2990415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171450"/>
              <a:ext cx="4475615" cy="1718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9300"/>
                </a:lnSpc>
                <a:spcBef>
                  <a:spcPct val="0"/>
                </a:spcBef>
              </a:pPr>
              <a:r>
                <a:rPr lang="en-US" b="true" sz="9300">
                  <a:solidFill>
                    <a:srgbClr val="FDF7EA"/>
                  </a:solidFill>
                  <a:latin typeface="Body Grotesque Bold"/>
                  <a:ea typeface="Body Grotesque Bold"/>
                  <a:cs typeface="Body Grotesque Bold"/>
                  <a:sym typeface="Body Grotesque Bold"/>
                </a:rPr>
                <a:t>65%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977589"/>
              <a:ext cx="4475615" cy="1012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49"/>
                </a:lnSpc>
                <a:spcBef>
                  <a:spcPct val="0"/>
                </a:spcBef>
              </a:pPr>
              <a:r>
                <a:rPr lang="en-US" sz="2249">
                  <a:solidFill>
                    <a:srgbClr val="FDF7EA"/>
                  </a:solidFill>
                  <a:latin typeface="Kollektif"/>
                  <a:ea typeface="Kollektif"/>
                  <a:cs typeface="Kollektif"/>
                  <a:sym typeface="Kollektif"/>
                </a:rPr>
                <a:t>Trabalho voluntariado sem frequência definida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3991829" y="7706865"/>
            <a:ext cx="3178230" cy="951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100"/>
              </a:lnSpc>
              <a:spcBef>
                <a:spcPct val="0"/>
              </a:spcBef>
            </a:pPr>
            <a:r>
              <a:rPr lang="en-US" b="true" sz="7100">
                <a:solidFill>
                  <a:srgbClr val="FDF7EA"/>
                </a:solidFill>
                <a:latin typeface="Body Grotesque Bold"/>
                <a:ea typeface="Body Grotesque Bold"/>
                <a:cs typeface="Body Grotesque Bold"/>
                <a:sym typeface="Body Grotesque Bold"/>
              </a:rPr>
              <a:t>75%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462492" y="857250"/>
            <a:ext cx="779680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DF7E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Problemática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E8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53422">
            <a:off x="9105724" y="2108380"/>
            <a:ext cx="1002844" cy="1740938"/>
          </a:xfrm>
          <a:custGeom>
            <a:avLst/>
            <a:gdLst/>
            <a:ahLst/>
            <a:cxnLst/>
            <a:rect r="r" b="b" t="t" l="l"/>
            <a:pathLst>
              <a:path h="1740938" w="1002844">
                <a:moveTo>
                  <a:pt x="0" y="0"/>
                </a:moveTo>
                <a:lnTo>
                  <a:pt x="1002844" y="0"/>
                </a:lnTo>
                <a:lnTo>
                  <a:pt x="1002844" y="1740938"/>
                </a:lnTo>
                <a:lnTo>
                  <a:pt x="0" y="1740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70873" y="6175952"/>
            <a:ext cx="1672545" cy="1633013"/>
          </a:xfrm>
          <a:custGeom>
            <a:avLst/>
            <a:gdLst/>
            <a:ahLst/>
            <a:cxnLst/>
            <a:rect r="r" b="b" t="t" l="l"/>
            <a:pathLst>
              <a:path h="1633013" w="1672545">
                <a:moveTo>
                  <a:pt x="0" y="0"/>
                </a:moveTo>
                <a:lnTo>
                  <a:pt x="1672546" y="0"/>
                </a:lnTo>
                <a:lnTo>
                  <a:pt x="1672546" y="1633012"/>
                </a:lnTo>
                <a:lnTo>
                  <a:pt x="0" y="16330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113695"/>
            <a:ext cx="6047631" cy="2426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300"/>
              </a:lnSpc>
              <a:spcBef>
                <a:spcPct val="0"/>
              </a:spcBef>
            </a:pPr>
            <a:r>
              <a:rPr lang="en-US" b="true" sz="9300">
                <a:solidFill>
                  <a:srgbClr val="1D3F54"/>
                </a:solidFill>
                <a:latin typeface="Body Grotesque Bold"/>
                <a:ea typeface="Body Grotesque Bold"/>
                <a:cs typeface="Body Grotesque Bold"/>
                <a:sym typeface="Body Grotesque Bold"/>
              </a:rPr>
              <a:t>Nossa solução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51229">
            <a:off x="3822700" y="6386144"/>
            <a:ext cx="2670847" cy="471040"/>
          </a:xfrm>
          <a:custGeom>
            <a:avLst/>
            <a:gdLst/>
            <a:ahLst/>
            <a:cxnLst/>
            <a:rect r="r" b="b" t="t" l="l"/>
            <a:pathLst>
              <a:path h="471040" w="2670847">
                <a:moveTo>
                  <a:pt x="0" y="0"/>
                </a:moveTo>
                <a:lnTo>
                  <a:pt x="2670846" y="0"/>
                </a:lnTo>
                <a:lnTo>
                  <a:pt x="2670846" y="471040"/>
                </a:lnTo>
                <a:lnTo>
                  <a:pt x="0" y="4710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1120193" y="6214065"/>
            <a:ext cx="6139107" cy="2057705"/>
            <a:chOff x="0" y="0"/>
            <a:chExt cx="8185477" cy="274360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110481"/>
              <a:ext cx="8185477" cy="16333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76" indent="-237488" lvl="1">
                <a:lnSpc>
                  <a:spcPts val="3343"/>
                </a:lnSpc>
                <a:buFont typeface="Arial"/>
                <a:buChar char="•"/>
              </a:pPr>
              <a:r>
                <a:rPr lang="en-US" sz="2199">
                  <a:solidFill>
                    <a:srgbClr val="1D3F54"/>
                  </a:solidFill>
                  <a:latin typeface="Kollektif"/>
                  <a:ea typeface="Kollektif"/>
                  <a:cs typeface="Kollektif"/>
                  <a:sym typeface="Kollektif"/>
                </a:rPr>
                <a:t>Cadastro e perfis</a:t>
              </a:r>
            </a:p>
            <a:p>
              <a:pPr algn="l" marL="474976" indent="-237488" lvl="1">
                <a:lnSpc>
                  <a:spcPts val="3343"/>
                </a:lnSpc>
                <a:buFont typeface="Arial"/>
                <a:buChar char="•"/>
              </a:pPr>
              <a:r>
                <a:rPr lang="en-US" sz="2199">
                  <a:solidFill>
                    <a:srgbClr val="1D3F54"/>
                  </a:solidFill>
                  <a:latin typeface="Kollektif"/>
                  <a:ea typeface="Kollektif"/>
                  <a:cs typeface="Kollektif"/>
                  <a:sym typeface="Kollektif"/>
                </a:rPr>
                <a:t>Sistema de avaliações e feedbacks</a:t>
              </a:r>
            </a:p>
            <a:p>
              <a:pPr algn="l" marL="474976" indent="-237488" lvl="1">
                <a:lnSpc>
                  <a:spcPts val="3343"/>
                </a:lnSpc>
                <a:buFont typeface="Arial"/>
                <a:buChar char="•"/>
              </a:pPr>
              <a:r>
                <a:rPr lang="en-US" sz="2199">
                  <a:solidFill>
                    <a:srgbClr val="1D3F54"/>
                  </a:solidFill>
                  <a:latin typeface="Kollektif"/>
                  <a:ea typeface="Kollektif"/>
                  <a:cs typeface="Kollektif"/>
                  <a:sym typeface="Kollektif"/>
                </a:rPr>
                <a:t>Agenda e inscrições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76200"/>
              <a:ext cx="8185477" cy="8094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00"/>
                </a:lnSpc>
                <a:spcBef>
                  <a:spcPct val="0"/>
                </a:spcBef>
              </a:pPr>
              <a:r>
                <a:rPr lang="en-US" b="true" sz="4400">
                  <a:solidFill>
                    <a:srgbClr val="1D3F54"/>
                  </a:solidFill>
                  <a:latin typeface="Body Grotesque Bold"/>
                  <a:ea typeface="Body Grotesque Bold"/>
                  <a:cs typeface="Body Grotesque Bold"/>
                  <a:sym typeface="Body Grotesque Bold"/>
                </a:rPr>
                <a:t>Funcionalidades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120193" y="2213721"/>
            <a:ext cx="6139107" cy="3027734"/>
            <a:chOff x="0" y="0"/>
            <a:chExt cx="8185477" cy="4036979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845053"/>
              <a:ext cx="8185477" cy="219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43"/>
                </a:lnSpc>
              </a:pPr>
              <a:r>
                <a:rPr lang="en-US" sz="2199">
                  <a:solidFill>
                    <a:srgbClr val="1D3F54"/>
                  </a:solidFill>
                  <a:latin typeface="Kollektif"/>
                  <a:ea typeface="Kollektif"/>
                  <a:cs typeface="Kollektif"/>
                  <a:sym typeface="Kollektif"/>
                </a:rPr>
                <a:t>Um site conectando voluntários com organizações na sua comunidade</a:t>
              </a:r>
            </a:p>
            <a:p>
              <a:pPr algn="l" marL="0" indent="0" lvl="0">
                <a:lnSpc>
                  <a:spcPts val="3343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1D3F54"/>
                  </a:solidFill>
                  <a:latin typeface="Kollektif"/>
                  <a:ea typeface="Kollektif"/>
                  <a:cs typeface="Kollektif"/>
                  <a:sym typeface="Kollektif"/>
                </a:rPr>
                <a:t>Facilitando o engajamento cívico e aumentando a eficácia das ONGs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76200"/>
              <a:ext cx="8185477" cy="15460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00"/>
                </a:lnSpc>
                <a:spcBef>
                  <a:spcPct val="0"/>
                </a:spcBef>
              </a:pPr>
              <a:r>
                <a:rPr lang="en-US" b="true" sz="4400">
                  <a:solidFill>
                    <a:srgbClr val="1D3F54"/>
                  </a:solidFill>
                  <a:latin typeface="Body Grotesque Bold"/>
                  <a:ea typeface="Body Grotesque Bold"/>
                  <a:cs typeface="Body Grotesque Bold"/>
                  <a:sym typeface="Body Grotesque Bold"/>
                </a:rPr>
                <a:t>Plataforma de voluntariado local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A7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96549" y="1028700"/>
            <a:ext cx="11494902" cy="8229600"/>
          </a:xfrm>
          <a:custGeom>
            <a:avLst/>
            <a:gdLst/>
            <a:ahLst/>
            <a:cxnLst/>
            <a:rect r="r" b="b" t="t" l="l"/>
            <a:pathLst>
              <a:path h="8229600" w="11494902">
                <a:moveTo>
                  <a:pt x="0" y="0"/>
                </a:moveTo>
                <a:lnTo>
                  <a:pt x="11494902" y="0"/>
                </a:lnTo>
                <a:lnTo>
                  <a:pt x="1149490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83" r="0" b="-283"/>
            </a:stretch>
          </a:blipFill>
          <a:ln w="762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A7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58384" y="1028700"/>
            <a:ext cx="7571232" cy="8229600"/>
          </a:xfrm>
          <a:custGeom>
            <a:avLst/>
            <a:gdLst/>
            <a:ahLst/>
            <a:cxnLst/>
            <a:rect r="r" b="b" t="t" l="l"/>
            <a:pathLst>
              <a:path h="8229600" w="7571232">
                <a:moveTo>
                  <a:pt x="0" y="0"/>
                </a:moveTo>
                <a:lnTo>
                  <a:pt x="7571232" y="0"/>
                </a:lnTo>
                <a:lnTo>
                  <a:pt x="757123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762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A7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36993" y="1028700"/>
            <a:ext cx="12014015" cy="8229600"/>
          </a:xfrm>
          <a:custGeom>
            <a:avLst/>
            <a:gdLst/>
            <a:ahLst/>
            <a:cxnLst/>
            <a:rect r="r" b="b" t="t" l="l"/>
            <a:pathLst>
              <a:path h="8229600" w="12014015">
                <a:moveTo>
                  <a:pt x="0" y="0"/>
                </a:moveTo>
                <a:lnTo>
                  <a:pt x="12014014" y="0"/>
                </a:lnTo>
                <a:lnTo>
                  <a:pt x="1201401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762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3F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690855">
            <a:off x="-1281399" y="-807284"/>
            <a:ext cx="7747861" cy="12438077"/>
            <a:chOff x="0" y="0"/>
            <a:chExt cx="2040589" cy="32758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40589" cy="3275872"/>
            </a:xfrm>
            <a:custGeom>
              <a:avLst/>
              <a:gdLst/>
              <a:ahLst/>
              <a:cxnLst/>
              <a:rect r="r" b="b" t="t" l="l"/>
              <a:pathLst>
                <a:path h="3275872" w="2040589">
                  <a:moveTo>
                    <a:pt x="0" y="0"/>
                  </a:moveTo>
                  <a:lnTo>
                    <a:pt x="2040589" y="0"/>
                  </a:lnTo>
                  <a:lnTo>
                    <a:pt x="2040589" y="3275872"/>
                  </a:lnTo>
                  <a:lnTo>
                    <a:pt x="0" y="3275872"/>
                  </a:lnTo>
                  <a:close/>
                </a:path>
              </a:pathLst>
            </a:custGeom>
            <a:solidFill>
              <a:srgbClr val="29A7C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2040589" cy="335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82331" y="432006"/>
            <a:ext cx="9123338" cy="9422989"/>
            <a:chOff x="0" y="0"/>
            <a:chExt cx="614807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18110" y="-12700"/>
              <a:ext cx="6300470" cy="6418580"/>
            </a:xfrm>
            <a:custGeom>
              <a:avLst/>
              <a:gdLst/>
              <a:ahLst/>
              <a:cxnLst/>
              <a:rect r="r" b="b" t="t" l="l"/>
              <a:pathLst>
                <a:path h="6418580" w="6300470">
                  <a:moveTo>
                    <a:pt x="1379220" y="12700"/>
                  </a:moveTo>
                  <a:cubicBezTo>
                    <a:pt x="1699260" y="0"/>
                    <a:pt x="2311400" y="720090"/>
                    <a:pt x="2921000" y="1793240"/>
                  </a:cubicBezTo>
                  <a:cubicBezTo>
                    <a:pt x="2966720" y="1583690"/>
                    <a:pt x="3030220" y="1408430"/>
                    <a:pt x="3107690" y="1273810"/>
                  </a:cubicBezTo>
                  <a:cubicBezTo>
                    <a:pt x="3139440" y="1182370"/>
                    <a:pt x="3195320" y="1102360"/>
                    <a:pt x="3271520" y="1042670"/>
                  </a:cubicBezTo>
                  <a:cubicBezTo>
                    <a:pt x="3547110" y="830580"/>
                    <a:pt x="4030980" y="961390"/>
                    <a:pt x="4513580" y="1330960"/>
                  </a:cubicBezTo>
                  <a:cubicBezTo>
                    <a:pt x="4654550" y="760730"/>
                    <a:pt x="4939030" y="370840"/>
                    <a:pt x="5278120" y="359410"/>
                  </a:cubicBezTo>
                  <a:cubicBezTo>
                    <a:pt x="5787390" y="341630"/>
                    <a:pt x="6229350" y="1178560"/>
                    <a:pt x="6264910" y="2226310"/>
                  </a:cubicBezTo>
                  <a:cubicBezTo>
                    <a:pt x="6300470" y="3274060"/>
                    <a:pt x="5916930" y="4138930"/>
                    <a:pt x="5407660" y="4155440"/>
                  </a:cubicBezTo>
                  <a:cubicBezTo>
                    <a:pt x="5382260" y="4156710"/>
                    <a:pt x="5356860" y="4155440"/>
                    <a:pt x="5332730" y="4151630"/>
                  </a:cubicBezTo>
                  <a:cubicBezTo>
                    <a:pt x="5171440" y="4169410"/>
                    <a:pt x="4980940" y="4126230"/>
                    <a:pt x="4779010" y="4033520"/>
                  </a:cubicBezTo>
                  <a:cubicBezTo>
                    <a:pt x="4833620" y="5163820"/>
                    <a:pt x="4585970" y="6042660"/>
                    <a:pt x="4156710" y="6101080"/>
                  </a:cubicBezTo>
                  <a:cubicBezTo>
                    <a:pt x="4141470" y="6103620"/>
                    <a:pt x="4124960" y="6104890"/>
                    <a:pt x="4108450" y="6103620"/>
                  </a:cubicBezTo>
                  <a:cubicBezTo>
                    <a:pt x="4102100" y="6103620"/>
                    <a:pt x="4097020" y="6103620"/>
                    <a:pt x="4090670" y="6103620"/>
                  </a:cubicBezTo>
                  <a:cubicBezTo>
                    <a:pt x="3966210" y="6097270"/>
                    <a:pt x="3839210" y="6022340"/>
                    <a:pt x="3716020" y="5892800"/>
                  </a:cubicBezTo>
                  <a:cubicBezTo>
                    <a:pt x="3503930" y="5703570"/>
                    <a:pt x="3255010" y="5397500"/>
                    <a:pt x="2992120" y="5005070"/>
                  </a:cubicBezTo>
                  <a:cubicBezTo>
                    <a:pt x="2983230" y="5568950"/>
                    <a:pt x="2879090" y="5938520"/>
                    <a:pt x="2682240" y="5984240"/>
                  </a:cubicBezTo>
                  <a:cubicBezTo>
                    <a:pt x="2663190" y="5988050"/>
                    <a:pt x="2644140" y="5989320"/>
                    <a:pt x="2626360" y="5988050"/>
                  </a:cubicBezTo>
                  <a:cubicBezTo>
                    <a:pt x="2410460" y="6003290"/>
                    <a:pt x="2094230" y="5730240"/>
                    <a:pt x="1758950" y="5270500"/>
                  </a:cubicBezTo>
                  <a:cubicBezTo>
                    <a:pt x="1714500" y="5904230"/>
                    <a:pt x="1565910" y="6327140"/>
                    <a:pt x="1336040" y="6360160"/>
                  </a:cubicBezTo>
                  <a:cubicBezTo>
                    <a:pt x="933450" y="6418580"/>
                    <a:pt x="431800" y="5261610"/>
                    <a:pt x="215900" y="3778250"/>
                  </a:cubicBezTo>
                  <a:cubicBezTo>
                    <a:pt x="0" y="2294890"/>
                    <a:pt x="153670" y="1043940"/>
                    <a:pt x="556260" y="985520"/>
                  </a:cubicBezTo>
                  <a:cubicBezTo>
                    <a:pt x="567690" y="984250"/>
                    <a:pt x="577850" y="982980"/>
                    <a:pt x="589280" y="982980"/>
                  </a:cubicBezTo>
                  <a:cubicBezTo>
                    <a:pt x="708660" y="981710"/>
                    <a:pt x="857250" y="1062990"/>
                    <a:pt x="1021080" y="1214120"/>
                  </a:cubicBezTo>
                  <a:cubicBezTo>
                    <a:pt x="1004570" y="529590"/>
                    <a:pt x="1108710" y="67310"/>
                    <a:pt x="1329690" y="17780"/>
                  </a:cubicBezTo>
                  <a:cubicBezTo>
                    <a:pt x="1346200" y="13970"/>
                    <a:pt x="1362710" y="11430"/>
                    <a:pt x="1379220" y="12700"/>
                  </a:cubicBezTo>
                  <a:close/>
                </a:path>
              </a:pathLst>
            </a:custGeom>
            <a:blipFill>
              <a:blip r:embed="rId2"/>
              <a:stretch>
                <a:fillRect l="-53265" t="0" r="-53265" b="0"/>
              </a:stretch>
            </a:blipFill>
            <a:ln w="38100" cap="sq">
              <a:solidFill>
                <a:srgbClr val="000000"/>
              </a:solidFill>
              <a:prstDash val="sysDot"/>
              <a:miter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DAGSoNOIhgI</dc:identifier>
  <dcterms:modified xsi:type="dcterms:W3CDTF">2011-08-01T06:04:30Z</dcterms:modified>
  <cp:revision>1</cp:revision>
  <dc:title>Voluntree</dc:title>
</cp:coreProperties>
</file>