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902e3af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902e3af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8902e3af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8902e3af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8902e3af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8902e3af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8902e3af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8902e3af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8902e3af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8902e3af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8902e3af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8902e3af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8902e3af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8902e3af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8902e3af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8902e3af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8902e3af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8902e3af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List_of_postal_codes_of_Canada:_M"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 Id="rId5" Type="http://schemas.openxmlformats.org/officeDocument/2006/relationships/hyperlink" Target="https://api.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Capstone: Find the best neighborhood in Toronto to open apply government incentives to urban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I feel confident with the recommendation in this area as it is backed up with demonstrated data analysis. While nothing can ever be certain I am certain that it is a great neighborhood to receive the government incentives.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Much more inference can be obtained with more work, so that the rollout of the stimulus can be most efficient.</a:t>
            </a:r>
            <a:endParaRPr sz="11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Business Problem</a:t>
            </a:r>
            <a:endParaRPr/>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government of Toronto has funded a project to incentivise commercial areas in order to stimulate urban development in underdeveloped comercial regions, with the first sector to receive the stimulus being the restaurant sector.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order to find said restaurants with the need for said stimulus we must search for areas which are secluded and have a poor saturation of this sector of commerce.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will use data science to analyse data and focus on the least populous and explore its neighborhoods and find the most eligible venues in each neighborhood so that the best neighborhood can receive the stimulus.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40" name="Google Shape;140;p15"/>
          <p:cNvSpPr txBox="1"/>
          <p:nvPr>
            <p:ph idx="1" type="body"/>
          </p:nvPr>
        </p:nvSpPr>
        <p:spPr>
          <a:xfrm>
            <a:off x="819150" y="1539350"/>
            <a:ext cx="7505700" cy="2899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125"/>
              <a:t>1. List of Toronto neighborhoods broken down by postal code.</a:t>
            </a:r>
            <a:endParaRPr b="1" sz="1125"/>
          </a:p>
          <a:p>
            <a:pPr indent="0" lvl="0" marL="0" rtl="0" algn="l">
              <a:lnSpc>
                <a:spcPct val="95000"/>
              </a:lnSpc>
              <a:spcBef>
                <a:spcPts val="1200"/>
              </a:spcBef>
              <a:spcAft>
                <a:spcPts val="0"/>
              </a:spcAft>
              <a:buSzPts val="275"/>
              <a:buNone/>
            </a:pPr>
            <a:r>
              <a:rPr lang="en" sz="1125"/>
              <a:t>to find </a:t>
            </a:r>
            <a:r>
              <a:rPr lang="en" sz="1125"/>
              <a:t>which</a:t>
            </a:r>
            <a:r>
              <a:rPr lang="en" sz="1125"/>
              <a:t> are the existing neighborhoods in toronto</a:t>
            </a:r>
            <a:endParaRPr sz="1125"/>
          </a:p>
          <a:p>
            <a:pPr indent="0" lvl="0" marL="0" rtl="0" algn="l">
              <a:lnSpc>
                <a:spcPct val="95000"/>
              </a:lnSpc>
              <a:spcBef>
                <a:spcPts val="1200"/>
              </a:spcBef>
              <a:spcAft>
                <a:spcPts val="0"/>
              </a:spcAft>
              <a:buSzPts val="275"/>
              <a:buNone/>
            </a:pPr>
            <a:r>
              <a:rPr lang="en" sz="1125" u="sng">
                <a:solidFill>
                  <a:schemeClr val="hlink"/>
                </a:solidFill>
                <a:hlinkClick r:id="rId3"/>
              </a:rPr>
              <a:t>https://en.wikipedia.org/wiki/List_of_postal_codes_of_Canada:_M</a:t>
            </a:r>
            <a:endParaRPr sz="1125"/>
          </a:p>
          <a:p>
            <a:pPr indent="0" lvl="0" marL="0" rtl="0" algn="l">
              <a:lnSpc>
                <a:spcPct val="95000"/>
              </a:lnSpc>
              <a:spcBef>
                <a:spcPts val="1200"/>
              </a:spcBef>
              <a:spcAft>
                <a:spcPts val="0"/>
              </a:spcAft>
              <a:buSzPts val="275"/>
              <a:buNone/>
            </a:pPr>
            <a:r>
              <a:rPr b="1" lang="en" sz="1125"/>
              <a:t>2.</a:t>
            </a:r>
            <a:r>
              <a:rPr b="1" lang="en" sz="1125"/>
              <a:t>Toronto neighborhoods populations</a:t>
            </a:r>
            <a:endParaRPr b="1" sz="1125"/>
          </a:p>
          <a:p>
            <a:pPr indent="0" lvl="0" marL="0" rtl="0" algn="l">
              <a:lnSpc>
                <a:spcPct val="95000"/>
              </a:lnSpc>
              <a:spcBef>
                <a:spcPts val="1200"/>
              </a:spcBef>
              <a:spcAft>
                <a:spcPts val="0"/>
              </a:spcAft>
              <a:buSzPts val="275"/>
              <a:buNone/>
            </a:pPr>
            <a:r>
              <a:rPr lang="en" sz="1125"/>
              <a:t>to find the least </a:t>
            </a:r>
            <a:r>
              <a:rPr lang="en" sz="1125"/>
              <a:t>populous</a:t>
            </a:r>
            <a:endParaRPr sz="1125"/>
          </a:p>
          <a:p>
            <a:pPr indent="0" lvl="0" marL="0" rtl="0" algn="l">
              <a:lnSpc>
                <a:spcPct val="95000"/>
              </a:lnSpc>
              <a:spcBef>
                <a:spcPts val="1200"/>
              </a:spcBef>
              <a:spcAft>
                <a:spcPts val="0"/>
              </a:spcAft>
              <a:buSzPts val="275"/>
              <a:buNone/>
            </a:pPr>
            <a:r>
              <a:rPr lang="en" sz="1125" u="sng">
                <a:solidFill>
                  <a:schemeClr val="hlink"/>
                </a:solidFill>
                <a:hlinkClick r:id="rId4"/>
              </a:rPr>
              <a:t>https://www12.statcan.gc.ca/census-recensement/2016/dp-pd/hlt-fst/pd-pl/Tables/File.cfm?T=1201&amp;SR=1&amp;RPP=9999&amp;PR=0&amp;CMA=0&amp;CSD=0&amp;S=22&amp;O=A&amp;Lang=Eng&amp;OFT=CSV</a:t>
            </a:r>
            <a:endParaRPr sz="1125"/>
          </a:p>
          <a:p>
            <a:pPr indent="0" lvl="0" marL="0" rtl="0" algn="l">
              <a:lnSpc>
                <a:spcPct val="95000"/>
              </a:lnSpc>
              <a:spcBef>
                <a:spcPts val="1200"/>
              </a:spcBef>
              <a:spcAft>
                <a:spcPts val="0"/>
              </a:spcAft>
              <a:buSzPts val="275"/>
              <a:buNone/>
            </a:pPr>
            <a:r>
              <a:rPr b="1" lang="en" sz="1125"/>
              <a:t>3.list of all Restaurant Venues from all neighborhoods in Toronto</a:t>
            </a:r>
            <a:endParaRPr b="1" sz="1125"/>
          </a:p>
          <a:p>
            <a:pPr indent="0" lvl="0" marL="0" rtl="0" algn="l">
              <a:lnSpc>
                <a:spcPct val="95000"/>
              </a:lnSpc>
              <a:spcBef>
                <a:spcPts val="1200"/>
              </a:spcBef>
              <a:spcAft>
                <a:spcPts val="0"/>
              </a:spcAft>
              <a:buSzPts val="275"/>
              <a:buNone/>
            </a:pPr>
            <a:r>
              <a:rPr lang="en" sz="1125"/>
              <a:t>to find the venues</a:t>
            </a:r>
            <a:endParaRPr sz="1125"/>
          </a:p>
          <a:p>
            <a:pPr indent="0" lvl="0" marL="0" rtl="0" algn="l">
              <a:lnSpc>
                <a:spcPct val="95000"/>
              </a:lnSpc>
              <a:spcBef>
                <a:spcPts val="1200"/>
              </a:spcBef>
              <a:spcAft>
                <a:spcPts val="0"/>
              </a:spcAft>
              <a:buSzPts val="275"/>
              <a:buNone/>
            </a:pPr>
            <a:r>
              <a:rPr lang="en" sz="1125" u="sng">
                <a:solidFill>
                  <a:schemeClr val="hlink"/>
                </a:solidFill>
                <a:hlinkClick r:id="rId5"/>
              </a:rPr>
              <a:t>https://api.foursquare.com</a:t>
            </a:r>
            <a:endParaRPr sz="1125"/>
          </a:p>
          <a:p>
            <a:pPr indent="0" lvl="0" marL="0" rtl="0" algn="l">
              <a:lnSpc>
                <a:spcPct val="95000"/>
              </a:lnSpc>
              <a:spcBef>
                <a:spcPts val="1200"/>
              </a:spcBef>
              <a:spcAft>
                <a:spcPts val="1200"/>
              </a:spcAft>
              <a:buSzPts val="275"/>
              <a:buNone/>
            </a:pPr>
            <a:r>
              <a:t/>
            </a:r>
            <a:endParaRPr sz="11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managing</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125"/>
              <a:t>1. Read data</a:t>
            </a:r>
            <a:endParaRPr b="1" sz="1125"/>
          </a:p>
          <a:p>
            <a:pPr indent="0" lvl="0" marL="0" rtl="0" algn="l">
              <a:lnSpc>
                <a:spcPct val="95000"/>
              </a:lnSpc>
              <a:spcBef>
                <a:spcPts val="1200"/>
              </a:spcBef>
              <a:spcAft>
                <a:spcPts val="0"/>
              </a:spcAft>
              <a:buSzPts val="275"/>
              <a:buNone/>
            </a:pPr>
            <a:r>
              <a:rPr lang="en" sz="1125"/>
              <a:t>read the data from the List of Toronto neighborhoods and Toronto neighborhoods populations</a:t>
            </a:r>
            <a:endParaRPr sz="1125"/>
          </a:p>
          <a:p>
            <a:pPr indent="0" lvl="0" marL="0" rtl="0" algn="l">
              <a:lnSpc>
                <a:spcPct val="95000"/>
              </a:lnSpc>
              <a:spcBef>
                <a:spcPts val="1200"/>
              </a:spcBef>
              <a:spcAft>
                <a:spcPts val="0"/>
              </a:spcAft>
              <a:buSzPts val="275"/>
              <a:buNone/>
            </a:pPr>
            <a:r>
              <a:rPr b="1" lang="en" sz="1125"/>
              <a:t>2. Merge data</a:t>
            </a:r>
            <a:endParaRPr b="1" sz="1125"/>
          </a:p>
          <a:p>
            <a:pPr indent="0" lvl="0" marL="0" rtl="0" algn="l">
              <a:lnSpc>
                <a:spcPct val="95000"/>
              </a:lnSpc>
              <a:spcBef>
                <a:spcPts val="1200"/>
              </a:spcBef>
              <a:spcAft>
                <a:spcPts val="0"/>
              </a:spcAft>
              <a:buSzPts val="275"/>
              <a:buNone/>
            </a:pPr>
            <a:r>
              <a:rPr lang="en" sz="1125"/>
              <a:t>merge List of Toronto neighborhoods with geographic information and Toronto neighborhoods populations</a:t>
            </a:r>
            <a:endParaRPr sz="1125"/>
          </a:p>
          <a:p>
            <a:pPr indent="0" lvl="0" marL="0" rtl="0" algn="l">
              <a:lnSpc>
                <a:spcPct val="95000"/>
              </a:lnSpc>
              <a:spcBef>
                <a:spcPts val="1200"/>
              </a:spcBef>
              <a:spcAft>
                <a:spcPts val="0"/>
              </a:spcAft>
              <a:buSzPts val="275"/>
              <a:buNone/>
            </a:pPr>
            <a:r>
              <a:rPr b="1" lang="en" sz="1125"/>
              <a:t>3. Venues data</a:t>
            </a:r>
            <a:endParaRPr b="1" sz="1125"/>
          </a:p>
          <a:p>
            <a:pPr indent="0" lvl="0" marL="0" rtl="0" algn="l">
              <a:lnSpc>
                <a:spcPct val="95000"/>
              </a:lnSpc>
              <a:spcBef>
                <a:spcPts val="1200"/>
              </a:spcBef>
              <a:spcAft>
                <a:spcPts val="0"/>
              </a:spcAft>
              <a:buSzPts val="275"/>
              <a:buNone/>
            </a:pPr>
            <a:r>
              <a:rPr lang="en" sz="1125"/>
              <a:t>get the data from venues in toronto with the 4SQUARE API, then select only venue related to restaurants</a:t>
            </a:r>
            <a:endParaRPr sz="1125"/>
          </a:p>
          <a:p>
            <a:pPr indent="0" lvl="0" marL="0" rtl="0" algn="l">
              <a:lnSpc>
                <a:spcPct val="95000"/>
              </a:lnSpc>
              <a:spcBef>
                <a:spcPts val="1200"/>
              </a:spcBef>
              <a:spcAft>
                <a:spcPts val="0"/>
              </a:spcAft>
              <a:buSzPts val="275"/>
              <a:buNone/>
            </a:pPr>
            <a:r>
              <a:rPr b="1" lang="en" sz="1125"/>
              <a:t>4. Prepare data</a:t>
            </a:r>
            <a:endParaRPr b="1" sz="1125"/>
          </a:p>
          <a:p>
            <a:pPr indent="0" lvl="0" marL="0" rtl="0" algn="l">
              <a:lnSpc>
                <a:spcPct val="95000"/>
              </a:lnSpc>
              <a:spcBef>
                <a:spcPts val="1200"/>
              </a:spcBef>
              <a:spcAft>
                <a:spcPts val="0"/>
              </a:spcAft>
              <a:buSzPts val="275"/>
              <a:buNone/>
            </a:pPr>
            <a:r>
              <a:rPr lang="en" sz="1125"/>
              <a:t>prepare the data for clustering process</a:t>
            </a:r>
            <a:endParaRPr sz="1125"/>
          </a:p>
          <a:p>
            <a:pPr indent="0" lvl="0" marL="0" rtl="0" algn="l">
              <a:lnSpc>
                <a:spcPct val="95000"/>
              </a:lnSpc>
              <a:spcBef>
                <a:spcPts val="1200"/>
              </a:spcBef>
              <a:spcAft>
                <a:spcPts val="1200"/>
              </a:spcAft>
              <a:buSzPts val="275"/>
              <a:buNone/>
            </a:pPr>
            <a:r>
              <a:t/>
            </a:r>
            <a:endParaRPr sz="11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Clustering</a:t>
            </a:r>
            <a:endParaRPr b="1" sz="1100"/>
          </a:p>
          <a:p>
            <a:pPr indent="0" lvl="0" marL="0" rtl="0" algn="l">
              <a:spcBef>
                <a:spcPts val="1200"/>
              </a:spcBef>
              <a:spcAft>
                <a:spcPts val="0"/>
              </a:spcAft>
              <a:buNone/>
            </a:pPr>
            <a:r>
              <a:rPr lang="en" sz="1100"/>
              <a:t>The clustering method used was K-means. The K-means method is a classic data mining and signal processing algorithm, with the purpose of iteratively partitioning n observations in k clusters in which each observation has a distance of an average value for each cluster, called centroid. The iterative process seeks to maximize the distance between clusters and to minimize the distance within the clusters for optimal convergence.</a:t>
            </a:r>
            <a:endParaRPr sz="11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application</a:t>
            </a:r>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1. Apply cluster method</a:t>
            </a:r>
            <a:endParaRPr b="1" sz="1100"/>
          </a:p>
          <a:p>
            <a:pPr indent="0" lvl="0" marL="0" rtl="0" algn="l">
              <a:spcBef>
                <a:spcPts val="1200"/>
              </a:spcBef>
              <a:spcAft>
                <a:spcPts val="0"/>
              </a:spcAft>
              <a:buNone/>
            </a:pPr>
            <a:r>
              <a:rPr lang="en" sz="1100"/>
              <a:t>R</a:t>
            </a:r>
            <a:r>
              <a:rPr lang="en" sz="1100"/>
              <a:t>u</a:t>
            </a:r>
            <a:r>
              <a:rPr lang="en" sz="1100"/>
              <a:t>n K means and segment data into clusters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b="1" lang="en" sz="1100"/>
              <a:t>2. Add geographic data</a:t>
            </a:r>
            <a:endParaRPr b="1" sz="1100"/>
          </a:p>
          <a:p>
            <a:pPr indent="0" lvl="0" marL="0" rtl="0" algn="l">
              <a:spcBef>
                <a:spcPts val="1200"/>
              </a:spcBef>
              <a:spcAft>
                <a:spcPts val="0"/>
              </a:spcAft>
              <a:buNone/>
            </a:pPr>
            <a:r>
              <a:rPr lang="en" sz="1100"/>
              <a:t>Merge the Toronto data with geo coordinates to cluster labels</a:t>
            </a:r>
            <a:endParaRPr sz="1100"/>
          </a:p>
          <a:p>
            <a:pPr indent="0" lvl="0" marL="0" rtl="0" algn="l">
              <a:spcBef>
                <a:spcPts val="1200"/>
              </a:spcBef>
              <a:spcAft>
                <a:spcPts val="12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64" name="Google Shape;16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19"/>
          <p:cNvPicPr preferRelativeResize="0"/>
          <p:nvPr/>
        </p:nvPicPr>
        <p:blipFill>
          <a:blip r:embed="rId3">
            <a:alphaModFix/>
          </a:blip>
          <a:stretch>
            <a:fillRect/>
          </a:stretch>
        </p:blipFill>
        <p:spPr>
          <a:xfrm>
            <a:off x="819150" y="1509250"/>
            <a:ext cx="7505701" cy="292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a:p>
            <a:pPr indent="0" lvl="0" marL="0" rtl="0" algn="l">
              <a:spcBef>
                <a:spcPts val="0"/>
              </a:spcBef>
              <a:spcAft>
                <a:spcPts val="0"/>
              </a:spcAft>
              <a:buNone/>
            </a:pPr>
            <a:r>
              <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t>By looking at the low density clusters and the map plot of the neighborhoods a clear group of low population and geographically close neighborhoods is formed in the cluster 5.</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Discussion</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t>As we look at the data, a well defined area on the map is formed by cluster 5. Its low density and low population makes it a really good starting point of application for the government stimulus. The best neighborhood being Downsview in North York, were the postal code of “ M3K “ is the prime location to begin.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