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DA3C5238-AAF5-48F7-8801-85EE1A39CA96}"/>
    <pc:docChg chg="delSld">
      <pc:chgData name="Adriano Borgatto" userId="e50a874dfa6d3f1a" providerId="LiveId" clId="{DA3C5238-AAF5-48F7-8801-85EE1A39CA96}" dt="2023-04-13T12:27:04.128" v="1" actId="47"/>
      <pc:docMkLst>
        <pc:docMk/>
      </pc:docMkLst>
      <pc:sldChg chg="del">
        <pc:chgData name="Adriano Borgatto" userId="e50a874dfa6d3f1a" providerId="LiveId" clId="{DA3C5238-AAF5-48F7-8801-85EE1A39CA96}" dt="2023-04-13T12:27:02.083" v="0" actId="47"/>
        <pc:sldMkLst>
          <pc:docMk/>
          <pc:sldMk cId="742994144" sldId="281"/>
        </pc:sldMkLst>
      </pc:sldChg>
      <pc:sldChg chg="del">
        <pc:chgData name="Adriano Borgatto" userId="e50a874dfa6d3f1a" providerId="LiveId" clId="{DA3C5238-AAF5-48F7-8801-85EE1A39CA96}" dt="2023-04-13T12:27:02.083" v="0" actId="47"/>
        <pc:sldMkLst>
          <pc:docMk/>
          <pc:sldMk cId="2824057520" sldId="282"/>
        </pc:sldMkLst>
      </pc:sldChg>
      <pc:sldChg chg="del">
        <pc:chgData name="Adriano Borgatto" userId="e50a874dfa6d3f1a" providerId="LiveId" clId="{DA3C5238-AAF5-48F7-8801-85EE1A39CA96}" dt="2023-04-13T12:27:04.128" v="1" actId="47"/>
        <pc:sldMkLst>
          <pc:docMk/>
          <pc:sldMk cId="3195865450" sldId="283"/>
        </pc:sldMkLst>
      </pc:sldChg>
      <pc:sldChg chg="del">
        <pc:chgData name="Adriano Borgatto" userId="e50a874dfa6d3f1a" providerId="LiveId" clId="{DA3C5238-AAF5-48F7-8801-85EE1A39CA96}" dt="2023-04-13T12:27:02.083" v="0" actId="47"/>
        <pc:sldMkLst>
          <pc:docMk/>
          <pc:sldMk cId="490026614" sldId="285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809DC503-5441-47DA-88A0-4D6338388B18}"/>
    <pc:docChg chg="modSld">
      <pc:chgData name="Adriano Borgatto" userId="e50a874dfa6d3f1a" providerId="LiveId" clId="{809DC503-5441-47DA-88A0-4D6338388B18}" dt="2022-08-12T19:26:49.592" v="0" actId="20577"/>
      <pc:docMkLst>
        <pc:docMk/>
      </pc:docMkLst>
      <pc:sldChg chg="modSp mod">
        <pc:chgData name="Adriano Borgatto" userId="e50a874dfa6d3f1a" providerId="LiveId" clId="{809DC503-5441-47DA-88A0-4D6338388B18}" dt="2022-08-12T19:26:49.592" v="0" actId="20577"/>
        <pc:sldMkLst>
          <pc:docMk/>
          <pc:sldMk cId="0" sldId="256"/>
        </pc:sldMkLst>
        <pc:spChg chg="mod">
          <ac:chgData name="Adriano Borgatto" userId="e50a874dfa6d3f1a" providerId="LiveId" clId="{809DC503-5441-47DA-88A0-4D6338388B18}" dt="2022-08-12T19:26:49.592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551CE51C-8E87-457B-B95A-459F85C8EE67}"/>
    <pc:docChg chg="modSld">
      <pc:chgData name="Adriano Borgatto" userId="e50a874dfa6d3f1a" providerId="LiveId" clId="{551CE51C-8E87-457B-B95A-459F85C8EE67}" dt="2023-02-28T11:32:33.785" v="1" actId="20577"/>
      <pc:docMkLst>
        <pc:docMk/>
      </pc:docMkLst>
      <pc:sldChg chg="modSp mod">
        <pc:chgData name="Adriano Borgatto" userId="e50a874dfa6d3f1a" providerId="LiveId" clId="{551CE51C-8E87-457B-B95A-459F85C8EE67}" dt="2023-02-28T11:32:33.785" v="1" actId="20577"/>
        <pc:sldMkLst>
          <pc:docMk/>
          <pc:sldMk cId="0" sldId="256"/>
        </pc:sldMkLst>
        <pc:spChg chg="mod">
          <ac:chgData name="Adriano Borgatto" userId="e50a874dfa6d3f1a" providerId="LiveId" clId="{551CE51C-8E87-457B-B95A-459F85C8EE67}" dt="2023-02-28T11:32:33.785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186FAC5F-3E85-4A0A-875F-2DCDEC0B3DDF}"/>
    <pc:docChg chg="modSld">
      <pc:chgData name="Adriano Borgatto" userId="e50a874dfa6d3f1a" providerId="LiveId" clId="{186FAC5F-3E85-4A0A-875F-2DCDEC0B3DDF}" dt="2022-10-11T17:41:36.134" v="23" actId="20577"/>
      <pc:docMkLst>
        <pc:docMk/>
      </pc:docMkLst>
      <pc:sldChg chg="modSp mod">
        <pc:chgData name="Adriano Borgatto" userId="e50a874dfa6d3f1a" providerId="LiveId" clId="{186FAC5F-3E85-4A0A-875F-2DCDEC0B3DDF}" dt="2022-10-11T17:41:36.134" v="23" actId="20577"/>
        <pc:sldMkLst>
          <pc:docMk/>
          <pc:sldMk cId="742994144" sldId="281"/>
        </pc:sldMkLst>
        <pc:spChg chg="mod">
          <ac:chgData name="Adriano Borgatto" userId="e50a874dfa6d3f1a" providerId="LiveId" clId="{186FAC5F-3E85-4A0A-875F-2DCDEC0B3DDF}" dt="2022-10-11T17:41:36.134" v="23" actId="20577"/>
          <ac:spMkLst>
            <pc:docMk/>
            <pc:sldMk cId="742994144" sldId="281"/>
            <ac:spMk id="6" creationId="{B0D449BA-1895-47F2-9172-2F9423F28C5A}"/>
          </ac:spMkLst>
        </pc:spChg>
      </pc:sldChg>
      <pc:sldChg chg="modSp mod">
        <pc:chgData name="Adriano Borgatto" userId="e50a874dfa6d3f1a" providerId="LiveId" clId="{186FAC5F-3E85-4A0A-875F-2DCDEC0B3DDF}" dt="2022-10-05T20:51:17.684" v="21" actId="6549"/>
        <pc:sldMkLst>
          <pc:docMk/>
          <pc:sldMk cId="490026614" sldId="285"/>
        </pc:sldMkLst>
        <pc:spChg chg="mod">
          <ac:chgData name="Adriano Borgatto" userId="e50a874dfa6d3f1a" providerId="LiveId" clId="{186FAC5F-3E85-4A0A-875F-2DCDEC0B3DDF}" dt="2022-10-05T20:51:17.684" v="21" actId="6549"/>
          <ac:spMkLst>
            <pc:docMk/>
            <pc:sldMk cId="490026614" sldId="285"/>
            <ac:spMk id="6" creationId="{B0D449BA-1895-47F2-9172-2F9423F28C5A}"/>
          </ac:spMkLst>
        </pc:spChg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A5F0E77C-0219-4FFD-AB16-A4453083D37A}"/>
    <pc:docChg chg="undo custSel addSld delSld modSld sldOrd">
      <pc:chgData name="Adriano Borgatto" userId="e50a874dfa6d3f1a" providerId="LiveId" clId="{A5F0E77C-0219-4FFD-AB16-A4453083D37A}" dt="2022-05-28T13:36:43.327" v="1245" actId="1076"/>
      <pc:docMkLst>
        <pc:docMk/>
      </pc:docMkLst>
      <pc:sldChg chg="modSp mod">
        <pc:chgData name="Adriano Borgatto" userId="e50a874dfa6d3f1a" providerId="LiveId" clId="{A5F0E77C-0219-4FFD-AB16-A4453083D37A}" dt="2022-04-07T18:38:37.792" v="1109" actId="6549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7T18:38:37.792" v="1109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5-28T13:33:21.891" v="1244" actId="1035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5-28T13:33:21.891" v="1244" actId="1035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7T18:52:47.244" v="1129" actId="1037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7T18:51:38.905" v="1110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7T18:52:47.244" v="1129" actId="1037"/>
          <ac:picMkLst>
            <pc:docMk/>
            <pc:sldMk cId="3195865450" sldId="283"/>
            <ac:picMk id="4" creationId="{94FD8BBB-90B2-4AE1-9360-27D3C6D93108}"/>
          </ac:picMkLst>
        </pc:picChg>
        <pc:picChg chg="add del mod">
          <ac:chgData name="Adriano Borgatto" userId="e50a874dfa6d3f1a" providerId="LiveId" clId="{A5F0E77C-0219-4FFD-AB16-A4453083D37A}" dt="2022-04-07T18:51:55.531" v="1120" actId="478"/>
          <ac:picMkLst>
            <pc:docMk/>
            <pc:sldMk cId="3195865450" sldId="283"/>
            <ac:picMk id="6" creationId="{78E8F7F2-3E75-4DE2-8423-D557316ED90D}"/>
          </ac:picMkLst>
        </pc:picChg>
        <pc:picChg chg="add mod modCrop">
          <ac:chgData name="Adriano Borgatto" userId="e50a874dfa6d3f1a" providerId="LiveId" clId="{A5F0E77C-0219-4FFD-AB16-A4453083D37A}" dt="2022-04-07T18:52:40.506" v="1127" actId="73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addSp delSp modSp add mod ord">
        <pc:chgData name="Adriano Borgatto" userId="e50a874dfa6d3f1a" providerId="LiveId" clId="{A5F0E77C-0219-4FFD-AB16-A4453083D37A}" dt="2022-05-28T13:36:43.327" v="1245" actId="1076"/>
        <pc:sldMkLst>
          <pc:docMk/>
          <pc:sldMk cId="490026614" sldId="285"/>
        </pc:sldMkLst>
        <pc:spChg chg="add del">
          <ac:chgData name="Adriano Borgatto" userId="e50a874dfa6d3f1a" providerId="LiveId" clId="{A5F0E77C-0219-4FFD-AB16-A4453083D37A}" dt="2022-05-28T13:29:48.623" v="1181"/>
          <ac:spMkLst>
            <pc:docMk/>
            <pc:sldMk cId="490026614" sldId="285"/>
            <ac:spMk id="5" creationId="{BF58FC66-55A1-D7BD-75BE-90CD11E58A4C}"/>
          </ac:spMkLst>
        </pc:spChg>
        <pc:spChg chg="mod">
          <ac:chgData name="Adriano Borgatto" userId="e50a874dfa6d3f1a" providerId="LiveId" clId="{A5F0E77C-0219-4FFD-AB16-A4453083D37A}" dt="2022-05-28T13:36:43.327" v="1245" actId="1076"/>
          <ac:spMkLst>
            <pc:docMk/>
            <pc:sldMk cId="490026614" sldId="285"/>
            <ac:spMk id="6" creationId="{B0D449BA-1895-47F2-9172-2F9423F28C5A}"/>
          </ac:spMkLst>
        </pc:spChg>
        <pc:spChg chg="add del">
          <ac:chgData name="Adriano Borgatto" userId="e50a874dfa6d3f1a" providerId="LiveId" clId="{A5F0E77C-0219-4FFD-AB16-A4453083D37A}" dt="2022-05-28T13:29:58.911" v="1183"/>
          <ac:spMkLst>
            <pc:docMk/>
            <pc:sldMk cId="490026614" sldId="285"/>
            <ac:spMk id="7" creationId="{B379521C-B1D7-ECF5-3E6C-E9C5F9A91937}"/>
          </ac:spMkLst>
        </pc:spChg>
        <pc:picChg chg="add del mod modCrop">
          <ac:chgData name="Adriano Borgatto" userId="e50a874dfa6d3f1a" providerId="LiveId" clId="{A5F0E77C-0219-4FFD-AB16-A4453083D37A}" dt="2022-05-28T13:29:27.870" v="1178" actId="478"/>
          <ac:picMkLst>
            <pc:docMk/>
            <pc:sldMk cId="490026614" sldId="285"/>
            <ac:picMk id="3" creationId="{0EA3D961-357B-D654-6076-E1FAE6EA76BD}"/>
          </ac:picMkLst>
        </pc:picChg>
        <pc:picChg chg="del">
          <ac:chgData name="Adriano Borgatto" userId="e50a874dfa6d3f1a" providerId="LiveId" clId="{A5F0E77C-0219-4FFD-AB16-A4453083D37A}" dt="2022-05-28T12:49:50.437" v="1171" actId="478"/>
          <ac:picMkLst>
            <pc:docMk/>
            <pc:sldMk cId="490026614" sldId="285"/>
            <ac:picMk id="8" creationId="{FC589E0A-3386-4811-ABA3-B10C8B5C4476}"/>
          </ac:picMkLst>
        </pc:picChg>
        <pc:picChg chg="add del mod">
          <ac:chgData name="Adriano Borgatto" userId="e50a874dfa6d3f1a" providerId="LiveId" clId="{A5F0E77C-0219-4FFD-AB16-A4453083D37A}" dt="2022-05-28T13:30:45.317" v="1192" actId="478"/>
          <ac:picMkLst>
            <pc:docMk/>
            <pc:sldMk cId="490026614" sldId="285"/>
            <ac:picMk id="9" creationId="{AE9B2542-6565-64EA-F48E-F41B97CE3E89}"/>
          </ac:picMkLst>
        </pc:picChg>
        <pc:picChg chg="add del mod">
          <ac:chgData name="Adriano Borgatto" userId="e50a874dfa6d3f1a" providerId="LiveId" clId="{A5F0E77C-0219-4FFD-AB16-A4453083D37A}" dt="2022-05-28T13:31:52.014" v="1199" actId="478"/>
          <ac:picMkLst>
            <pc:docMk/>
            <pc:sldMk cId="490026614" sldId="285"/>
            <ac:picMk id="10" creationId="{9F27B846-15C1-3C32-035E-1941CAFE911A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13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Qualidade do Ajuste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BEE414-0277-4601-9ACB-BEEFE209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84785"/>
            <a:ext cx="820891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>
                <a:solidFill>
                  <a:srgbClr val="0000CC"/>
                </a:solidFill>
                <a:latin typeface="+mn-lt"/>
                <a:cs typeface="Times New Roman" panose="02020603050405020304" pitchFamily="18" charset="0"/>
              </a:rPr>
              <a:t>Academia BOA FORMA</a:t>
            </a:r>
            <a:endParaRPr lang="pt-BR" altLang="pt-BR" sz="2000" dirty="0">
              <a:latin typeface="+mn-lt"/>
              <a:cs typeface="Times New Roman" panose="02020603050405020304" pitchFamily="18" charset="0"/>
            </a:endParaRP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pt-BR" altLang="pt-BR" sz="2000" b="1" dirty="0">
                <a:latin typeface="+mn-lt"/>
                <a:cs typeface="Times New Roman" panose="02020603050405020304" pitchFamily="18" charset="0"/>
              </a:rPr>
              <a:t>  Ex. aeróbico         Cal. Ingerida              Perda de peso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        (minutos)            (cal x1000)                          (kg)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	(X1)	               (X2)		  	 (Y)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1	112		11,216			0,27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2	190		  7,552			1,26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3	171		10,101			0,63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4	148		  9,560			0,63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5	193		  8,338			1,17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6	235		  7,252			1,71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7	237		  7,631			1,49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8	176	 	  8,097			1,13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9	185		  8,300			1,17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10	186		  8,121			0,90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11	228		  7,212			1,49</a:t>
            </a:r>
          </a:p>
          <a:p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12	100		10,202			0,50</a:t>
            </a:r>
          </a:p>
          <a:p>
            <a:endParaRPr lang="pt-BR" altLang="pt-BR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92235A-F786-46E6-8911-235F831C847B}"/>
              </a:ext>
            </a:extLst>
          </p:cNvPr>
          <p:cNvSpPr/>
          <p:nvPr/>
        </p:nvSpPr>
        <p:spPr>
          <a:xfrm>
            <a:off x="2766858" y="116632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Exemplo1: </a:t>
            </a:r>
            <a:r>
              <a:rPr lang="pt-BR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Academia</a:t>
            </a:r>
          </a:p>
        </p:txBody>
      </p:sp>
    </p:spTree>
    <p:extLst>
      <p:ext uri="{BB962C8B-B14F-4D97-AF65-F5344CB8AC3E}">
        <p14:creationId xmlns:p14="http://schemas.microsoft.com/office/powerpoint/2010/main" val="35999328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4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66709E-C073-4D8B-8EBB-08C512EB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" y="1052736"/>
            <a:ext cx="8785225" cy="42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altLang="pt-BR" dirty="0">
                <a:latin typeface="+mn-lt"/>
              </a:rPr>
              <a:t>Usando o arquivo “</a:t>
            </a:r>
            <a:r>
              <a:rPr lang="pt-BR" altLang="pt-BR" dirty="0">
                <a:solidFill>
                  <a:srgbClr val="C00000"/>
                </a:solidFill>
                <a:latin typeface="+mn-lt"/>
              </a:rPr>
              <a:t>imc.csv</a:t>
            </a:r>
            <a:r>
              <a:rPr lang="pt-BR" altLang="pt-BR" dirty="0">
                <a:latin typeface="+mn-lt"/>
              </a:rPr>
              <a:t>”, ajuste o modelo de regressão múltipla para predizer o valor do IMC (kg/m2) a partir das variáveis independentes: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altLang="pt-BR" dirty="0">
                <a:latin typeface="+mn-lt"/>
              </a:rPr>
              <a:t>TR: dobra tricipital (mm)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altLang="pt-BR" dirty="0">
                <a:latin typeface="+mn-lt"/>
              </a:rPr>
              <a:t>SOMA_DC: soma das 7 dobras cutâneas (mm)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altLang="pt-BR" dirty="0">
                <a:latin typeface="+mn-lt"/>
              </a:rPr>
              <a:t>Refaça os mesmos passos que foi realizado para o Exemplo 1.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alt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2764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8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BEBD1C46-B35C-4970-9285-B1A7480F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600" kern="0" dirty="0"/>
              <a:t>Análise da Adequação do modelo:</a:t>
            </a:r>
          </a:p>
          <a:p>
            <a:pPr marL="0" indent="0">
              <a:buNone/>
            </a:pPr>
            <a:endParaRPr lang="pt-BR" altLang="pt-BR" sz="2600" kern="0" dirty="0"/>
          </a:p>
          <a:p>
            <a:r>
              <a:rPr lang="pt-BR" altLang="pt-BR" sz="2600" kern="0" dirty="0"/>
              <a:t>Coeficiente de Determinação Ajustado </a:t>
            </a:r>
            <a:r>
              <a:rPr lang="pt-BR" altLang="pt-BR" sz="2600" dirty="0">
                <a:latin typeface="Arial" panose="020B0604020202020204" pitchFamily="34" charset="0"/>
              </a:rPr>
              <a:t>(R</a:t>
            </a:r>
            <a:r>
              <a:rPr lang="pt-BR" altLang="pt-BR" sz="2600" baseline="30000" dirty="0">
                <a:latin typeface="Arial" panose="020B0604020202020204" pitchFamily="34" charset="0"/>
              </a:rPr>
              <a:t>2</a:t>
            </a:r>
            <a:r>
              <a:rPr lang="pt-BR" altLang="pt-BR" sz="2600" dirty="0">
                <a:latin typeface="Arial" panose="020B0604020202020204" pitchFamily="34" charset="0"/>
              </a:rPr>
              <a:t>)</a:t>
            </a:r>
            <a:endParaRPr lang="pt-BR" altLang="pt-BR" sz="2600" kern="0" dirty="0"/>
          </a:p>
          <a:p>
            <a:endParaRPr lang="pt-BR" altLang="pt-BR" sz="2600" kern="0" dirty="0"/>
          </a:p>
          <a:p>
            <a:r>
              <a:rPr lang="pt-BR" altLang="pt-BR" sz="2600" kern="0" dirty="0"/>
              <a:t>Análise de Resíduos</a:t>
            </a:r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8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E7265-3B75-495C-AF00-FABCBDAD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92" y="1196752"/>
            <a:ext cx="5118720" cy="60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pt-BR" dirty="0">
                <a:latin typeface="Arial" panose="020B0604020202020204" pitchFamily="34" charset="0"/>
              </a:rPr>
              <a:t>Coeficiente de determinação (R</a:t>
            </a:r>
            <a:r>
              <a:rPr lang="pt-BR" altLang="pt-BR" baseline="30000" dirty="0">
                <a:latin typeface="Arial" panose="020B0604020202020204" pitchFamily="34" charset="0"/>
              </a:rPr>
              <a:t>2</a:t>
            </a:r>
            <a:r>
              <a:rPr lang="pt-BR" altLang="pt-B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9F4660C5-E985-46DF-9090-DBCBA65A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058118"/>
            <a:ext cx="1378904" cy="461665"/>
          </a:xfrm>
          <a:prstGeom prst="rect">
            <a:avLst/>
          </a:prstGeom>
          <a:solidFill>
            <a:srgbClr val="C8FE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dirty="0">
                <a:latin typeface="20"/>
              </a:rPr>
              <a:t>0 </a:t>
            </a:r>
            <a:r>
              <a:rPr lang="pt-BR" altLang="pt-BR" dirty="0">
                <a:latin typeface="20"/>
                <a:sym typeface="Symbol" panose="05050102010706020507" pitchFamily="18" charset="2"/>
              </a:rPr>
              <a:t> R</a:t>
            </a:r>
            <a:r>
              <a:rPr lang="pt-BR" altLang="pt-BR" baseline="30000" dirty="0">
                <a:latin typeface="20"/>
                <a:sym typeface="Symbol" panose="05050102010706020507" pitchFamily="18" charset="2"/>
              </a:rPr>
              <a:t>2</a:t>
            </a:r>
            <a:r>
              <a:rPr lang="pt-BR" altLang="pt-BR" dirty="0">
                <a:latin typeface="20"/>
                <a:sym typeface="Symbol" panose="05050102010706020507" pitchFamily="18" charset="2"/>
              </a:rPr>
              <a:t> 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3C99BD-51BA-4D65-992E-2D2A99549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8" t="33228" r="84537" b="57188"/>
          <a:stretch/>
        </p:blipFill>
        <p:spPr>
          <a:xfrm>
            <a:off x="441827" y="1655687"/>
            <a:ext cx="2185957" cy="1224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0B2DAD4-BFB4-4119-8894-36BBC6E7C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" y="2852935"/>
                <a:ext cx="6768752" cy="602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20000"/>
                  </a:spcBef>
                </a:pPr>
                <a:r>
                  <a:rPr lang="pt-BR" altLang="pt-B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Coeficiente de determinação Ajustado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t-BR" alt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pt-BR" alt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pt-B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0B2DAD4-BFB4-4119-8894-36BBC6E7C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852935"/>
                <a:ext cx="6768752" cy="602952"/>
              </a:xfrm>
              <a:prstGeom prst="rect">
                <a:avLst/>
              </a:prstGeom>
              <a:blipFill>
                <a:blip r:embed="rId3"/>
                <a:stretch>
                  <a:fillRect l="-1441" t="-7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CEA54BA2-F303-4DC4-8916-8C8F1A8B6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8" t="13165" r="76094" b="73960"/>
          <a:stretch/>
        </p:blipFill>
        <p:spPr>
          <a:xfrm>
            <a:off x="395536" y="3383879"/>
            <a:ext cx="6074290" cy="1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5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8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E304F8-CE70-4515-A184-DF39B6B35B64}"/>
              </a:ext>
            </a:extLst>
          </p:cNvPr>
          <p:cNvSpPr txBox="1"/>
          <p:nvPr/>
        </p:nvSpPr>
        <p:spPr>
          <a:xfrm>
            <a:off x="251520" y="1052736"/>
            <a:ext cx="84969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análise de resíduos é útil para verificar a suposição de que os erros são não correlacionados e têm uma distribuição que é aproximadamente normal com média zero e variância constante, assim como para determinar se é necessária a adição de termos adicionais ao modelo.</a:t>
            </a:r>
          </a:p>
          <a:p>
            <a:endParaRPr lang="pt-BR" sz="2400" dirty="0"/>
          </a:p>
          <a:p>
            <a:r>
              <a:rPr lang="pt-BR" sz="2400" dirty="0"/>
              <a:t>Os resíduos de um modelo de regressão são definidos como: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onde: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85D739-9C11-4C3D-9CC4-FAE1D2A6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77072"/>
            <a:ext cx="1805940" cy="6187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1F157D-3186-40FD-E957-24EEB7F8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93026"/>
            <a:ext cx="5010912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4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8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3880C73-DCAD-4C0B-B15A-85086586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80728"/>
            <a:ext cx="8856984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sz="2600" b="1" dirty="0"/>
              <a:t>A análise dos resíduos revela:</a:t>
            </a:r>
          </a:p>
          <a:p>
            <a:pPr lvl="1">
              <a:spcBef>
                <a:spcPct val="40000"/>
              </a:spcBef>
            </a:pPr>
            <a:r>
              <a:rPr lang="pt-BR" dirty="0"/>
              <a:t>se a pressuposição de normalidade da distribuição dos resíduos se confirma;</a:t>
            </a:r>
          </a:p>
          <a:p>
            <a:pPr lvl="1">
              <a:spcBef>
                <a:spcPct val="40000"/>
              </a:spcBef>
            </a:pPr>
            <a:r>
              <a:rPr lang="pt-BR" dirty="0"/>
              <a:t>pode revelar se a variância dos resíduos é realmente constante, ou seja, se a dispersão dos dados em torno da reta de regressão é uniforme;</a:t>
            </a:r>
          </a:p>
          <a:p>
            <a:pPr lvl="1">
              <a:spcBef>
                <a:spcPct val="40000"/>
              </a:spcBef>
            </a:pPr>
            <a:r>
              <a:rPr lang="pt-BR" dirty="0"/>
              <a:t>se a pressuposição de que os resíduos não são correlacionados está satisfeita.</a:t>
            </a:r>
          </a:p>
        </p:txBody>
      </p:sp>
    </p:spTree>
    <p:extLst>
      <p:ext uri="{BB962C8B-B14F-4D97-AF65-F5344CB8AC3E}">
        <p14:creationId xmlns:p14="http://schemas.microsoft.com/office/powerpoint/2010/main" val="3378211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8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1C624E-53FD-4E27-9F37-765E8E34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25624"/>
            <a:ext cx="8102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dirty="0"/>
              <a:t>Checagem das pressuposições por meio dos gráficos:</a:t>
            </a:r>
          </a:p>
          <a:p>
            <a:pPr lvl="1"/>
            <a:r>
              <a:rPr lang="pt-BR" dirty="0"/>
              <a:t>Plotagem dos Resíduos</a:t>
            </a:r>
          </a:p>
          <a:p>
            <a:pPr lvl="2"/>
            <a:r>
              <a:rPr lang="pt-BR" dirty="0"/>
              <a:t>Se os dados atendem às premissas, o gráfico deve mostrar uma faixa horizontal centrada em torno do 0, sem mostrar uma tendência positiva ou negativa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Plotagem de Probabilidade Normal (Q-Q </a:t>
            </a:r>
            <a:r>
              <a:rPr lang="pt-BR" dirty="0" err="1"/>
              <a:t>Plot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 o gráfico é aproximadamente linear, podemos assumir que os resíduos têm distribuição normal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2007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90AEAA6-AF14-47DA-A06D-0D82521C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25624"/>
            <a:ext cx="8102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dirty="0"/>
              <a:t>Checando igualdade da variância dos resíduos:</a:t>
            </a:r>
          </a:p>
          <a:p>
            <a:pPr marL="808038" indent="-265113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pt-BR" dirty="0">
                <a:latin typeface="Arial Narrow" pitchFamily="34" charset="0"/>
              </a:rPr>
              <a:t>A variância dos resíduos é indicada pela largura da dispersão dos resíduos, quando o valor de x aumenta</a:t>
            </a:r>
          </a:p>
          <a:p>
            <a:pPr marL="808038" indent="-265113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pt-BR" dirty="0">
                <a:latin typeface="Arial Narrow" pitchFamily="34" charset="0"/>
              </a:rPr>
              <a:t>Se essa largura aumenta ou diminui quando o valor de x aumenta, a variância não é constante</a:t>
            </a:r>
          </a:p>
          <a:p>
            <a:pPr marL="808038" indent="-265113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pt-BR" dirty="0">
                <a:latin typeface="Arial Narrow" pitchFamily="34" charset="0"/>
              </a:rPr>
              <a:t>Este problema é denominado </a:t>
            </a:r>
            <a:r>
              <a:rPr lang="pt-BR" sz="2800" dirty="0" err="1">
                <a:solidFill>
                  <a:srgbClr val="800000"/>
                </a:solidFill>
                <a:latin typeface="Arial Narrow" pitchFamily="34" charset="0"/>
              </a:rPr>
              <a:t>heterocedasticidade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B3D2A-2768-4CE9-B4E8-6BA0195CDF38}"/>
              </a:ext>
            </a:extLst>
          </p:cNvPr>
          <p:cNvSpPr/>
          <p:nvPr/>
        </p:nvSpPr>
        <p:spPr>
          <a:xfrm>
            <a:off x="2721488" y="99332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</p:spTree>
    <p:extLst>
      <p:ext uri="{BB962C8B-B14F-4D97-AF65-F5344CB8AC3E}">
        <p14:creationId xmlns:p14="http://schemas.microsoft.com/office/powerpoint/2010/main" val="109753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B994DA27-3681-4D5D-9DCD-B9558DC54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365920"/>
            <a:ext cx="0" cy="3048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D44BA0CF-9808-47E9-95B2-60E4AF9A7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261520"/>
            <a:ext cx="3505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91958CB-5D5B-4060-B2BE-F42E88E68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87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Arial Narrow" pitchFamily="34" charset="0"/>
              </a:rPr>
              <a:t>Resíduos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34D3764-4483-46BC-A696-6658A64E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3772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Arial Narrow" pitchFamily="34" charset="0"/>
              </a:rPr>
              <a:t>X 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9724F5B-FAB2-476F-97A0-A36123B9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5652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latin typeface="Times New Roman" pitchFamily="18" charset="0"/>
              </a:rPr>
              <a:t>0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3C89E111-D059-4E21-937A-440797AC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85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2E1075F4-6E69-4C11-A535-5C89214F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3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099DC2B5-2CDA-4845-9878-AAD7A9A0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2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506AD256-55C8-438A-AF0B-8B68BC85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CE36BFF6-A5D9-4262-B8B4-F439ABC7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66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894AEAD3-3D51-48F3-B991-DF3B9C59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49B8A6CE-F88F-459A-92E1-506439F9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FAF04CA4-BC7C-453C-B3AC-5036937F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5B6AE314-30FE-4360-A2A2-2FDDF8FE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E6AE1A6F-9CB4-4023-848F-602C5A70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3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3D665E95-936F-4E53-8211-D0E71568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2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81D37265-E369-406C-A45B-7FF50365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FFFB4EA7-12DE-46A0-B009-C4C3276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66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8B2E7584-9485-44BB-B614-03206180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AE87F1FA-F43E-438B-BA1D-8A11212D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D15C296A-3599-46EF-B84D-FAAE760F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AF3C65D1-C69A-44ED-88B5-18C64392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3347E206-CBD5-489F-9E6F-8FD0100C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AutoShape 26">
            <a:extLst>
              <a:ext uri="{FF2B5EF4-FFF2-40B4-BE49-F238E27FC236}">
                <a16:creationId xmlns:a16="http://schemas.microsoft.com/office/drawing/2014/main" id="{D08DBA4B-D8D1-4851-BF8C-3D46ADF0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89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AutoShape 27">
            <a:extLst>
              <a:ext uri="{FF2B5EF4-FFF2-40B4-BE49-F238E27FC236}">
                <a16:creationId xmlns:a16="http://schemas.microsoft.com/office/drawing/2014/main" id="{EF3B2D1D-1D5A-4EED-A08E-54EA6E60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08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C6589126-E550-40DB-9F0C-CB2EAE3D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37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AutoShape 29">
            <a:extLst>
              <a:ext uri="{FF2B5EF4-FFF2-40B4-BE49-F238E27FC236}">
                <a16:creationId xmlns:a16="http://schemas.microsoft.com/office/drawing/2014/main" id="{406EF4B2-6AC8-4F9A-9DDB-34E13B9D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59491346-0DD3-45A5-B8AC-B616196F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56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AutoShape 31">
            <a:extLst>
              <a:ext uri="{FF2B5EF4-FFF2-40B4-BE49-F238E27FC236}">
                <a16:creationId xmlns:a16="http://schemas.microsoft.com/office/drawing/2014/main" id="{DA6B74AB-1678-4F0F-91FB-0B4B5F63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37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9E093A9F-46EB-417A-ADE5-66FC2814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18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AutoShape 33">
            <a:extLst>
              <a:ext uri="{FF2B5EF4-FFF2-40B4-BE49-F238E27FC236}">
                <a16:creationId xmlns:a16="http://schemas.microsoft.com/office/drawing/2014/main" id="{30135887-9741-44FB-981A-0412FFB4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56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AutoShape 34">
            <a:extLst>
              <a:ext uri="{FF2B5EF4-FFF2-40B4-BE49-F238E27FC236}">
                <a16:creationId xmlns:a16="http://schemas.microsoft.com/office/drawing/2014/main" id="{859FFCDF-51B8-482F-93DE-E68B83EF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89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AutoShape 35">
            <a:extLst>
              <a:ext uri="{FF2B5EF4-FFF2-40B4-BE49-F238E27FC236}">
                <a16:creationId xmlns:a16="http://schemas.microsoft.com/office/drawing/2014/main" id="{082A84A5-9978-4A14-93FD-81C541F4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56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9C606A1F-015B-4CB5-805A-9D0F6C927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8512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8" name="AutoShape 37">
            <a:extLst>
              <a:ext uri="{FF2B5EF4-FFF2-40B4-BE49-F238E27FC236}">
                <a16:creationId xmlns:a16="http://schemas.microsoft.com/office/drawing/2014/main" id="{4628E225-C8BF-4A2C-9241-E44E5A8B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56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AutoShape 38">
            <a:extLst>
              <a:ext uri="{FF2B5EF4-FFF2-40B4-BE49-F238E27FC236}">
                <a16:creationId xmlns:a16="http://schemas.microsoft.com/office/drawing/2014/main" id="{D60D1C1D-0E14-4128-BC18-40E9D12E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75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604A9E5A-A361-452F-A007-97BE253C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75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AutoShape 40">
            <a:extLst>
              <a:ext uri="{FF2B5EF4-FFF2-40B4-BE49-F238E27FC236}">
                <a16:creationId xmlns:a16="http://schemas.microsoft.com/office/drawing/2014/main" id="{491CA393-BC10-49C9-B326-EACFCA12D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27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7556436F-20DB-448D-B953-DE3A26B8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75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AutoShape 42">
            <a:extLst>
              <a:ext uri="{FF2B5EF4-FFF2-40B4-BE49-F238E27FC236}">
                <a16:creationId xmlns:a16="http://schemas.microsoft.com/office/drawing/2014/main" id="{E447354A-5430-484B-B3C4-BAAEA071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75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AutoShape 43">
            <a:extLst>
              <a:ext uri="{FF2B5EF4-FFF2-40B4-BE49-F238E27FC236}">
                <a16:creationId xmlns:a16="http://schemas.microsoft.com/office/drawing/2014/main" id="{28AC7ACC-4766-4C36-B961-3CAF3CCB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051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AutoShape 44">
            <a:extLst>
              <a:ext uri="{FF2B5EF4-FFF2-40B4-BE49-F238E27FC236}">
                <a16:creationId xmlns:a16="http://schemas.microsoft.com/office/drawing/2014/main" id="{9C62A258-BC2D-4B2E-83A5-AA218E18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51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AutoShape 45">
            <a:extLst>
              <a:ext uri="{FF2B5EF4-FFF2-40B4-BE49-F238E27FC236}">
                <a16:creationId xmlns:a16="http://schemas.microsoft.com/office/drawing/2014/main" id="{465749A5-B6AF-4C91-B45D-48E9C5D5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1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AE328915-2D72-407C-A125-4EDF1DAC0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65920"/>
            <a:ext cx="0" cy="3048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4B7176FE-3A90-4C94-89D9-D21B3CA4D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61520"/>
            <a:ext cx="3505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FAAFAE9E-FBC5-4DF2-BFD5-915020F24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087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Arial Narrow" pitchFamily="34" charset="0"/>
              </a:rPr>
              <a:t>Resíduos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79D52961-89E7-4E8A-A8F5-0CB6E165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3772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Arial Narrow" pitchFamily="34" charset="0"/>
              </a:rPr>
              <a:t>X   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6C360484-4BB1-4F1A-A98E-75DEFA9B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032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latin typeface="Times New Roman" pitchFamily="18" charset="0"/>
              </a:rPr>
              <a:t>0</a:t>
            </a: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0A6DE711-4581-4F79-A013-B55065FC9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8512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3" name="AutoShape 52">
            <a:extLst>
              <a:ext uri="{FF2B5EF4-FFF2-40B4-BE49-F238E27FC236}">
                <a16:creationId xmlns:a16="http://schemas.microsoft.com/office/drawing/2014/main" id="{613A4625-1F9D-4BC4-A94E-0AC74AD7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2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AutoShape 53">
            <a:extLst>
              <a:ext uri="{FF2B5EF4-FFF2-40B4-BE49-F238E27FC236}">
                <a16:creationId xmlns:a16="http://schemas.microsoft.com/office/drawing/2014/main" id="{9A9C4BD2-ED42-43EB-A8DF-42518273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AutoShape 54">
            <a:extLst>
              <a:ext uri="{FF2B5EF4-FFF2-40B4-BE49-F238E27FC236}">
                <a16:creationId xmlns:a16="http://schemas.microsoft.com/office/drawing/2014/main" id="{1E115D34-8D27-4E6E-8090-617BEE1B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08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AutoShape 55">
            <a:extLst>
              <a:ext uri="{FF2B5EF4-FFF2-40B4-BE49-F238E27FC236}">
                <a16:creationId xmlns:a16="http://schemas.microsoft.com/office/drawing/2014/main" id="{95E79880-36E6-4B7D-A83B-A9781D9F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AutoShape 56">
            <a:extLst>
              <a:ext uri="{FF2B5EF4-FFF2-40B4-BE49-F238E27FC236}">
                <a16:creationId xmlns:a16="http://schemas.microsoft.com/office/drawing/2014/main" id="{40241703-3968-494F-905B-3478B546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27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AutoShape 57">
            <a:extLst>
              <a:ext uri="{FF2B5EF4-FFF2-40B4-BE49-F238E27FC236}">
                <a16:creationId xmlns:a16="http://schemas.microsoft.com/office/drawing/2014/main" id="{474B4D02-6A75-4623-B638-90A297E2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08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AutoShape 58">
            <a:extLst>
              <a:ext uri="{FF2B5EF4-FFF2-40B4-BE49-F238E27FC236}">
                <a16:creationId xmlns:a16="http://schemas.microsoft.com/office/drawing/2014/main" id="{D2B718E9-6EFC-43F1-BC2E-323CAADE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89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AutoShape 59">
            <a:extLst>
              <a:ext uri="{FF2B5EF4-FFF2-40B4-BE49-F238E27FC236}">
                <a16:creationId xmlns:a16="http://schemas.microsoft.com/office/drawing/2014/main" id="{C0F13758-B6CD-4F87-BE9B-B8E81386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27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AutoShape 60">
            <a:extLst>
              <a:ext uri="{FF2B5EF4-FFF2-40B4-BE49-F238E27FC236}">
                <a16:creationId xmlns:a16="http://schemas.microsoft.com/office/drawing/2014/main" id="{715529B8-F22B-4515-860A-FECC4FCC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AutoShape 61">
            <a:extLst>
              <a:ext uri="{FF2B5EF4-FFF2-40B4-BE49-F238E27FC236}">
                <a16:creationId xmlns:a16="http://schemas.microsoft.com/office/drawing/2014/main" id="{723DF63F-CF17-46F6-8EE5-FE0700FC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27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AutoShape 62">
            <a:extLst>
              <a:ext uri="{FF2B5EF4-FFF2-40B4-BE49-F238E27FC236}">
                <a16:creationId xmlns:a16="http://schemas.microsoft.com/office/drawing/2014/main" id="{827B2EE7-A04A-42BD-9C2C-3CD6EDC7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823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AutoShape 63">
            <a:extLst>
              <a:ext uri="{FF2B5EF4-FFF2-40B4-BE49-F238E27FC236}">
                <a16:creationId xmlns:a16="http://schemas.microsoft.com/office/drawing/2014/main" id="{69A2DFB1-A563-4C79-80B6-046386E4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3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AutoShape 64">
            <a:extLst>
              <a:ext uri="{FF2B5EF4-FFF2-40B4-BE49-F238E27FC236}">
                <a16:creationId xmlns:a16="http://schemas.microsoft.com/office/drawing/2014/main" id="{9EC89DFA-58E6-423A-AAA8-5398D714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3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AutoShape 65">
            <a:extLst>
              <a:ext uri="{FF2B5EF4-FFF2-40B4-BE49-F238E27FC236}">
                <a16:creationId xmlns:a16="http://schemas.microsoft.com/office/drawing/2014/main" id="{4F4E857B-8557-4BDE-9BBA-838E667E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85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AutoShape 66">
            <a:extLst>
              <a:ext uri="{FF2B5EF4-FFF2-40B4-BE49-F238E27FC236}">
                <a16:creationId xmlns:a16="http://schemas.microsoft.com/office/drawing/2014/main" id="{72225793-A391-4787-88F5-27413B48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32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AutoShape 67">
            <a:extLst>
              <a:ext uri="{FF2B5EF4-FFF2-40B4-BE49-F238E27FC236}">
                <a16:creationId xmlns:a16="http://schemas.microsoft.com/office/drawing/2014/main" id="{39472424-1D29-4344-8334-69EA82B7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AutoShape 68">
            <a:extLst>
              <a:ext uri="{FF2B5EF4-FFF2-40B4-BE49-F238E27FC236}">
                <a16:creationId xmlns:a16="http://schemas.microsoft.com/office/drawing/2014/main" id="{F743089D-A6BF-4F2A-835E-433BDF0C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0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AutoShape 69">
            <a:extLst>
              <a:ext uri="{FF2B5EF4-FFF2-40B4-BE49-F238E27FC236}">
                <a16:creationId xmlns:a16="http://schemas.microsoft.com/office/drawing/2014/main" id="{2461FA74-71A2-4ECE-ACF3-5AEAF19D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89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AutoShape 70">
            <a:extLst>
              <a:ext uri="{FF2B5EF4-FFF2-40B4-BE49-F238E27FC236}">
                <a16:creationId xmlns:a16="http://schemas.microsoft.com/office/drawing/2014/main" id="{14947F85-C031-47FC-87DB-E5DF2504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1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AutoShape 71">
            <a:extLst>
              <a:ext uri="{FF2B5EF4-FFF2-40B4-BE49-F238E27FC236}">
                <a16:creationId xmlns:a16="http://schemas.microsoft.com/office/drawing/2014/main" id="{4674C75B-1CAF-43AA-A198-532F65F3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08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AutoShape 72">
            <a:extLst>
              <a:ext uri="{FF2B5EF4-FFF2-40B4-BE49-F238E27FC236}">
                <a16:creationId xmlns:a16="http://schemas.microsoft.com/office/drawing/2014/main" id="{AAC8DDFF-9223-45A5-9991-44DD8E62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32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AutoShape 73">
            <a:extLst>
              <a:ext uri="{FF2B5EF4-FFF2-40B4-BE49-F238E27FC236}">
                <a16:creationId xmlns:a16="http://schemas.microsoft.com/office/drawing/2014/main" id="{3F1E4FC6-2CE8-4FDC-9272-873408D0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127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AutoShape 74">
            <a:extLst>
              <a:ext uri="{FF2B5EF4-FFF2-40B4-BE49-F238E27FC236}">
                <a16:creationId xmlns:a16="http://schemas.microsoft.com/office/drawing/2014/main" id="{7CDAD6A0-4D45-4289-BDC6-903E46710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75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" name="AutoShape 75">
            <a:extLst>
              <a:ext uri="{FF2B5EF4-FFF2-40B4-BE49-F238E27FC236}">
                <a16:creationId xmlns:a16="http://schemas.microsoft.com/office/drawing/2014/main" id="{E3834F10-86A3-4335-A397-70BDF5D7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" name="AutoShape 76">
            <a:extLst>
              <a:ext uri="{FF2B5EF4-FFF2-40B4-BE49-F238E27FC236}">
                <a16:creationId xmlns:a16="http://schemas.microsoft.com/office/drawing/2014/main" id="{FEE5AE58-C98A-493E-A2EA-C8BD4F58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0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" name="AutoShape 77">
            <a:extLst>
              <a:ext uri="{FF2B5EF4-FFF2-40B4-BE49-F238E27FC236}">
                <a16:creationId xmlns:a16="http://schemas.microsoft.com/office/drawing/2014/main" id="{66BF4A9E-EDEA-4EC3-92AD-2083B68B7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518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" name="AutoShape 78">
            <a:extLst>
              <a:ext uri="{FF2B5EF4-FFF2-40B4-BE49-F238E27FC236}">
                <a16:creationId xmlns:a16="http://schemas.microsoft.com/office/drawing/2014/main" id="{C372C527-1A04-4B9C-BDDC-C164442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3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" name="AutoShape 79">
            <a:extLst>
              <a:ext uri="{FF2B5EF4-FFF2-40B4-BE49-F238E27FC236}">
                <a16:creationId xmlns:a16="http://schemas.microsoft.com/office/drawing/2014/main" id="{3D56D093-408D-4121-A4B7-7C0B22CF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0423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" name="AutoShape 80">
            <a:extLst>
              <a:ext uri="{FF2B5EF4-FFF2-40B4-BE49-F238E27FC236}">
                <a16:creationId xmlns:a16="http://schemas.microsoft.com/office/drawing/2014/main" id="{115437FA-3CA1-4371-A622-80FCC187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709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" name="AutoShape 81">
            <a:extLst>
              <a:ext uri="{FF2B5EF4-FFF2-40B4-BE49-F238E27FC236}">
                <a16:creationId xmlns:a16="http://schemas.microsoft.com/office/drawing/2014/main" id="{A6CC9309-44D3-434F-A656-E0E99155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18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" name="AutoShape 82">
            <a:extLst>
              <a:ext uri="{FF2B5EF4-FFF2-40B4-BE49-F238E27FC236}">
                <a16:creationId xmlns:a16="http://schemas.microsoft.com/office/drawing/2014/main" id="{3D53FADA-3062-4F13-9898-F85E6A02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75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4" name="AutoShape 83">
            <a:extLst>
              <a:ext uri="{FF2B5EF4-FFF2-40B4-BE49-F238E27FC236}">
                <a16:creationId xmlns:a16="http://schemas.microsoft.com/office/drawing/2014/main" id="{27065D7C-9CE5-4AC4-9E94-61CB10ED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37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5" name="AutoShape 84">
            <a:extLst>
              <a:ext uri="{FF2B5EF4-FFF2-40B4-BE49-F238E27FC236}">
                <a16:creationId xmlns:a16="http://schemas.microsoft.com/office/drawing/2014/main" id="{372E14F2-A8FC-4977-B631-97CAE789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66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6" name="AutoShape 85">
            <a:extLst>
              <a:ext uri="{FF2B5EF4-FFF2-40B4-BE49-F238E27FC236}">
                <a16:creationId xmlns:a16="http://schemas.microsoft.com/office/drawing/2014/main" id="{CCF1B58B-D559-4148-9CB3-6BB14796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185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7" name="AutoShape 86">
            <a:extLst>
              <a:ext uri="{FF2B5EF4-FFF2-40B4-BE49-F238E27FC236}">
                <a16:creationId xmlns:a16="http://schemas.microsoft.com/office/drawing/2014/main" id="{D37CC086-D699-43B6-8FD0-E6AD1AFF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947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8" name="AutoShape 87">
            <a:extLst>
              <a:ext uri="{FF2B5EF4-FFF2-40B4-BE49-F238E27FC236}">
                <a16:creationId xmlns:a16="http://schemas.microsoft.com/office/drawing/2014/main" id="{46FD180B-3A0D-4A64-A78F-5E3B9B85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47120"/>
            <a:ext cx="76200" cy="76200"/>
          </a:xfrm>
          <a:prstGeom prst="triangle">
            <a:avLst>
              <a:gd name="adj" fmla="val 50000"/>
            </a:avLst>
          </a:prstGeom>
          <a:solidFill>
            <a:srgbClr val="00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" name="Text Box 88">
            <a:extLst>
              <a:ext uri="{FF2B5EF4-FFF2-40B4-BE49-F238E27FC236}">
                <a16:creationId xmlns:a16="http://schemas.microsoft.com/office/drawing/2014/main" id="{A709B2E9-FEB7-4704-A7F4-186DF2F6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112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latin typeface="Arial Narrow" pitchFamily="34" charset="0"/>
              </a:rPr>
              <a:t>A variância residual está crescendo</a:t>
            </a:r>
          </a:p>
        </p:txBody>
      </p:sp>
      <p:sp>
        <p:nvSpPr>
          <p:cNvPr id="90" name="Text Box 89">
            <a:extLst>
              <a:ext uri="{FF2B5EF4-FFF2-40B4-BE49-F238E27FC236}">
                <a16:creationId xmlns:a16="http://schemas.microsoft.com/office/drawing/2014/main" id="{69A9F17C-EDE6-417A-ABBE-289AE416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112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latin typeface="Arial Narrow" pitchFamily="34" charset="0"/>
              </a:rPr>
              <a:t>Resíduos parecem aleatórios, sem padrão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589D3B6-16BC-4D69-8D1B-FD13094865BA}"/>
              </a:ext>
            </a:extLst>
          </p:cNvPr>
          <p:cNvSpPr/>
          <p:nvPr/>
        </p:nvSpPr>
        <p:spPr>
          <a:xfrm>
            <a:off x="2721488" y="99332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</p:spTree>
    <p:extLst>
      <p:ext uri="{BB962C8B-B14F-4D97-AF65-F5344CB8AC3E}">
        <p14:creationId xmlns:p14="http://schemas.microsoft.com/office/powerpoint/2010/main" val="750051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2BF3C70-BE32-4753-A1E5-92C9253B31D0}"/>
              </a:ext>
            </a:extLst>
          </p:cNvPr>
          <p:cNvSpPr/>
          <p:nvPr/>
        </p:nvSpPr>
        <p:spPr>
          <a:xfrm>
            <a:off x="2766858" y="116632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Exemplo1: </a:t>
            </a:r>
            <a:r>
              <a:rPr lang="pt-BR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Academia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91956-F021-40C5-A0CC-A3787366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0" y="1268760"/>
            <a:ext cx="89296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kern="0"/>
              <a:t>    A academia de ginástica “Boa Forma” decidiu ilustrar uma abordagem</a:t>
            </a:r>
            <a:r>
              <a:rPr lang="pt-BR" altLang="pt-BR" b="1" kern="0"/>
              <a:t> </a:t>
            </a:r>
            <a:r>
              <a:rPr lang="pt-BR" altLang="pt-BR" kern="0"/>
              <a:t>teórica de como os exercícios aeróbicos e a ingestão de calorias podem afetar o peso. Doze dos membros estabelecidos na academia registraram cuidadosamente o número de minutos de exercícios aeróbicos que praticaram no decorrer de uma semana, juntamente com sua ingestão calórica semanal.</a:t>
            </a: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21922964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10301</TotalTime>
  <Words>621</Words>
  <Application>Microsoft Office PowerPoint</Application>
  <PresentationFormat>Apresentação na tela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20</vt:lpstr>
      <vt:lpstr>Arial</vt:lpstr>
      <vt:lpstr>Arial Narrow</vt:lpstr>
      <vt:lpstr>Cambria Math</vt:lpstr>
      <vt:lpstr>Times New Roman</vt:lpstr>
      <vt:lpstr>Verdana</vt:lpstr>
      <vt:lpstr>Wingdings</vt:lpstr>
      <vt:lpstr>Personalizar design</vt:lpstr>
      <vt:lpstr>Técnicas Estatísticas de Predição Sistemas de Informação  Aula 13  Qualidade do Ajuste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2023-04-13T12:27:07Z</dcterms:modified>
</cp:coreProperties>
</file>