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55AEA386-2E2A-4586-BA25-4A5381188CB4}"/>
    <pc:docChg chg="modSld">
      <pc:chgData name="Adriano Borgatto" userId="e50a874dfa6d3f1a" providerId="LiveId" clId="{55AEA386-2E2A-4586-BA25-4A5381188CB4}" dt="2023-08-21T11:35:49.327" v="9" actId="20577"/>
      <pc:docMkLst>
        <pc:docMk/>
      </pc:docMkLst>
      <pc:sldChg chg="modSp mod">
        <pc:chgData name="Adriano Borgatto" userId="e50a874dfa6d3f1a" providerId="LiveId" clId="{55AEA386-2E2A-4586-BA25-4A5381188CB4}" dt="2023-08-21T11:35:49.327" v="9" actId="20577"/>
        <pc:sldMkLst>
          <pc:docMk/>
          <pc:sldMk cId="1261958913" sldId="265"/>
        </pc:sldMkLst>
        <pc:spChg chg="mod">
          <ac:chgData name="Adriano Borgatto" userId="e50a874dfa6d3f1a" providerId="LiveId" clId="{55AEA386-2E2A-4586-BA25-4A5381188CB4}" dt="2023-08-21T11:35:49.327" v="9" actId="20577"/>
          <ac:spMkLst>
            <pc:docMk/>
            <pc:sldMk cId="1261958913" sldId="265"/>
            <ac:spMk id="4" creationId="{3CD6719C-F087-4539-BDA3-EF43B142C0CD}"/>
          </ac:spMkLst>
        </pc:spChg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0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CF17AD5D-BAED-48A2-9BF0-14F49C3020FE}"/>
    <pc:docChg chg="modSld">
      <pc:chgData name="Adriano Borgatto" userId="e50a874dfa6d3f1a" providerId="LiveId" clId="{CF17AD5D-BAED-48A2-9BF0-14F49C3020FE}" dt="2022-09-12T13:19:26.566" v="20" actId="20577"/>
      <pc:docMkLst>
        <pc:docMk/>
      </pc:docMkLst>
      <pc:sldChg chg="modSp mod">
        <pc:chgData name="Adriano Borgatto" userId="e50a874dfa6d3f1a" providerId="LiveId" clId="{CF17AD5D-BAED-48A2-9BF0-14F49C3020FE}" dt="2022-09-12T13:13:42.357" v="5" actId="20577"/>
        <pc:sldMkLst>
          <pc:docMk/>
          <pc:sldMk cId="3606920721" sldId="262"/>
        </pc:sldMkLst>
        <pc:spChg chg="mod">
          <ac:chgData name="Adriano Borgatto" userId="e50a874dfa6d3f1a" providerId="LiveId" clId="{CF17AD5D-BAED-48A2-9BF0-14F49C3020FE}" dt="2022-09-12T13:13:42.357" v="5" actId="20577"/>
          <ac:spMkLst>
            <pc:docMk/>
            <pc:sldMk cId="3606920721" sldId="262"/>
            <ac:spMk id="5" creationId="{705B536A-3AE5-485C-B51A-D3895D648712}"/>
          </ac:spMkLst>
        </pc:spChg>
      </pc:sldChg>
      <pc:sldChg chg="modSp mod">
        <pc:chgData name="Adriano Borgatto" userId="e50a874dfa6d3f1a" providerId="LiveId" clId="{CF17AD5D-BAED-48A2-9BF0-14F49C3020FE}" dt="2022-09-12T13:17:37.140" v="6" actId="20577"/>
        <pc:sldMkLst>
          <pc:docMk/>
          <pc:sldMk cId="1411557354" sldId="264"/>
        </pc:sldMkLst>
        <pc:spChg chg="mod">
          <ac:chgData name="Adriano Borgatto" userId="e50a874dfa6d3f1a" providerId="LiveId" clId="{CF17AD5D-BAED-48A2-9BF0-14F49C3020FE}" dt="2022-09-12T13:17:37.140" v="6" actId="20577"/>
          <ac:spMkLst>
            <pc:docMk/>
            <pc:sldMk cId="1411557354" sldId="264"/>
            <ac:spMk id="4" creationId="{2B43900B-A887-47FD-B018-59990DDA25BC}"/>
          </ac:spMkLst>
        </pc:spChg>
      </pc:sldChg>
      <pc:sldChg chg="modSp mod">
        <pc:chgData name="Adriano Borgatto" userId="e50a874dfa6d3f1a" providerId="LiveId" clId="{CF17AD5D-BAED-48A2-9BF0-14F49C3020FE}" dt="2022-09-12T13:18:59.636" v="19" actId="20577"/>
        <pc:sldMkLst>
          <pc:docMk/>
          <pc:sldMk cId="85798788" sldId="268"/>
        </pc:sldMkLst>
        <pc:spChg chg="mod">
          <ac:chgData name="Adriano Borgatto" userId="e50a874dfa6d3f1a" providerId="LiveId" clId="{CF17AD5D-BAED-48A2-9BF0-14F49C3020FE}" dt="2022-09-12T13:18:59.636" v="19" actId="20577"/>
          <ac:spMkLst>
            <pc:docMk/>
            <pc:sldMk cId="85798788" sldId="268"/>
            <ac:spMk id="4" creationId="{8A547E81-D1F4-4EA3-B544-1E428FB2FC21}"/>
          </ac:spMkLst>
        </pc:spChg>
      </pc:sldChg>
      <pc:sldChg chg="modSp mod">
        <pc:chgData name="Adriano Borgatto" userId="e50a874dfa6d3f1a" providerId="LiveId" clId="{CF17AD5D-BAED-48A2-9BF0-14F49C3020FE}" dt="2022-09-12T13:19:26.566" v="20" actId="20577"/>
        <pc:sldMkLst>
          <pc:docMk/>
          <pc:sldMk cId="3845031216" sldId="269"/>
        </pc:sldMkLst>
        <pc:spChg chg="mod">
          <ac:chgData name="Adriano Borgatto" userId="e50a874dfa6d3f1a" providerId="LiveId" clId="{CF17AD5D-BAED-48A2-9BF0-14F49C3020FE}" dt="2022-09-12T13:19:26.566" v="20" actId="20577"/>
          <ac:spMkLst>
            <pc:docMk/>
            <pc:sldMk cId="3845031216" sldId="269"/>
            <ac:spMk id="4" creationId="{9DB97012-5355-4B0A-A5DA-BA81DA4115D1}"/>
          </ac:spMkLst>
        </pc:sp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5-03T13:56:27.068" v="1040" actId="114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7T18:11:26.712" v="1035" actId="2057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7T18:11:26.712" v="1035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7T18:11:31.356" v="1037" actId="2057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7T18:04:54.475" v="1022" actId="1038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7T18:11:31.356" v="1037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5-03T13:56:27.068" v="1040" actId="114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5-03T13:56:27.068" v="1040" actId="114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7T18:11:09.317" v="1033" actId="1036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7T18:11:09.317" v="1033" actId="1036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  <pc:docChgLst>
    <pc:chgData name="Adriano Borgatto" userId="e50a874dfa6d3f1a" providerId="LiveId" clId="{A4A530B2-FDE2-4BF1-BEC2-083A313AE312}"/>
    <pc:docChg chg="custSel addSld modSld">
      <pc:chgData name="Adriano Borgatto" userId="e50a874dfa6d3f1a" providerId="LiveId" clId="{A4A530B2-FDE2-4BF1-BEC2-083A313AE312}" dt="2023-03-16T16:18:42.610" v="327" actId="255"/>
      <pc:docMkLst>
        <pc:docMk/>
      </pc:docMkLst>
      <pc:sldChg chg="modSp mod">
        <pc:chgData name="Adriano Borgatto" userId="e50a874dfa6d3f1a" providerId="LiveId" clId="{A4A530B2-FDE2-4BF1-BEC2-083A313AE312}" dt="2023-03-16T16:18:42.610" v="327" actId="255"/>
        <pc:sldMkLst>
          <pc:docMk/>
          <pc:sldMk cId="3845031216" sldId="269"/>
        </pc:sldMkLst>
        <pc:spChg chg="mod">
          <ac:chgData name="Adriano Borgatto" userId="e50a874dfa6d3f1a" providerId="LiveId" clId="{A4A530B2-FDE2-4BF1-BEC2-083A313AE312}" dt="2023-03-16T16:18:42.610" v="327" actId="255"/>
          <ac:spMkLst>
            <pc:docMk/>
            <pc:sldMk cId="3845031216" sldId="269"/>
            <ac:spMk id="4" creationId="{9DB97012-5355-4B0A-A5DA-BA81DA4115D1}"/>
          </ac:spMkLst>
        </pc:spChg>
      </pc:sldChg>
      <pc:sldChg chg="addSp delSp modSp add mod">
        <pc:chgData name="Adriano Borgatto" userId="e50a874dfa6d3f1a" providerId="LiveId" clId="{A4A530B2-FDE2-4BF1-BEC2-083A313AE312}" dt="2023-03-16T16:15:50.817" v="324" actId="20577"/>
        <pc:sldMkLst>
          <pc:docMk/>
          <pc:sldMk cId="2782341329" sldId="270"/>
        </pc:sldMkLst>
        <pc:spChg chg="add mod">
          <ac:chgData name="Adriano Borgatto" userId="e50a874dfa6d3f1a" providerId="LiveId" clId="{A4A530B2-FDE2-4BF1-BEC2-083A313AE312}" dt="2023-03-16T16:15:50.817" v="324" actId="20577"/>
          <ac:spMkLst>
            <pc:docMk/>
            <pc:sldMk cId="2782341329" sldId="270"/>
            <ac:spMk id="2" creationId="{47D00A0F-1D51-3C91-2CDB-C792CEBE3357}"/>
          </ac:spMkLst>
        </pc:spChg>
        <pc:spChg chg="del">
          <ac:chgData name="Adriano Borgatto" userId="e50a874dfa6d3f1a" providerId="LiveId" clId="{A4A530B2-FDE2-4BF1-BEC2-083A313AE312}" dt="2023-03-16T16:13:18.592" v="27" actId="478"/>
          <ac:spMkLst>
            <pc:docMk/>
            <pc:sldMk cId="2782341329" sldId="270"/>
            <ac:spMk id="4" creationId="{9DB97012-5355-4B0A-A5DA-BA81DA4115D1}"/>
          </ac:spMkLst>
        </pc:spChg>
        <pc:spChg chg="mod">
          <ac:chgData name="Adriano Borgatto" userId="e50a874dfa6d3f1a" providerId="LiveId" clId="{A4A530B2-FDE2-4BF1-BEC2-083A313AE312}" dt="2023-03-16T16:13:14.818" v="26" actId="20577"/>
          <ac:spMkLst>
            <pc:docMk/>
            <pc:sldMk cId="2782341329" sldId="270"/>
            <ac:spMk id="7" creationId="{00000000-0000-0000-0000-000000000000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0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0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0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0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0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6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Qualidade do Ajuste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3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0FFAB2-52DF-41FF-B295-4F8F390C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32" y="1266226"/>
            <a:ext cx="4152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kern="0" dirty="0"/>
              <a:t>Valores preditos: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46BF010-2000-4F98-92A5-E2E3F1B8A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98816"/>
              </p:ext>
            </p:extLst>
          </p:nvPr>
        </p:nvGraphicFramePr>
        <p:xfrm>
          <a:off x="2269034" y="1815455"/>
          <a:ext cx="1655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03200" progId="Equation.3">
                  <p:embed/>
                </p:oleObj>
              </mc:Choice>
              <mc:Fallback>
                <p:oleObj name="Equation" r:id="rId2" imgW="685800" imgH="2032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046BF010-2000-4F98-92A5-E2E3F1B8A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034" y="1815455"/>
                        <a:ext cx="16557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D5D2AD3-905B-4A8E-9BAD-CE861DF13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53226"/>
              </p:ext>
            </p:extLst>
          </p:nvPr>
        </p:nvGraphicFramePr>
        <p:xfrm>
          <a:off x="2269034" y="3399780"/>
          <a:ext cx="158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113" imgH="203112" progId="Equation.3">
                  <p:embed/>
                </p:oleObj>
              </mc:Choice>
              <mc:Fallback>
                <p:oleObj name="Equation" r:id="rId4" imgW="660113" imgH="203112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6D5D2AD3-905B-4A8E-9BAD-CE861DF13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034" y="3399780"/>
                        <a:ext cx="15843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BC46BD21-4C35-4F40-90AB-DB7C5D506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74" y="2679055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pt-BR" altLang="pt-BR" dirty="0">
                <a:latin typeface="+mn-lt"/>
              </a:rPr>
              <a:t>Resíduos: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1F40191C-A320-450D-B863-40A7274A95BF}"/>
              </a:ext>
            </a:extLst>
          </p:cNvPr>
          <p:cNvGrpSpPr>
            <a:grpSpLocks/>
          </p:cNvGrpSpPr>
          <p:nvPr/>
        </p:nvGrpSpPr>
        <p:grpSpPr bwMode="auto">
          <a:xfrm>
            <a:off x="4715372" y="1340792"/>
            <a:ext cx="3744912" cy="2808288"/>
            <a:chOff x="3016" y="1480"/>
            <a:chExt cx="2359" cy="1769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7B21E1AD-2DB1-4167-A399-0EA05089F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1480"/>
              <a:ext cx="2313" cy="1769"/>
              <a:chOff x="3016" y="1480"/>
              <a:chExt cx="2313" cy="176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7A61F1B-3D9A-422A-9864-2A2085849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1480"/>
                <a:ext cx="2268" cy="1769"/>
                <a:chOff x="3055" y="5040"/>
                <a:chExt cx="2377" cy="1704"/>
              </a:xfrm>
            </p:grpSpPr>
            <p:sp>
              <p:nvSpPr>
                <p:cNvPr id="13" name="Oval 11">
                  <a:extLst>
                    <a:ext uri="{FF2B5EF4-FFF2-40B4-BE49-F238E27FC236}">
                      <a16:creationId xmlns:a16="http://schemas.microsoft.com/office/drawing/2014/main" id="{E5637E69-5159-4B50-A319-AE99044EB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6192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grpSp>
              <p:nvGrpSpPr>
                <p:cNvPr id="14" name="Group 12">
                  <a:extLst>
                    <a:ext uri="{FF2B5EF4-FFF2-40B4-BE49-F238E27FC236}">
                      <a16:creationId xmlns:a16="http://schemas.microsoft.com/office/drawing/2014/main" id="{F6ABB1A0-7323-424D-89C3-04A1EA36F9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5040"/>
                  <a:ext cx="2016" cy="1441"/>
                  <a:chOff x="5472" y="3456"/>
                  <a:chExt cx="1772" cy="1297"/>
                </a:xfrm>
              </p:grpSpPr>
              <p:sp>
                <p:nvSpPr>
                  <p:cNvPr id="30" name="Line 13">
                    <a:extLst>
                      <a:ext uri="{FF2B5EF4-FFF2-40B4-BE49-F238E27FC236}">
                        <a16:creationId xmlns:a16="http://schemas.microsoft.com/office/drawing/2014/main" id="{1E030342-FA7A-451C-9221-ED71E66ED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72" y="3456"/>
                    <a:ext cx="1" cy="129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stealth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 sz="2400"/>
                  </a:p>
                </p:txBody>
              </p:sp>
              <p:sp>
                <p:nvSpPr>
                  <p:cNvPr id="31" name="Line 14">
                    <a:extLst>
                      <a:ext uri="{FF2B5EF4-FFF2-40B4-BE49-F238E27FC236}">
                        <a16:creationId xmlns:a16="http://schemas.microsoft.com/office/drawing/2014/main" id="{E3A37A33-9007-4A1A-97EB-CBE6A4B91E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2" y="4752"/>
                    <a:ext cx="1772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stealth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 sz="2400"/>
                  </a:p>
                </p:txBody>
              </p:sp>
            </p:grpSp>
            <p:sp>
              <p:nvSpPr>
                <p:cNvPr id="15" name="Oval 15">
                  <a:extLst>
                    <a:ext uri="{FF2B5EF4-FFF2-40B4-BE49-F238E27FC236}">
                      <a16:creationId xmlns:a16="http://schemas.microsoft.com/office/drawing/2014/main" id="{4DB31851-5874-4C1F-B666-267D1A898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5904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16" name="Oval 16">
                  <a:extLst>
                    <a:ext uri="{FF2B5EF4-FFF2-40B4-BE49-F238E27FC236}">
                      <a16:creationId xmlns:a16="http://schemas.microsoft.com/office/drawing/2014/main" id="{1126D262-6FE0-4B99-9A5E-76FE08139D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6048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17" name="Oval 17">
                  <a:extLst>
                    <a:ext uri="{FF2B5EF4-FFF2-40B4-BE49-F238E27FC236}">
                      <a16:creationId xmlns:a16="http://schemas.microsoft.com/office/drawing/2014/main" id="{BC1B14E9-F65E-47F8-8C43-1DCA26D0D1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5328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18" name="Oval 18">
                  <a:extLst>
                    <a:ext uri="{FF2B5EF4-FFF2-40B4-BE49-F238E27FC236}">
                      <a16:creationId xmlns:a16="http://schemas.microsoft.com/office/drawing/2014/main" id="{859FEF5E-206E-4B00-AF80-62DA0026D5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5974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19" name="Oval 19">
                  <a:extLst>
                    <a:ext uri="{FF2B5EF4-FFF2-40B4-BE49-F238E27FC236}">
                      <a16:creationId xmlns:a16="http://schemas.microsoft.com/office/drawing/2014/main" id="{544884C4-17EB-484C-A507-91D5E0C8F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0" y="5644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20" name="Line 20">
                  <a:extLst>
                    <a:ext uri="{FF2B5EF4-FFF2-40B4-BE49-F238E27FC236}">
                      <a16:creationId xmlns:a16="http://schemas.microsoft.com/office/drawing/2014/main" id="{B34BEADA-BC8A-4F66-8732-0F3BB6615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5616"/>
                  <a:ext cx="1152" cy="57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2400"/>
                </a:p>
              </p:txBody>
            </p:sp>
            <p:sp>
              <p:nvSpPr>
                <p:cNvPr id="21" name="Line 21">
                  <a:extLst>
                    <a:ext uri="{FF2B5EF4-FFF2-40B4-BE49-F238E27FC236}">
                      <a16:creationId xmlns:a16="http://schemas.microsoft.com/office/drawing/2014/main" id="{CAB34F46-6FE5-4CC5-A4EE-5AF70F3D57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00" y="5368"/>
                  <a:ext cx="980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2400"/>
                </a:p>
              </p:txBody>
            </p:sp>
            <p:sp>
              <p:nvSpPr>
                <p:cNvPr id="22" name="Line 22">
                  <a:extLst>
                    <a:ext uri="{FF2B5EF4-FFF2-40B4-BE49-F238E27FC236}">
                      <a16:creationId xmlns:a16="http://schemas.microsoft.com/office/drawing/2014/main" id="{74D194FC-6193-4399-B367-20B6A598C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0" y="5393"/>
                  <a:ext cx="0" cy="37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2400"/>
                </a:p>
              </p:txBody>
            </p:sp>
            <p:sp>
              <p:nvSpPr>
                <p:cNvPr id="23" name="Line 23">
                  <a:extLst>
                    <a:ext uri="{FF2B5EF4-FFF2-40B4-BE49-F238E27FC236}">
                      <a16:creationId xmlns:a16="http://schemas.microsoft.com/office/drawing/2014/main" id="{537307F1-6F85-45CD-B1D6-22A11EF60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0" y="5812"/>
                  <a:ext cx="0" cy="69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2400"/>
                </a:p>
              </p:txBody>
            </p:sp>
            <p:sp>
              <p:nvSpPr>
                <p:cNvPr id="24" name="Text Box 24">
                  <a:extLst>
                    <a:ext uri="{FF2B5EF4-FFF2-40B4-BE49-F238E27FC236}">
                      <a16:creationId xmlns:a16="http://schemas.microsoft.com/office/drawing/2014/main" id="{DDB915AF-D8FE-4B62-A964-AB8D227183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5" y="5242"/>
                  <a:ext cx="24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pt-BR" altLang="pt-BR" i="1"/>
                    <a:t>y</a:t>
                  </a:r>
                  <a:r>
                    <a:rPr lang="pt-BR" altLang="pt-BR" i="1" baseline="-25000"/>
                    <a:t>i</a:t>
                  </a:r>
                  <a:endParaRPr lang="pt-BR" altLang="pt-BR"/>
                </a:p>
              </p:txBody>
            </p:sp>
            <p:sp>
              <p:nvSpPr>
                <p:cNvPr id="25" name="Text Box 25">
                  <a:extLst>
                    <a:ext uri="{FF2B5EF4-FFF2-40B4-BE49-F238E27FC236}">
                      <a16:creationId xmlns:a16="http://schemas.microsoft.com/office/drawing/2014/main" id="{9B26C743-9A64-478F-95D5-1BB5C3F9D4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1" y="6492"/>
                  <a:ext cx="24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pt-BR" altLang="pt-BR" i="1"/>
                    <a:t>x</a:t>
                  </a:r>
                  <a:r>
                    <a:rPr lang="pt-BR" altLang="pt-BR" i="1" baseline="-25000"/>
                    <a:t>i</a:t>
                  </a:r>
                  <a:endParaRPr lang="pt-BR" altLang="pt-BR"/>
                </a:p>
              </p:txBody>
            </p:sp>
            <p:sp>
              <p:nvSpPr>
                <p:cNvPr id="26" name="Text Box 26">
                  <a:extLst>
                    <a:ext uri="{FF2B5EF4-FFF2-40B4-BE49-F238E27FC236}">
                      <a16:creationId xmlns:a16="http://schemas.microsoft.com/office/drawing/2014/main" id="{4C7F0FE4-54DF-4C88-B202-77ADE8E74A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1" y="5434"/>
                  <a:ext cx="24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pt-BR" altLang="pt-BR" i="1"/>
                    <a:t>e</a:t>
                  </a:r>
                  <a:r>
                    <a:rPr lang="pt-BR" altLang="pt-BR" i="1" baseline="-25000"/>
                    <a:t>i</a:t>
                  </a:r>
                  <a:endParaRPr lang="pt-BR" altLang="pt-BR"/>
                </a:p>
              </p:txBody>
            </p:sp>
            <p:sp>
              <p:nvSpPr>
                <p:cNvPr id="27" name="Line 27">
                  <a:extLst>
                    <a:ext uri="{FF2B5EF4-FFF2-40B4-BE49-F238E27FC236}">
                      <a16:creationId xmlns:a16="http://schemas.microsoft.com/office/drawing/2014/main" id="{F8F0CFEB-2017-4969-9D8C-DEF175935A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46" y="5800"/>
                  <a:ext cx="980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2400"/>
                </a:p>
              </p:txBody>
            </p:sp>
            <p:sp>
              <p:nvSpPr>
                <p:cNvPr id="28" name="Text Box 28">
                  <a:extLst>
                    <a:ext uri="{FF2B5EF4-FFF2-40B4-BE49-F238E27FC236}">
                      <a16:creationId xmlns:a16="http://schemas.microsoft.com/office/drawing/2014/main" id="{F0E9B9FA-98FC-447D-8AEA-B6C4A04D9F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" y="5478"/>
                  <a:ext cx="702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29" name="Text Box 29">
                  <a:extLst>
                    <a:ext uri="{FF2B5EF4-FFF2-40B4-BE49-F238E27FC236}">
                      <a16:creationId xmlns:a16="http://schemas.microsoft.com/office/drawing/2014/main" id="{78AC3D19-EA74-4E35-B60F-8E448CFF62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8" y="5662"/>
                  <a:ext cx="196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</p:grpSp>
          <p:graphicFrame>
            <p:nvGraphicFramePr>
              <p:cNvPr id="12" name="Object 30">
                <a:extLst>
                  <a:ext uri="{FF2B5EF4-FFF2-40B4-BE49-F238E27FC236}">
                    <a16:creationId xmlns:a16="http://schemas.microsoft.com/office/drawing/2014/main" id="{063433AB-A954-445A-B964-0D3F92600C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16" y="2115"/>
              <a:ext cx="251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64880" imgH="228600" progId="Equation.3">
                      <p:embed/>
                    </p:oleObj>
                  </mc:Choice>
                  <mc:Fallback>
                    <p:oleObj name="Equation" r:id="rId6" imgW="164880" imgH="228600" progId="Equation.3">
                      <p:embed/>
                      <p:pic>
                        <p:nvPicPr>
                          <p:cNvPr id="12" name="Object 30">
                            <a:extLst>
                              <a:ext uri="{FF2B5EF4-FFF2-40B4-BE49-F238E27FC236}">
                                <a16:creationId xmlns:a16="http://schemas.microsoft.com/office/drawing/2014/main" id="{063433AB-A954-445A-B964-0D3F92600C6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6" y="2115"/>
                            <a:ext cx="251" cy="3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Object 31">
              <a:extLst>
                <a:ext uri="{FF2B5EF4-FFF2-40B4-BE49-F238E27FC236}">
                  <a16:creationId xmlns:a16="http://schemas.microsoft.com/office/drawing/2014/main" id="{2454578A-E36B-4BA5-97C1-E898CCBD4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834"/>
            <a:ext cx="6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09336" imgH="203112" progId="Equation.3">
                    <p:embed/>
                  </p:oleObj>
                </mc:Choice>
                <mc:Fallback>
                  <p:oleObj name="Equation" r:id="rId8" imgW="609336" imgH="203112" progId="Equation.3">
                    <p:embed/>
                    <p:pic>
                      <p:nvPicPr>
                        <p:cNvPr id="10" name="Object 31">
                          <a:extLst>
                            <a:ext uri="{FF2B5EF4-FFF2-40B4-BE49-F238E27FC236}">
                              <a16:creationId xmlns:a16="http://schemas.microsoft.com/office/drawing/2014/main" id="{2454578A-E36B-4BA5-97C1-E898CCBD43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834"/>
                          <a:ext cx="68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927164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4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A7636-F69D-404D-A0D7-2BD550BEC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2" t="26189" r="20863" b="23387"/>
          <a:stretch/>
        </p:blipFill>
        <p:spPr>
          <a:xfrm>
            <a:off x="35497" y="1241297"/>
            <a:ext cx="9108504" cy="42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130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3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547E81-D1F4-4EA3-B544-1E428FB2FC21}"/>
              </a:ext>
            </a:extLst>
          </p:cNvPr>
          <p:cNvSpPr txBox="1"/>
          <p:nvPr/>
        </p:nvSpPr>
        <p:spPr>
          <a:xfrm>
            <a:off x="107504" y="908720"/>
            <a:ext cx="85689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(a)</a:t>
            </a:r>
            <a:r>
              <a:rPr lang="pt-BR" sz="2400" dirty="0"/>
              <a:t> Resíduos dispersos aleatoriamente em torno de zero, indica o comportamento esperado para distribuição dos erros </a:t>
            </a:r>
          </a:p>
          <a:p>
            <a:endParaRPr lang="pt-BR" sz="2400" dirty="0"/>
          </a:p>
          <a:p>
            <a:r>
              <a:rPr lang="pt-BR" sz="2400" b="1" dirty="0"/>
              <a:t>(b)</a:t>
            </a:r>
            <a:r>
              <a:rPr lang="pt-BR" sz="2400" dirty="0"/>
              <a:t> Dispersão dos resíduos aumenta conforme o valor do predito, configurando heterogeneidade de variâncias dos erros (erros </a:t>
            </a:r>
            <a:r>
              <a:rPr lang="pt-BR" sz="2400" dirty="0" err="1"/>
              <a:t>heterocedásticos</a:t>
            </a:r>
            <a:r>
              <a:rPr lang="pt-BR" sz="2400" dirty="0"/>
              <a:t>); comum quando a variável resposta refere-se a contagens. Solução: transformar a variável resposta ou utilizar algum modelo linear generalizado </a:t>
            </a:r>
          </a:p>
          <a:p>
            <a:endParaRPr lang="pt-BR" sz="2400" dirty="0"/>
          </a:p>
          <a:p>
            <a:r>
              <a:rPr lang="pt-BR" sz="2400" b="1" dirty="0"/>
              <a:t>(c)</a:t>
            </a:r>
            <a:r>
              <a:rPr lang="pt-BR" sz="2400" dirty="0"/>
              <a:t> Distribuição dos resíduos apresenta uma tendência não linear (no caso, quadrática). Solução: incorporar novas variáveis explicativas ao modelo, ou considerar alguma transformação em X e/ou Y, ou utilizar algum modelo de regressão não linear</a:t>
            </a:r>
          </a:p>
        </p:txBody>
      </p:sp>
    </p:spTree>
    <p:extLst>
      <p:ext uri="{BB962C8B-B14F-4D97-AF65-F5344CB8AC3E}">
        <p14:creationId xmlns:p14="http://schemas.microsoft.com/office/powerpoint/2010/main" val="857987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24552" y="142875"/>
            <a:ext cx="4636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Retornando ao Exemplo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B97012-5355-4B0A-A5DA-BA81DA4115D1}"/>
              </a:ext>
            </a:extLst>
          </p:cNvPr>
          <p:cNvSpPr txBox="1"/>
          <p:nvPr/>
        </p:nvSpPr>
        <p:spPr>
          <a:xfrm>
            <a:off x="323528" y="795183"/>
            <a:ext cx="828092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Dados1</a:t>
            </a:r>
          </a:p>
          <a:p>
            <a:r>
              <a:rPr lang="pt-BR" dirty="0"/>
              <a:t>x1=c(10,8,13,9,11,14,6,4,12,7,5)</a:t>
            </a:r>
          </a:p>
          <a:p>
            <a:r>
              <a:rPr lang="pt-BR" dirty="0"/>
              <a:t>y1=c(8.00,6.95,7.58,8.81,8.33,9.96,7.24,4.26,10.84,4.82,5.68)</a:t>
            </a:r>
          </a:p>
          <a:p>
            <a:r>
              <a:rPr lang="pt-BR" dirty="0"/>
              <a:t>modelo1 &lt;- </a:t>
            </a:r>
            <a:r>
              <a:rPr lang="pt-BR" dirty="0" err="1"/>
              <a:t>lm</a:t>
            </a:r>
            <a:r>
              <a:rPr lang="pt-BR" dirty="0"/>
              <a:t>(y1 ~ x1)</a:t>
            </a:r>
          </a:p>
          <a:p>
            <a:r>
              <a:rPr lang="pt-BR" dirty="0" err="1"/>
              <a:t>plot</a:t>
            </a:r>
            <a:r>
              <a:rPr lang="pt-BR" dirty="0"/>
              <a:t>(</a:t>
            </a:r>
            <a:r>
              <a:rPr lang="pt-BR" dirty="0" err="1"/>
              <a:t>fitted</a:t>
            </a:r>
            <a:r>
              <a:rPr lang="pt-BR" dirty="0"/>
              <a:t>(modelo1), </a:t>
            </a:r>
            <a:r>
              <a:rPr lang="pt-BR" dirty="0" err="1"/>
              <a:t>rstandard</a:t>
            </a:r>
            <a:r>
              <a:rPr lang="pt-BR" dirty="0"/>
              <a:t>(modelo1))</a:t>
            </a:r>
          </a:p>
          <a:p>
            <a:r>
              <a:rPr lang="pt-BR" dirty="0" err="1"/>
              <a:t>abline</a:t>
            </a:r>
            <a:r>
              <a:rPr lang="pt-BR" dirty="0"/>
              <a:t>(0,0)</a:t>
            </a:r>
          </a:p>
          <a:p>
            <a:r>
              <a:rPr lang="pt-BR" dirty="0"/>
              <a:t># Dados2</a:t>
            </a:r>
          </a:p>
          <a:p>
            <a:r>
              <a:rPr lang="pt-BR" dirty="0"/>
              <a:t>x2=c(10,8,13,9,11,14,6,4,12,7,5)</a:t>
            </a:r>
          </a:p>
          <a:p>
            <a:r>
              <a:rPr lang="pt-BR" dirty="0"/>
              <a:t>y2=c(9.14,8.14,8.74,8.77,9.26,8.10,6.13,3.10,9.13,7.26,4.74)</a:t>
            </a:r>
          </a:p>
          <a:p>
            <a:r>
              <a:rPr lang="pt-BR" dirty="0"/>
              <a:t>modelo2 &lt;- </a:t>
            </a:r>
            <a:r>
              <a:rPr lang="pt-BR" dirty="0" err="1"/>
              <a:t>lm</a:t>
            </a:r>
            <a:r>
              <a:rPr lang="pt-BR" dirty="0"/>
              <a:t>(y2 ~ x2)</a:t>
            </a:r>
          </a:p>
          <a:p>
            <a:r>
              <a:rPr lang="pt-BR" dirty="0" err="1"/>
              <a:t>plot</a:t>
            </a:r>
            <a:r>
              <a:rPr lang="pt-BR" dirty="0"/>
              <a:t>(</a:t>
            </a:r>
            <a:r>
              <a:rPr lang="pt-BR" dirty="0" err="1"/>
              <a:t>fitted</a:t>
            </a:r>
            <a:r>
              <a:rPr lang="pt-BR" dirty="0"/>
              <a:t>(modelo2), </a:t>
            </a:r>
            <a:r>
              <a:rPr lang="pt-BR" dirty="0" err="1"/>
              <a:t>rstandard</a:t>
            </a:r>
            <a:r>
              <a:rPr lang="pt-BR" dirty="0"/>
              <a:t>(modelo2))</a:t>
            </a:r>
          </a:p>
          <a:p>
            <a:r>
              <a:rPr lang="pt-BR" dirty="0" err="1"/>
              <a:t>abline</a:t>
            </a:r>
            <a:r>
              <a:rPr lang="pt-BR" dirty="0"/>
              <a:t>(0,0)</a:t>
            </a:r>
          </a:p>
          <a:p>
            <a:r>
              <a:rPr lang="pt-BR" dirty="0"/>
              <a:t># Dados3</a:t>
            </a:r>
          </a:p>
          <a:p>
            <a:r>
              <a:rPr lang="pt-BR" dirty="0"/>
              <a:t>x3=c(10,8,13,9,11,14,6,4,12,7,5)</a:t>
            </a:r>
          </a:p>
          <a:p>
            <a:r>
              <a:rPr lang="pt-BR" dirty="0"/>
              <a:t>y3=c(7.46,6.77,12.74,7.11,7.81,8.84,6.08,5.39,8.15,6.42,5.73)</a:t>
            </a:r>
          </a:p>
          <a:p>
            <a:r>
              <a:rPr lang="pt-BR" dirty="0"/>
              <a:t>modelo3 &lt;- </a:t>
            </a:r>
            <a:r>
              <a:rPr lang="pt-BR" dirty="0" err="1"/>
              <a:t>lm</a:t>
            </a:r>
            <a:r>
              <a:rPr lang="pt-BR" dirty="0"/>
              <a:t>(y3 ~ x3)</a:t>
            </a:r>
          </a:p>
          <a:p>
            <a:r>
              <a:rPr lang="pt-BR" dirty="0" err="1"/>
              <a:t>plot</a:t>
            </a:r>
            <a:r>
              <a:rPr lang="pt-BR" dirty="0"/>
              <a:t>(</a:t>
            </a:r>
            <a:r>
              <a:rPr lang="pt-BR" dirty="0" err="1"/>
              <a:t>fitted</a:t>
            </a:r>
            <a:r>
              <a:rPr lang="pt-BR" dirty="0"/>
              <a:t>(modelo3), </a:t>
            </a:r>
            <a:r>
              <a:rPr lang="pt-BR" dirty="0" err="1"/>
              <a:t>rstandard</a:t>
            </a:r>
            <a:r>
              <a:rPr lang="pt-BR" dirty="0"/>
              <a:t>(modelo3))</a:t>
            </a:r>
          </a:p>
          <a:p>
            <a:r>
              <a:rPr lang="pt-BR" dirty="0" err="1"/>
              <a:t>abline</a:t>
            </a:r>
            <a:r>
              <a:rPr lang="pt-BR" dirty="0"/>
              <a:t>(0,0)</a:t>
            </a:r>
          </a:p>
          <a:p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8450312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71264" y="142875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7D00A0F-1D51-3C91-2CDB-C792CEBE3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52513"/>
            <a:ext cx="835292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 eaLnBrk="1" hangingPunct="1">
              <a:spcAft>
                <a:spcPct val="0"/>
              </a:spcAft>
              <a:buFontTx/>
              <a:buNone/>
            </a:pPr>
            <a:r>
              <a:rPr lang="pt-BR" dirty="0"/>
              <a:t>A academia de ginástica “Boa Forma” decidiu ilustrar uma abordagem</a:t>
            </a:r>
            <a:r>
              <a:rPr lang="pt-BR" b="1" dirty="0"/>
              <a:t> </a:t>
            </a:r>
            <a:r>
              <a:rPr lang="pt-BR" dirty="0"/>
              <a:t>teórica de como os exercícios aeróbicos e a ingestão de calorias podem afetar o peso. Doze dos membros estabelecidos na academia registraram cuidadosamente o número de minutos de exercícios aeróbicos que praticaram no decorrer de uma semana, juntamente com sua ingestão calórica semanal. Esses dados são apresentados no arquivo “Exercicio.csv”.</a:t>
            </a:r>
          </a:p>
          <a:p>
            <a:pPr marL="0" indent="0" algn="just" eaLnBrk="1" hangingPunct="1">
              <a:spcAft>
                <a:spcPct val="0"/>
              </a:spcAft>
              <a:buFontTx/>
              <a:buNone/>
            </a:pPr>
            <a:endParaRPr kumimoji="1" lang="pt-BR" altLang="pt-BR" b="1" i="1" dirty="0">
              <a:solidFill>
                <a:schemeClr val="tx2"/>
              </a:solidFill>
            </a:endParaRPr>
          </a:p>
          <a:p>
            <a:pPr marL="0" indent="0" algn="just" eaLnBrk="1" hangingPunct="1">
              <a:spcAft>
                <a:spcPct val="0"/>
              </a:spcAft>
              <a:buFontTx/>
              <a:buNone/>
            </a:pPr>
            <a:r>
              <a:rPr kumimoji="1" lang="pt-BR" altLang="pt-BR" b="1" i="1" dirty="0">
                <a:solidFill>
                  <a:schemeClr val="tx2"/>
                </a:solidFill>
              </a:rPr>
              <a:t>Pede-se: </a:t>
            </a:r>
            <a:r>
              <a:rPr kumimoji="1" lang="pt-BR" altLang="pt-BR" i="1" dirty="0">
                <a:solidFill>
                  <a:schemeClr val="tx2"/>
                </a:solidFill>
              </a:rPr>
              <a:t>Verifique qual variável tem maior relação com a perda de peso, ajuste o modelo de regressão linear com essa variável e faça a análise de qualidade do modelo</a:t>
            </a:r>
            <a:endParaRPr kumimoji="1" lang="pt-BR" altLang="pt-BR" b="1" i="1" dirty="0">
              <a:solidFill>
                <a:schemeClr val="tx2"/>
              </a:solidFill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pt-BR" altLang="pt-BR" b="1" i="1" dirty="0">
              <a:solidFill>
                <a:schemeClr val="tx2"/>
              </a:solidFill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endParaRPr lang="pt-BR" altLang="pt-BR" b="1" dirty="0"/>
          </a:p>
        </p:txBody>
      </p:sp>
    </p:spTree>
    <p:extLst>
      <p:ext uri="{BB962C8B-B14F-4D97-AF65-F5344CB8AC3E}">
        <p14:creationId xmlns:p14="http://schemas.microsoft.com/office/powerpoint/2010/main" val="27823413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07853" y="142875"/>
            <a:ext cx="3669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Qualidade do Ajuste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09811-C1E1-4509-ABFB-0B013610E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73279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pt-BR" altLang="pt-BR" sz="3200" kern="0" dirty="0"/>
              <a:t>Ajustou-se uma equação de regressão entre </a:t>
            </a:r>
            <a:r>
              <a:rPr lang="pt-BR" altLang="pt-BR" sz="3200" i="1" kern="0" dirty="0"/>
              <a:t>X</a:t>
            </a:r>
            <a:r>
              <a:rPr lang="pt-BR" altLang="pt-BR" sz="3200" kern="0" dirty="0"/>
              <a:t> e </a:t>
            </a:r>
            <a:r>
              <a:rPr lang="pt-BR" altLang="pt-BR" sz="3200" i="1" kern="0" dirty="0"/>
              <a:t>Y</a:t>
            </a:r>
            <a:r>
              <a:rPr lang="pt-BR" altLang="pt-BR" sz="3200" kern="0" dirty="0"/>
              <a:t>.  E a qualidade do ajuste?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pt-BR" altLang="pt-BR" sz="1000" kern="0" dirty="0"/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chemeClr val="accent2"/>
                </a:solidFill>
              </a:rPr>
              <a:t>Coeficiente de determinação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chemeClr val="accent2"/>
                </a:solidFill>
              </a:rPr>
              <a:t>Análise dos resíduos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50493" y="142875"/>
            <a:ext cx="5984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Coeficiente de Determinação </a:t>
            </a:r>
            <a:r>
              <a:rPr lang="pt-BR" altLang="pt-BR" sz="2400" b="1" dirty="0">
                <a:solidFill>
                  <a:schemeClr val="accent2"/>
                </a:solidFill>
                <a:latin typeface="+mj-lt"/>
              </a:rPr>
              <a:t>(R</a:t>
            </a:r>
            <a:r>
              <a:rPr lang="pt-BR" altLang="pt-BR" sz="2400" b="1" baseline="30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pt-BR" altLang="pt-BR" sz="2400" b="1" dirty="0">
                <a:solidFill>
                  <a:schemeClr val="accent2"/>
                </a:solidFill>
                <a:latin typeface="+mj-lt"/>
              </a:rPr>
              <a:t>)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D9551DC-5569-407C-8D6E-0EB16A2B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29072"/>
            <a:ext cx="6951662" cy="2806700"/>
          </a:xfrm>
          <a:prstGeom prst="roundRect">
            <a:avLst>
              <a:gd name="adj" fmla="val 12495"/>
            </a:avLst>
          </a:prstGeom>
          <a:solidFill>
            <a:srgbClr val="FCFEB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C8BE6B2E-AD30-409F-A822-697B19074BEF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552922"/>
            <a:ext cx="6550025" cy="2482850"/>
            <a:chOff x="711" y="1782"/>
            <a:chExt cx="4469" cy="1564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3AAFD9C9-DEE0-40DE-A25A-6E5B6A04F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00"/>
              <a:ext cx="70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>
                  <a:latin typeface="Book Antiqua" panose="02040602050305030304" pitchFamily="18" charset="0"/>
                </a:rPr>
                <a:t>R</a:t>
              </a:r>
              <a:r>
                <a:rPr lang="pt-BR" altLang="pt-BR" sz="3200" baseline="30000">
                  <a:latin typeface="Book Antiqua" panose="02040602050305030304" pitchFamily="18" charset="0"/>
                </a:rPr>
                <a:t>2</a:t>
              </a:r>
              <a:r>
                <a:rPr lang="pt-BR" altLang="pt-BR" sz="3200">
                  <a:latin typeface="Book Antiqua" panose="02040602050305030304" pitchFamily="18" charset="0"/>
                </a:rPr>
                <a:t> = </a:t>
              </a: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BD7B6925-53FF-4F50-98C5-7A9D5B021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2592"/>
              <a:ext cx="1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3C2C894-AD57-401C-A2D1-8E657D85D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76"/>
              <a:ext cx="1206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3200">
                  <a:latin typeface="Book Antiqua" panose="02040602050305030304" pitchFamily="18" charset="0"/>
                </a:rPr>
                <a:t>Variação</a:t>
              </a:r>
            </a:p>
            <a:p>
              <a:pPr algn="ctr"/>
              <a:r>
                <a:rPr lang="pt-BR" altLang="pt-BR" sz="3200">
                  <a:latin typeface="Book Antiqua" panose="02040602050305030304" pitchFamily="18" charset="0"/>
                </a:rPr>
                <a:t>total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EA06EFE6-6C7E-4424-A4D5-4B9701667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1782"/>
              <a:ext cx="1298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 dirty="0">
                  <a:latin typeface="Book Antiqua" panose="02040602050305030304" pitchFamily="18" charset="0"/>
                </a:rPr>
                <a:t>Variação</a:t>
              </a:r>
            </a:p>
            <a:p>
              <a:r>
                <a:rPr lang="pt-BR" altLang="pt-BR" sz="3200" dirty="0">
                  <a:latin typeface="Book Antiqua" panose="02040602050305030304" pitchFamily="18" charset="0"/>
                </a:rPr>
                <a:t>explicada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5B85543-3FA5-475C-A098-E8EC32D13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00"/>
              <a:ext cx="29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>
                  <a:latin typeface="Book Antiqua" panose="02040602050305030304" pitchFamily="18" charset="0"/>
                </a:rPr>
                <a:t>=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956CBFE1-ADF0-429F-9749-2B6CEB3F9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" y="2592"/>
              <a:ext cx="1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22DDA3F0-5CFD-4213-BA52-6CDC89CCE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5" y="2702"/>
              <a:ext cx="1244" cy="402"/>
              <a:chOff x="3765" y="2702"/>
              <a:chExt cx="1244" cy="402"/>
            </a:xfrm>
          </p:grpSpPr>
          <p:sp>
            <p:nvSpPr>
              <p:cNvPr id="18" name="Rectangle 13">
                <a:extLst>
                  <a:ext uri="{FF2B5EF4-FFF2-40B4-BE49-F238E27FC236}">
                    <a16:creationId xmlns:a16="http://schemas.microsoft.com/office/drawing/2014/main" id="{8F3B1C77-1064-4BA5-A61E-C779032EB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2702"/>
                <a:ext cx="1244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3600">
                    <a:latin typeface="Symbol" panose="05050102010706020507" pitchFamily="18" charset="2"/>
                  </a:rPr>
                  <a:t></a:t>
                </a:r>
                <a:r>
                  <a:rPr lang="pt-BR" altLang="pt-BR" sz="3200">
                    <a:latin typeface="Book Antiqua" panose="02040602050305030304" pitchFamily="18" charset="0"/>
                  </a:rPr>
                  <a:t> (y</a:t>
                </a:r>
                <a:r>
                  <a:rPr lang="pt-BR" altLang="pt-BR" sz="3200" baseline="-25000">
                    <a:latin typeface="Book Antiqua" panose="02040602050305030304" pitchFamily="18" charset="0"/>
                  </a:rPr>
                  <a:t>i</a:t>
                </a:r>
                <a:r>
                  <a:rPr lang="pt-BR" altLang="pt-BR" sz="3200">
                    <a:latin typeface="Book Antiqua" panose="02040602050305030304" pitchFamily="18" charset="0"/>
                  </a:rPr>
                  <a:t> - y)</a:t>
                </a:r>
                <a:r>
                  <a:rPr lang="pt-BR" altLang="pt-BR" sz="3200" baseline="30000">
                    <a:latin typeface="Book Antiqua" panose="02040602050305030304" pitchFamily="18" charset="0"/>
                  </a:rPr>
                  <a:t>2</a:t>
                </a:r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7B2BE7FB-F7CF-4428-AE83-61056AF17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3" y="2827"/>
                <a:ext cx="1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2818C43D-0347-42AA-8B70-59D51F6B4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2058"/>
              <a:ext cx="1243" cy="434"/>
              <a:chOff x="3771" y="2058"/>
              <a:chExt cx="1243" cy="434"/>
            </a:xfrm>
          </p:grpSpPr>
          <p:grpSp>
            <p:nvGrpSpPr>
              <p:cNvPr id="14" name="Group 16">
                <a:extLst>
                  <a:ext uri="{FF2B5EF4-FFF2-40B4-BE49-F238E27FC236}">
                    <a16:creationId xmlns:a16="http://schemas.microsoft.com/office/drawing/2014/main" id="{9F2F837F-B758-4E0F-8D47-90F2D9DAA0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1" y="2090"/>
                <a:ext cx="1243" cy="402"/>
                <a:chOff x="3771" y="2090"/>
                <a:chExt cx="1243" cy="402"/>
              </a:xfrm>
            </p:grpSpPr>
            <p:sp>
              <p:nvSpPr>
                <p:cNvPr id="16" name="Rectangle 17">
                  <a:extLst>
                    <a:ext uri="{FF2B5EF4-FFF2-40B4-BE49-F238E27FC236}">
                      <a16:creationId xmlns:a16="http://schemas.microsoft.com/office/drawing/2014/main" id="{F9B37DCB-A1F5-4DC9-926A-CC44C64C00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1" y="2090"/>
                  <a:ext cx="1243" cy="4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pt-BR" altLang="pt-BR" sz="3600">
                      <a:latin typeface="Symbol" panose="05050102010706020507" pitchFamily="18" charset="2"/>
                    </a:rPr>
                    <a:t></a:t>
                  </a:r>
                  <a:r>
                    <a:rPr lang="pt-BR" altLang="pt-BR" sz="3200">
                      <a:latin typeface="Book Antiqua" panose="02040602050305030304" pitchFamily="18" charset="0"/>
                    </a:rPr>
                    <a:t> (y</a:t>
                  </a:r>
                  <a:r>
                    <a:rPr lang="pt-BR" altLang="pt-BR" sz="3200" baseline="-25000">
                      <a:latin typeface="Book Antiqua" panose="02040602050305030304" pitchFamily="18" charset="0"/>
                    </a:rPr>
                    <a:t>i</a:t>
                  </a:r>
                  <a:r>
                    <a:rPr lang="pt-BR" altLang="pt-BR" sz="3200">
                      <a:latin typeface="Book Antiqua" panose="02040602050305030304" pitchFamily="18" charset="0"/>
                    </a:rPr>
                    <a:t> - y)</a:t>
                  </a:r>
                  <a:r>
                    <a:rPr lang="pt-BR" altLang="pt-BR" sz="3200" baseline="30000">
                      <a:latin typeface="Book Antiqua" panose="02040602050305030304" pitchFamily="18" charset="0"/>
                    </a:rPr>
                    <a:t>2</a:t>
                  </a:r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6EF6A7D0-6EEA-4AD6-AEA4-CB336F16A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3" y="2214"/>
                  <a:ext cx="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3CDB3936-5D30-476D-8E1B-20E86A959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2058"/>
                <a:ext cx="291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3200">
                    <a:latin typeface="Book Antiqua" panose="02040602050305030304" pitchFamily="18" charset="0"/>
                  </a:rPr>
                  <a:t>^</a:t>
                </a:r>
              </a:p>
            </p:txBody>
          </p:sp>
        </p:grpSp>
      </p:grpSp>
      <p:sp>
        <p:nvSpPr>
          <p:cNvPr id="20" name="Text Box 22">
            <a:extLst>
              <a:ext uri="{FF2B5EF4-FFF2-40B4-BE49-F238E27FC236}">
                <a16:creationId xmlns:a16="http://schemas.microsoft.com/office/drawing/2014/main" id="{B1D271B3-4499-4619-9DA8-B500DAC64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4797152"/>
            <a:ext cx="878522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>
                <a:latin typeface="+mn-lt"/>
              </a:rPr>
              <a:t>O </a:t>
            </a:r>
            <a:r>
              <a:rPr lang="pt-BR" altLang="pt-BR" i="1">
                <a:latin typeface="+mn-lt"/>
              </a:rPr>
              <a:t>R</a:t>
            </a:r>
            <a:r>
              <a:rPr lang="pt-BR" altLang="pt-BR" i="1" baseline="30000">
                <a:latin typeface="+mn-lt"/>
              </a:rPr>
              <a:t>2</a:t>
            </a:r>
            <a:r>
              <a:rPr lang="pt-BR" altLang="pt-BR">
                <a:latin typeface="+mn-lt"/>
              </a:rPr>
              <a:t> é freqüentemente conhecido como a proporção da variação de </a:t>
            </a:r>
            <a:r>
              <a:rPr lang="pt-BR" altLang="pt-BR" i="1">
                <a:latin typeface="+mn-lt"/>
              </a:rPr>
              <a:t>y </a:t>
            </a:r>
            <a:r>
              <a:rPr lang="pt-BR" altLang="pt-BR">
                <a:latin typeface="+mn-lt"/>
              </a:rPr>
              <a:t>observada que pode ser explicada pela variável regressora </a:t>
            </a:r>
            <a:r>
              <a:rPr lang="pt-BR" altLang="pt-BR" i="1">
                <a:latin typeface="+mn-lt"/>
              </a:rPr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36974264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07853" y="142875"/>
            <a:ext cx="3669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Qualidade do Ajuste</a:t>
            </a:r>
          </a:p>
        </p:txBody>
      </p:sp>
      <p:sp>
        <p:nvSpPr>
          <p:cNvPr id="3" name="Text Box 41">
            <a:extLst>
              <a:ext uri="{FF2B5EF4-FFF2-40B4-BE49-F238E27FC236}">
                <a16:creationId xmlns:a16="http://schemas.microsoft.com/office/drawing/2014/main" id="{008DB983-287A-4DFE-8B50-7E3160721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7" y="4565650"/>
            <a:ext cx="1849438" cy="579438"/>
          </a:xfrm>
          <a:prstGeom prst="rect">
            <a:avLst/>
          </a:prstGeom>
          <a:solidFill>
            <a:srgbClr val="C8FE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 dirty="0">
                <a:latin typeface="Book Antiqua" panose="02040602050305030304" pitchFamily="18" charset="0"/>
              </a:rPr>
              <a:t>0 </a:t>
            </a:r>
            <a:r>
              <a:rPr lang="pt-BR" altLang="pt-BR" sz="3200" dirty="0">
                <a:latin typeface="Book Antiqua" panose="02040602050305030304" pitchFamily="18" charset="0"/>
                <a:sym typeface="Symbol" panose="05050102010706020507" pitchFamily="18" charset="2"/>
              </a:rPr>
              <a:t> R</a:t>
            </a:r>
            <a:r>
              <a:rPr lang="pt-BR" altLang="pt-BR" sz="3200" baseline="30000" dirty="0"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pt-BR" altLang="pt-BR" sz="3200" dirty="0">
                <a:latin typeface="Book Antiqua" panose="02040602050305030304" pitchFamily="18" charset="0"/>
                <a:sym typeface="Symbol" panose="05050102010706020507" pitchFamily="18" charset="2"/>
              </a:rPr>
              <a:t>  1</a:t>
            </a:r>
          </a:p>
        </p:txBody>
      </p:sp>
      <p:sp>
        <p:nvSpPr>
          <p:cNvPr id="4" name="Text Box 42">
            <a:extLst>
              <a:ext uri="{FF2B5EF4-FFF2-40B4-BE49-F238E27FC236}">
                <a16:creationId xmlns:a16="http://schemas.microsoft.com/office/drawing/2014/main" id="{222D64D2-9361-4FFB-838D-5CB46B5E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229225"/>
            <a:ext cx="8569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>
                <a:latin typeface="+mn-lt"/>
              </a:rPr>
              <a:t>Quanto mais alto é o valor de </a:t>
            </a:r>
            <a:r>
              <a:rPr lang="pt-BR" altLang="pt-BR" i="1">
                <a:latin typeface="+mn-lt"/>
              </a:rPr>
              <a:t>R</a:t>
            </a:r>
            <a:r>
              <a:rPr lang="pt-BR" altLang="pt-BR" i="1" baseline="30000">
                <a:latin typeface="+mn-lt"/>
              </a:rPr>
              <a:t>2</a:t>
            </a:r>
            <a:r>
              <a:rPr lang="pt-BR" altLang="pt-BR" i="1">
                <a:latin typeface="+mn-lt"/>
              </a:rPr>
              <a:t>,</a:t>
            </a:r>
            <a:r>
              <a:rPr lang="pt-BR" altLang="pt-BR">
                <a:latin typeface="+mn-lt"/>
              </a:rPr>
              <a:t> mais o modelo de regressão linear simples consegue explicar a variação de </a:t>
            </a:r>
            <a:r>
              <a:rPr lang="pt-BR" altLang="pt-BR" i="1">
                <a:latin typeface="+mn-lt"/>
              </a:rPr>
              <a:t>Y.</a:t>
            </a:r>
            <a:endParaRPr lang="pt-BR" altLang="pt-BR">
              <a:latin typeface="+mn-lt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0628F4B-AB2A-4186-B10C-5AC68A28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29072"/>
            <a:ext cx="6951662" cy="2806700"/>
          </a:xfrm>
          <a:prstGeom prst="roundRect">
            <a:avLst>
              <a:gd name="adj" fmla="val 12495"/>
            </a:avLst>
          </a:prstGeom>
          <a:solidFill>
            <a:srgbClr val="FCFEB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F2B4F8-0CF3-4372-AD0E-CB0CCBCD57E8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552922"/>
            <a:ext cx="6550025" cy="2482850"/>
            <a:chOff x="711" y="1782"/>
            <a:chExt cx="4469" cy="156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277EA7E-4124-49AD-A65E-418AF01E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00"/>
              <a:ext cx="70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>
                  <a:latin typeface="Book Antiqua" panose="02040602050305030304" pitchFamily="18" charset="0"/>
                </a:rPr>
                <a:t>R</a:t>
              </a:r>
              <a:r>
                <a:rPr lang="pt-BR" altLang="pt-BR" sz="3200" baseline="30000">
                  <a:latin typeface="Book Antiqua" panose="02040602050305030304" pitchFamily="18" charset="0"/>
                </a:rPr>
                <a:t>2</a:t>
              </a:r>
              <a:r>
                <a:rPr lang="pt-BR" altLang="pt-BR" sz="3200">
                  <a:latin typeface="Book Antiqua" panose="02040602050305030304" pitchFamily="18" charset="0"/>
                </a:rPr>
                <a:t> = </a:t>
              </a: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908D2202-3BED-40CE-8E4E-57ACEB6B0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2592"/>
              <a:ext cx="1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366D78F6-02EE-483E-92DB-EFB36D638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76"/>
              <a:ext cx="1206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3200">
                  <a:latin typeface="Book Antiqua" panose="02040602050305030304" pitchFamily="18" charset="0"/>
                </a:rPr>
                <a:t>Variação</a:t>
              </a:r>
            </a:p>
            <a:p>
              <a:pPr algn="ctr"/>
              <a:r>
                <a:rPr lang="pt-BR" altLang="pt-BR" sz="3200">
                  <a:latin typeface="Book Antiqua" panose="02040602050305030304" pitchFamily="18" charset="0"/>
                </a:rPr>
                <a:t>total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CEAC14-D6C1-4B70-B775-4AD09B9C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1782"/>
              <a:ext cx="1298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 dirty="0">
                  <a:latin typeface="Book Antiqua" panose="02040602050305030304" pitchFamily="18" charset="0"/>
                </a:rPr>
                <a:t>Variação</a:t>
              </a:r>
            </a:p>
            <a:p>
              <a:r>
                <a:rPr lang="pt-BR" altLang="pt-BR" sz="3200" dirty="0">
                  <a:latin typeface="Book Antiqua" panose="02040602050305030304" pitchFamily="18" charset="0"/>
                </a:rPr>
                <a:t>explicada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7F91323-0225-44D1-A7B2-F97DCFD09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00"/>
              <a:ext cx="29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>
                  <a:latin typeface="Book Antiqua" panose="02040602050305030304" pitchFamily="18" charset="0"/>
                </a:rPr>
                <a:t>=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725DCED-AB15-4A02-87BB-240C70F21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" y="2592"/>
              <a:ext cx="1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72735E1D-CBE4-4FBD-BF98-0B40A37F5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5" y="2702"/>
              <a:ext cx="1244" cy="402"/>
              <a:chOff x="3765" y="2702"/>
              <a:chExt cx="1244" cy="402"/>
            </a:xfrm>
          </p:grpSpPr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BECAC6AB-3D17-497E-A58A-5277DE091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2702"/>
                <a:ext cx="1244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3600">
                    <a:latin typeface="Symbol" panose="05050102010706020507" pitchFamily="18" charset="2"/>
                  </a:rPr>
                  <a:t></a:t>
                </a:r>
                <a:r>
                  <a:rPr lang="pt-BR" altLang="pt-BR" sz="3200">
                    <a:latin typeface="Book Antiqua" panose="02040602050305030304" pitchFamily="18" charset="0"/>
                  </a:rPr>
                  <a:t> (y</a:t>
                </a:r>
                <a:r>
                  <a:rPr lang="pt-BR" altLang="pt-BR" sz="3200" baseline="-25000">
                    <a:latin typeface="Book Antiqua" panose="02040602050305030304" pitchFamily="18" charset="0"/>
                  </a:rPr>
                  <a:t>i</a:t>
                </a:r>
                <a:r>
                  <a:rPr lang="pt-BR" altLang="pt-BR" sz="3200">
                    <a:latin typeface="Book Antiqua" panose="02040602050305030304" pitchFamily="18" charset="0"/>
                  </a:rPr>
                  <a:t> - y)</a:t>
                </a:r>
                <a:r>
                  <a:rPr lang="pt-BR" altLang="pt-BR" sz="3200" baseline="30000">
                    <a:latin typeface="Book Antiqua" panose="02040602050305030304" pitchFamily="18" charset="0"/>
                  </a:rPr>
                  <a:t>2</a:t>
                </a:r>
              </a:p>
            </p:txBody>
          </p:sp>
          <p:sp>
            <p:nvSpPr>
              <p:cNvPr id="21" name="Line 14">
                <a:extLst>
                  <a:ext uri="{FF2B5EF4-FFF2-40B4-BE49-F238E27FC236}">
                    <a16:creationId xmlns:a16="http://schemas.microsoft.com/office/drawing/2014/main" id="{30CB55FC-8B62-407E-9B6D-B771433D6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3" y="2827"/>
                <a:ext cx="1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9318AC9B-D94F-4E4C-8792-AC045F888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2058"/>
              <a:ext cx="1243" cy="434"/>
              <a:chOff x="3771" y="2058"/>
              <a:chExt cx="1243" cy="434"/>
            </a:xfrm>
          </p:grpSpPr>
          <p:grpSp>
            <p:nvGrpSpPr>
              <p:cNvPr id="16" name="Group 16">
                <a:extLst>
                  <a:ext uri="{FF2B5EF4-FFF2-40B4-BE49-F238E27FC236}">
                    <a16:creationId xmlns:a16="http://schemas.microsoft.com/office/drawing/2014/main" id="{B9F2C4B3-9FC9-4A6C-898B-838358218F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1" y="2090"/>
                <a:ext cx="1243" cy="402"/>
                <a:chOff x="3771" y="2090"/>
                <a:chExt cx="1243" cy="40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2522FA4-BB4C-4C65-9DA5-1805815299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1" y="2090"/>
                  <a:ext cx="1243" cy="4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pt-BR" altLang="pt-BR" sz="3600">
                      <a:latin typeface="Symbol" panose="05050102010706020507" pitchFamily="18" charset="2"/>
                    </a:rPr>
                    <a:t></a:t>
                  </a:r>
                  <a:r>
                    <a:rPr lang="pt-BR" altLang="pt-BR" sz="3200">
                      <a:latin typeface="Book Antiqua" panose="02040602050305030304" pitchFamily="18" charset="0"/>
                    </a:rPr>
                    <a:t> (y</a:t>
                  </a:r>
                  <a:r>
                    <a:rPr lang="pt-BR" altLang="pt-BR" sz="3200" baseline="-25000">
                      <a:latin typeface="Book Antiqua" panose="02040602050305030304" pitchFamily="18" charset="0"/>
                    </a:rPr>
                    <a:t>i</a:t>
                  </a:r>
                  <a:r>
                    <a:rPr lang="pt-BR" altLang="pt-BR" sz="3200">
                      <a:latin typeface="Book Antiqua" panose="02040602050305030304" pitchFamily="18" charset="0"/>
                    </a:rPr>
                    <a:t> - y)</a:t>
                  </a:r>
                  <a:r>
                    <a:rPr lang="pt-BR" altLang="pt-BR" sz="3200" baseline="30000">
                      <a:latin typeface="Book Antiqua" panose="02040602050305030304" pitchFamily="18" charset="0"/>
                    </a:rPr>
                    <a:t>2</a:t>
                  </a:r>
                </a:p>
              </p:txBody>
            </p:sp>
            <p:sp>
              <p:nvSpPr>
                <p:cNvPr id="19" name="Line 18">
                  <a:extLst>
                    <a:ext uri="{FF2B5EF4-FFF2-40B4-BE49-F238E27FC236}">
                      <a16:creationId xmlns:a16="http://schemas.microsoft.com/office/drawing/2014/main" id="{5B2B621C-579E-4907-A2BB-D0000B22F5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3" y="2214"/>
                  <a:ext cx="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C77B19BC-F129-41EA-BA64-40AB32450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2058"/>
                <a:ext cx="291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3200">
                    <a:latin typeface="Book Antiqua" panose="02040602050305030304" pitchFamily="18" charset="0"/>
                  </a:rPr>
                  <a:t>^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0678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2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93100E-00D8-4E28-ADF8-9594E4607CCF}"/>
              </a:ext>
            </a:extLst>
          </p:cNvPr>
          <p:cNvSpPr txBox="1"/>
          <p:nvPr/>
        </p:nvSpPr>
        <p:spPr>
          <a:xfrm>
            <a:off x="323528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dados abaixo referem-se ao índice de octanagem na gasolina e a porcentagem de aditivo em 6 amostras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8C38FA7-1A95-41F5-A9E0-60AFAE49DD7B}"/>
              </a:ext>
            </a:extLst>
          </p:cNvPr>
          <p:cNvSpPr txBox="1"/>
          <p:nvPr/>
        </p:nvSpPr>
        <p:spPr>
          <a:xfrm>
            <a:off x="323528" y="5373216"/>
            <a:ext cx="8568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sng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Obs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 </a:t>
            </a:r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octanagem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 índice que informa a resistência do combustível à queima espontânea dentro do motor</a:t>
            </a:r>
            <a:endParaRPr lang="pt-BR" sz="2000" dirty="0"/>
          </a:p>
        </p:txBody>
      </p:sp>
      <p:graphicFrame>
        <p:nvGraphicFramePr>
          <p:cNvPr id="22" name="Tabela 22">
            <a:extLst>
              <a:ext uri="{FF2B5EF4-FFF2-40B4-BE49-F238E27FC236}">
                <a16:creationId xmlns:a16="http://schemas.microsoft.com/office/drawing/2014/main" id="{8CCF9497-E7D6-4E8D-81E1-485C427D7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8503"/>
              </p:ext>
            </p:extLst>
          </p:nvPr>
        </p:nvGraphicFramePr>
        <p:xfrm>
          <a:off x="1907704" y="1902304"/>
          <a:ext cx="5424264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9888">
                  <a:extLst>
                    <a:ext uri="{9D8B030D-6E8A-4147-A177-3AD203B41FA5}">
                      <a16:colId xmlns:a16="http://schemas.microsoft.com/office/drawing/2014/main" val="3194747777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3304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% de Aditivo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Índice de Octanagem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7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1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8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83,7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85,0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7144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2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F3C0F5-AD0B-4BF8-AFD3-EEDD2530B249}"/>
              </a:ext>
            </a:extLst>
          </p:cNvPr>
          <p:cNvSpPr txBox="1"/>
          <p:nvPr/>
        </p:nvSpPr>
        <p:spPr>
          <a:xfrm>
            <a:off x="323528" y="836712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Pede-se:</a:t>
            </a:r>
          </a:p>
          <a:p>
            <a:pPr marL="457200" indent="-457200">
              <a:buAutoNum type="arabicParenR"/>
            </a:pPr>
            <a:r>
              <a:rPr lang="pt-BR" sz="2400" dirty="0"/>
              <a:t>Faça o gráfico de dispersão</a:t>
            </a:r>
          </a:p>
          <a:p>
            <a:pPr marL="457200" indent="-457200">
              <a:buAutoNum type="arabicParenR"/>
            </a:pPr>
            <a:r>
              <a:rPr lang="pt-BR" sz="2400" dirty="0"/>
              <a:t>Estime o modelo de regressão linear e interprete os coeficientes</a:t>
            </a:r>
          </a:p>
          <a:p>
            <a:pPr marL="457200" indent="-457200">
              <a:buAutoNum type="arabicParenR"/>
            </a:pPr>
            <a:r>
              <a:rPr lang="pt-BR" sz="2400" dirty="0"/>
              <a:t>Calcule e interprete o</a:t>
            </a:r>
            <a:r>
              <a:rPr lang="pt-BR" sz="2400" dirty="0">
                <a:latin typeface="+mn-lt"/>
              </a:rPr>
              <a:t> </a:t>
            </a:r>
            <a:r>
              <a:rPr lang="pt-BR" altLang="pt-BR" sz="2400" dirty="0">
                <a:latin typeface="+mn-lt"/>
              </a:rPr>
              <a:t>R</a:t>
            </a:r>
            <a:r>
              <a:rPr lang="pt-BR" altLang="pt-BR" sz="2400" baseline="30000" dirty="0">
                <a:latin typeface="+mn-lt"/>
              </a:rPr>
              <a:t>2</a:t>
            </a:r>
            <a:endParaRPr lang="pt-BR" sz="2400" dirty="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5B536A-3AE5-485C-B51A-D3895D648712}"/>
              </a:ext>
            </a:extLst>
          </p:cNvPr>
          <p:cNvSpPr txBox="1"/>
          <p:nvPr/>
        </p:nvSpPr>
        <p:spPr>
          <a:xfrm>
            <a:off x="899592" y="2780928"/>
            <a:ext cx="612068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 dirty="0"/>
              <a:t># Dados</a:t>
            </a:r>
          </a:p>
          <a:p>
            <a:r>
              <a:rPr lang="pt-BR" sz="1900" dirty="0"/>
              <a:t>aditivo &lt;- c(1,2,3,4,5,6)</a:t>
            </a:r>
          </a:p>
          <a:p>
            <a:r>
              <a:rPr lang="pt-BR" sz="1900" dirty="0"/>
              <a:t>octanagem &lt;- c(80.5,81.6,82.1,83.7,83.9,85.0)</a:t>
            </a:r>
          </a:p>
          <a:p>
            <a:r>
              <a:rPr lang="pt-BR" sz="1900" dirty="0"/>
              <a:t># Modelo de regressão linear</a:t>
            </a:r>
          </a:p>
          <a:p>
            <a:r>
              <a:rPr lang="pt-BR" sz="1900" dirty="0"/>
              <a:t>modelo &lt;- </a:t>
            </a:r>
            <a:r>
              <a:rPr lang="pt-BR" sz="1900" dirty="0" err="1"/>
              <a:t>lm</a:t>
            </a:r>
            <a:r>
              <a:rPr lang="pt-BR" sz="1900" dirty="0"/>
              <a:t>(octanagem ~ aditivo)</a:t>
            </a:r>
          </a:p>
          <a:p>
            <a:r>
              <a:rPr lang="pt-BR" sz="1900" dirty="0"/>
              <a:t># Coeficiente do modelo de regressão linear</a:t>
            </a:r>
          </a:p>
          <a:p>
            <a:r>
              <a:rPr lang="pt-BR" sz="1900" dirty="0" err="1"/>
              <a:t>coef</a:t>
            </a:r>
            <a:r>
              <a:rPr lang="pt-BR" sz="1900" dirty="0"/>
              <a:t>(modelo)</a:t>
            </a:r>
          </a:p>
          <a:p>
            <a:r>
              <a:rPr lang="pt-BR" sz="1900" dirty="0"/>
              <a:t># Coeficiente de determinação</a:t>
            </a:r>
          </a:p>
          <a:p>
            <a:r>
              <a:rPr lang="pt-BR" sz="1900" dirty="0" err="1"/>
              <a:t>summary</a:t>
            </a:r>
            <a:r>
              <a:rPr lang="pt-BR" sz="1900" dirty="0"/>
              <a:t>(modelo)$</a:t>
            </a:r>
            <a:r>
              <a:rPr lang="pt-BR" sz="1900" dirty="0" err="1"/>
              <a:t>r.squared</a:t>
            </a:r>
            <a:endParaRPr lang="pt-BR" sz="1900" dirty="0"/>
          </a:p>
          <a:p>
            <a:r>
              <a:rPr lang="pt-BR" sz="1900" dirty="0"/>
              <a:t># Reta de regressão no modelo</a:t>
            </a:r>
          </a:p>
          <a:p>
            <a:r>
              <a:rPr lang="pt-BR" sz="1900" dirty="0" err="1"/>
              <a:t>plot</a:t>
            </a:r>
            <a:r>
              <a:rPr lang="pt-BR" sz="1900" dirty="0"/>
              <a:t>(aditivo, octanagem, </a:t>
            </a:r>
            <a:r>
              <a:rPr lang="pt-BR" sz="1900" dirty="0" err="1"/>
              <a:t>lwd</a:t>
            </a:r>
            <a:r>
              <a:rPr lang="pt-BR" sz="1900" dirty="0"/>
              <a:t>=6)</a:t>
            </a:r>
          </a:p>
          <a:p>
            <a:r>
              <a:rPr lang="pt-BR" sz="1900" dirty="0" err="1"/>
              <a:t>abline</a:t>
            </a:r>
            <a:r>
              <a:rPr lang="pt-BR" sz="1900" dirty="0"/>
              <a:t>(modelo)</a:t>
            </a:r>
          </a:p>
        </p:txBody>
      </p:sp>
    </p:spTree>
    <p:extLst>
      <p:ext uri="{BB962C8B-B14F-4D97-AF65-F5344CB8AC3E}">
        <p14:creationId xmlns:p14="http://schemas.microsoft.com/office/powerpoint/2010/main" val="36069207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2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CE422F-E9A4-46B8-8B22-B4B0DA15E089}"/>
              </a:ext>
            </a:extLst>
          </p:cNvPr>
          <p:cNvSpPr txBox="1"/>
          <p:nvPr/>
        </p:nvSpPr>
        <p:spPr>
          <a:xfrm>
            <a:off x="323528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Faça o gráfico de dispersão e calcule o coeficiente de determinação para os exemplos abaixo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7B8886B-78F3-4F87-AEE2-48E01574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74661"/>
              </p:ext>
            </p:extLst>
          </p:nvPr>
        </p:nvGraphicFramePr>
        <p:xfrm>
          <a:off x="1691680" y="1931640"/>
          <a:ext cx="5349476" cy="4023360"/>
        </p:xfrm>
        <a:graphic>
          <a:graphicData uri="http://schemas.openxmlformats.org/drawingml/2006/table">
            <a:tbl>
              <a:tblPr/>
              <a:tblGrid>
                <a:gridCol w="79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X1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Y1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1" i="0" u="none" strike="noStrike" dirty="0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X2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Y2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1" i="0" u="none" strike="noStrike" dirty="0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X3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Y3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9,14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6,95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6,77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12,74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9,26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9,96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8,10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6,13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6,08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4,26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3,10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5,39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10,84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9,13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4,82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6,42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5,68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4,74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5,73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561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33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3900B-A887-47FD-B018-59990DDA25BC}"/>
              </a:ext>
            </a:extLst>
          </p:cNvPr>
          <p:cNvSpPr txBox="1"/>
          <p:nvPr/>
        </p:nvSpPr>
        <p:spPr>
          <a:xfrm>
            <a:off x="330187" y="1052736"/>
            <a:ext cx="8424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#Dados</a:t>
            </a:r>
          </a:p>
          <a:p>
            <a:r>
              <a:rPr lang="pt-BR" sz="2000" dirty="0"/>
              <a:t>x1=c(10,8,13,9,11,14,6,4,12,7,5)</a:t>
            </a:r>
          </a:p>
          <a:p>
            <a:r>
              <a:rPr lang="pt-BR" sz="2000" dirty="0"/>
              <a:t>y1=c(8.00,6.95,7.58,8.81,8.33,9.96,7.24,4.26,10.84,4.82,5.68)</a:t>
            </a:r>
          </a:p>
          <a:p>
            <a:r>
              <a:rPr lang="pt-BR" sz="2000" dirty="0"/>
              <a:t>x2=c(10,8,13,9,11,14,6,4,12,7,5)</a:t>
            </a:r>
          </a:p>
          <a:p>
            <a:r>
              <a:rPr lang="pt-BR" sz="2000" dirty="0"/>
              <a:t>y2=c(9.14,8.14,8.74,8.77,9.26,8.10,6.13,3.10,9.13,7.26,4.74)</a:t>
            </a:r>
          </a:p>
          <a:p>
            <a:r>
              <a:rPr lang="pt-BR" sz="2000" dirty="0"/>
              <a:t>x3=c(10,8,13,9,11,14,6,4,12,7,5)</a:t>
            </a:r>
          </a:p>
          <a:p>
            <a:r>
              <a:rPr lang="pt-BR" sz="2000" dirty="0"/>
              <a:t>y3=c(7.46,6.77,12.74,7.11,7.81,8.84,6.08,5.39,8.15,6.42,5.73)</a:t>
            </a:r>
          </a:p>
        </p:txBody>
      </p:sp>
    </p:spTree>
    <p:extLst>
      <p:ext uri="{BB962C8B-B14F-4D97-AF65-F5344CB8AC3E}">
        <p14:creationId xmlns:p14="http://schemas.microsoft.com/office/powerpoint/2010/main" val="14115573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3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0322CD-BB2B-423E-A612-905306B81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79266"/>
            <a:ext cx="9144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rgbClr val="A50021"/>
                </a:solidFill>
                <a:sym typeface="Symbol" panose="05050102010706020507" pitchFamily="18" charset="2"/>
              </a:rPr>
              <a:t>O relacionamento entre </a:t>
            </a:r>
            <a:r>
              <a:rPr lang="pt-BR" altLang="pt-BR" sz="2600" i="1" kern="0" dirty="0">
                <a:solidFill>
                  <a:srgbClr val="A50021"/>
                </a:solidFill>
                <a:sym typeface="Symbol" panose="05050102010706020507" pitchFamily="18" charset="2"/>
              </a:rPr>
              <a:t>y </a:t>
            </a:r>
            <a:r>
              <a:rPr lang="pt-BR" altLang="pt-BR" sz="2600" kern="0" dirty="0">
                <a:solidFill>
                  <a:srgbClr val="A50021"/>
                </a:solidFill>
                <a:sym typeface="Symbol" panose="05050102010706020507" pitchFamily="18" charset="2"/>
              </a:rPr>
              <a:t>e a variável </a:t>
            </a:r>
            <a:r>
              <a:rPr lang="pt-BR" altLang="pt-BR" sz="2600" kern="0" dirty="0" err="1">
                <a:solidFill>
                  <a:srgbClr val="A50021"/>
                </a:solidFill>
                <a:sym typeface="Symbol" panose="05050102010706020507" pitchFamily="18" charset="2"/>
              </a:rPr>
              <a:t>regressora</a:t>
            </a:r>
            <a:r>
              <a:rPr lang="pt-BR" altLang="pt-BR" sz="2600" kern="0" dirty="0">
                <a:solidFill>
                  <a:srgbClr val="A50021"/>
                </a:solidFill>
                <a:sym typeface="Symbol" panose="05050102010706020507" pitchFamily="18" charset="2"/>
              </a:rPr>
              <a:t> </a:t>
            </a:r>
            <a:r>
              <a:rPr lang="pt-BR" altLang="pt-BR" sz="2600" i="1" kern="0" dirty="0">
                <a:solidFill>
                  <a:srgbClr val="A50021"/>
                </a:solidFill>
                <a:sym typeface="Symbol" panose="05050102010706020507" pitchFamily="18" charset="2"/>
              </a:rPr>
              <a:t>x</a:t>
            </a:r>
            <a:r>
              <a:rPr lang="pt-BR" altLang="pt-BR" sz="2600" kern="0" dirty="0">
                <a:solidFill>
                  <a:srgbClr val="A50021"/>
                </a:solidFill>
                <a:sym typeface="Symbol" panose="05050102010706020507" pitchFamily="18" charset="2"/>
              </a:rPr>
              <a:t> é linear;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rgbClr val="A50021"/>
                </a:solidFill>
              </a:rPr>
              <a:t>Os termos de </a:t>
            </a:r>
            <a:r>
              <a:rPr lang="pt-BR" altLang="pt-BR" sz="2600" i="1" kern="0" dirty="0">
                <a:solidFill>
                  <a:srgbClr val="A50021"/>
                </a:solidFill>
              </a:rPr>
              <a:t>erro</a:t>
            </a:r>
            <a:r>
              <a:rPr lang="pt-BR" altLang="pt-BR" sz="2600" kern="0" dirty="0">
                <a:solidFill>
                  <a:srgbClr val="A50021"/>
                </a:solidFill>
              </a:rPr>
              <a:t> (</a:t>
            </a:r>
            <a:r>
              <a:rPr lang="pt-BR" altLang="pt-BR" sz="2600" i="1" kern="0" dirty="0">
                <a:solidFill>
                  <a:srgbClr val="A50021"/>
                </a:solidFill>
                <a:sym typeface="Symbol" panose="05050102010706020507" pitchFamily="18" charset="2"/>
              </a:rPr>
              <a:t>e</a:t>
            </a:r>
            <a:r>
              <a:rPr lang="pt-BR" altLang="pt-BR" sz="2600" kern="0" baseline="-25000" dirty="0">
                <a:solidFill>
                  <a:srgbClr val="A50021"/>
                </a:solidFill>
              </a:rPr>
              <a:t>1</a:t>
            </a:r>
            <a:r>
              <a:rPr lang="pt-BR" altLang="pt-BR" sz="2600" kern="0" dirty="0">
                <a:solidFill>
                  <a:srgbClr val="A50021"/>
                </a:solidFill>
              </a:rPr>
              <a:t>, </a:t>
            </a:r>
            <a:r>
              <a:rPr lang="pt-BR" altLang="pt-BR" sz="2600" i="1" kern="0" dirty="0">
                <a:solidFill>
                  <a:srgbClr val="A50021"/>
                </a:solidFill>
                <a:sym typeface="Symbol" panose="05050102010706020507" pitchFamily="18" charset="2"/>
              </a:rPr>
              <a:t>e</a:t>
            </a:r>
            <a:r>
              <a:rPr lang="pt-BR" altLang="pt-BR" sz="2600" kern="0" baseline="-25000" dirty="0">
                <a:solidFill>
                  <a:srgbClr val="A50021"/>
                </a:solidFill>
              </a:rPr>
              <a:t>2</a:t>
            </a:r>
            <a:r>
              <a:rPr lang="pt-BR" altLang="pt-BR" sz="2600" kern="0" dirty="0">
                <a:solidFill>
                  <a:srgbClr val="A50021"/>
                </a:solidFill>
              </a:rPr>
              <a:t>, ..., </a:t>
            </a:r>
            <a:r>
              <a:rPr lang="pt-BR" altLang="pt-BR" sz="2600" i="1" kern="0" dirty="0" err="1">
                <a:solidFill>
                  <a:srgbClr val="A50021"/>
                </a:solidFill>
                <a:sym typeface="Symbol" panose="05050102010706020507" pitchFamily="18" charset="2"/>
              </a:rPr>
              <a:t>e</a:t>
            </a:r>
            <a:r>
              <a:rPr lang="pt-BR" altLang="pt-BR" sz="2600" i="1" kern="0" baseline="-25000" dirty="0" err="1">
                <a:solidFill>
                  <a:srgbClr val="A50021"/>
                </a:solidFill>
              </a:rPr>
              <a:t>n</a:t>
            </a:r>
            <a:r>
              <a:rPr lang="pt-BR" altLang="pt-BR" sz="2600" kern="0" dirty="0">
                <a:solidFill>
                  <a:srgbClr val="A50021"/>
                </a:solidFill>
              </a:rPr>
              <a:t>) são variáveis aleatórias independentes;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rgbClr val="A50021"/>
                </a:solidFill>
              </a:rPr>
              <a:t>Média dos erros é igual a</a:t>
            </a:r>
            <a:r>
              <a:rPr lang="pt-BR" altLang="pt-BR" sz="2600" i="1" kern="0" dirty="0">
                <a:solidFill>
                  <a:srgbClr val="A50021"/>
                </a:solidFill>
              </a:rPr>
              <a:t> </a:t>
            </a:r>
            <a:r>
              <a:rPr lang="pt-BR" altLang="pt-BR" sz="2600" kern="0" dirty="0">
                <a:solidFill>
                  <a:srgbClr val="A50021"/>
                </a:solidFill>
              </a:rPr>
              <a:t>0;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rgbClr val="A50021"/>
                </a:solidFill>
              </a:rPr>
              <a:t>Variância dos erros é igual a </a:t>
            </a:r>
            <a:r>
              <a:rPr lang="pt-BR" altLang="pt-BR" sz="2600" i="1" kern="0" dirty="0">
                <a:solidFill>
                  <a:srgbClr val="A50021"/>
                </a:solidFill>
                <a:sym typeface="Symbol" panose="05050102010706020507" pitchFamily="18" charset="2"/>
              </a:rPr>
              <a:t></a:t>
            </a:r>
            <a:r>
              <a:rPr lang="pt-BR" altLang="pt-BR" sz="2600" kern="0" baseline="30000" dirty="0">
                <a:solidFill>
                  <a:srgbClr val="A50021"/>
                </a:solidFill>
              </a:rPr>
              <a:t>2</a:t>
            </a:r>
            <a:r>
              <a:rPr lang="pt-BR" altLang="pt-BR" sz="2600" kern="0" dirty="0">
                <a:solidFill>
                  <a:srgbClr val="A50021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rgbClr val="A50021"/>
                </a:solidFill>
              </a:rPr>
              <a:t>Os erros tem distribuição normal (</a:t>
            </a:r>
            <a:r>
              <a:rPr lang="pt-BR" altLang="pt-BR" sz="2600" i="1" kern="0" dirty="0">
                <a:solidFill>
                  <a:srgbClr val="A50021"/>
                </a:solidFill>
              </a:rPr>
              <a:t>i</a:t>
            </a:r>
            <a:r>
              <a:rPr lang="pt-BR" altLang="pt-BR" sz="2600" kern="0" dirty="0">
                <a:solidFill>
                  <a:srgbClr val="A50021"/>
                </a:solidFill>
              </a:rPr>
              <a:t> = 1, 2, ..., </a:t>
            </a:r>
            <a:r>
              <a:rPr lang="pt-BR" altLang="pt-BR" sz="2600" i="1" kern="0" dirty="0">
                <a:solidFill>
                  <a:srgbClr val="A50021"/>
                </a:solidFill>
              </a:rPr>
              <a:t>n</a:t>
            </a:r>
            <a:r>
              <a:rPr lang="pt-BR" altLang="pt-BR" sz="2600" kern="0" dirty="0">
                <a:solidFill>
                  <a:srgbClr val="A50021"/>
                </a:solidFill>
              </a:rPr>
              <a:t>).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CD6719C-F087-4539-BDA3-EF43B142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80728"/>
            <a:ext cx="5905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3200" dirty="0">
                <a:solidFill>
                  <a:schemeClr val="accent2"/>
                </a:solidFill>
                <a:latin typeface="+mn-lt"/>
              </a:rPr>
              <a:t>Modelo: </a:t>
            </a:r>
            <a:r>
              <a:rPr lang="pt-BR" sz="3200" i="1" dirty="0" err="1">
                <a:latin typeface="+mn-lt"/>
              </a:rPr>
              <a:t>y</a:t>
            </a:r>
            <a:r>
              <a:rPr lang="pt-BR" sz="3200" i="1" baseline="-25000" dirty="0" err="1">
                <a:latin typeface="+mn-lt"/>
              </a:rPr>
              <a:t>i</a:t>
            </a:r>
            <a:r>
              <a:rPr lang="pt-BR" sz="3200" i="1" dirty="0">
                <a:latin typeface="+mn-lt"/>
              </a:rPr>
              <a:t> = </a:t>
            </a:r>
            <a:r>
              <a:rPr lang="pt-BR" sz="3200" i="1" dirty="0">
                <a:latin typeface="+mn-lt"/>
                <a:sym typeface="Symbol" pitchFamily="18" charset="2"/>
              </a:rPr>
              <a:t></a:t>
            </a:r>
            <a:r>
              <a:rPr lang="pt-BR" sz="1600" i="1" dirty="0">
                <a:latin typeface="+mn-lt"/>
                <a:sym typeface="Symbol" pitchFamily="18" charset="2"/>
              </a:rPr>
              <a:t>0</a:t>
            </a:r>
            <a:r>
              <a:rPr lang="pt-BR" sz="3200" i="1" dirty="0">
                <a:latin typeface="+mn-lt"/>
              </a:rPr>
              <a:t> </a:t>
            </a:r>
            <a:r>
              <a:rPr lang="pt-BR" sz="3200" i="1">
                <a:latin typeface="+mn-lt"/>
              </a:rPr>
              <a:t>+ </a:t>
            </a:r>
            <a:r>
              <a:rPr lang="pt-BR" sz="3200" i="1">
                <a:latin typeface="+mn-lt"/>
                <a:sym typeface="Symbol" pitchFamily="18" charset="2"/>
              </a:rPr>
              <a:t></a:t>
            </a:r>
            <a:r>
              <a:rPr lang="pt-BR" sz="1600" i="1">
                <a:latin typeface="+mn-lt"/>
                <a:sym typeface="Symbol" pitchFamily="18" charset="2"/>
              </a:rPr>
              <a:t>1.</a:t>
            </a:r>
            <a:r>
              <a:rPr lang="pt-BR" sz="3200" i="1">
                <a:latin typeface="+mn-lt"/>
              </a:rPr>
              <a:t>x</a:t>
            </a:r>
            <a:r>
              <a:rPr lang="pt-BR" sz="3200" i="1" baseline="-25000">
                <a:latin typeface="+mn-lt"/>
              </a:rPr>
              <a:t>i</a:t>
            </a:r>
            <a:r>
              <a:rPr lang="pt-BR" sz="3200" i="1">
                <a:latin typeface="+mn-lt"/>
              </a:rPr>
              <a:t> </a:t>
            </a:r>
            <a:r>
              <a:rPr lang="pt-BR" sz="3200" i="1" dirty="0">
                <a:latin typeface="+mn-lt"/>
              </a:rPr>
              <a:t>+ </a:t>
            </a:r>
            <a:r>
              <a:rPr lang="pt-BR" sz="3000" i="1" dirty="0">
                <a:latin typeface="+mn-lt"/>
                <a:sym typeface="Symbol" pitchFamily="18" charset="2"/>
              </a:rPr>
              <a:t>e</a:t>
            </a:r>
            <a:r>
              <a:rPr lang="pt-BR" sz="3200" i="1" baseline="-25000" dirty="0">
                <a:latin typeface="+mn-lt"/>
              </a:rPr>
              <a:t>i</a:t>
            </a:r>
            <a:r>
              <a:rPr lang="pt-BR" sz="3200" baseline="-25000" dirty="0">
                <a:latin typeface="+mn-lt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endParaRPr lang="pt-BR" sz="32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19589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10104</TotalTime>
  <Words>842</Words>
  <Application>Microsoft Office PowerPoint</Application>
  <PresentationFormat>Apresentação na tela (4:3)</PresentationFormat>
  <Paragraphs>189</Paragraphs>
  <Slides>14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Arial</vt:lpstr>
      <vt:lpstr>Book Antiqua</vt:lpstr>
      <vt:lpstr>Symbol</vt:lpstr>
      <vt:lpstr>Times New Roman</vt:lpstr>
      <vt:lpstr>Verdana</vt:lpstr>
      <vt:lpstr>Personalizar design</vt:lpstr>
      <vt:lpstr>Equation</vt:lpstr>
      <vt:lpstr>Técnicas Estatísticas de Predição Sistemas de Informação  Aula 6  Qualidade do Ajuste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1012</cp:revision>
  <dcterms:created xsi:type="dcterms:W3CDTF">2005-11-03T13:11:02Z</dcterms:created>
  <dcterms:modified xsi:type="dcterms:W3CDTF">2023-08-21T11:35:49Z</dcterms:modified>
</cp:coreProperties>
</file>