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58" r:id="rId4"/>
    <p:sldId id="271" r:id="rId5"/>
    <p:sldId id="259" r:id="rId6"/>
    <p:sldId id="261" r:id="rId7"/>
    <p:sldId id="262" r:id="rId8"/>
    <p:sldId id="263" r:id="rId9"/>
    <p:sldId id="272" r:id="rId10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6F31086C-8345-4F6E-94D2-B49FE8E46518}"/>
    <pc:docChg chg="custSel modSld">
      <pc:chgData name="Adriano Borgatto" userId="e50a874dfa6d3f1a" providerId="LiveId" clId="{6F31086C-8345-4F6E-94D2-B49FE8E46518}" dt="2023-03-22T13:42:59.399" v="61" actId="255"/>
      <pc:docMkLst>
        <pc:docMk/>
      </pc:docMkLst>
      <pc:sldChg chg="delSp modSp mod">
        <pc:chgData name="Adriano Borgatto" userId="e50a874dfa6d3f1a" providerId="LiveId" clId="{6F31086C-8345-4F6E-94D2-B49FE8E46518}" dt="2023-03-22T13:42:59.399" v="61" actId="255"/>
        <pc:sldMkLst>
          <pc:docMk/>
          <pc:sldMk cId="3258561624" sldId="263"/>
        </pc:sldMkLst>
        <pc:spChg chg="mod">
          <ac:chgData name="Adriano Borgatto" userId="e50a874dfa6d3f1a" providerId="LiveId" clId="{6F31086C-8345-4F6E-94D2-B49FE8E46518}" dt="2023-03-22T13:42:59.399" v="61" actId="255"/>
          <ac:spMkLst>
            <pc:docMk/>
            <pc:sldMk cId="3258561624" sldId="263"/>
            <ac:spMk id="5" creationId="{C5C2DCA8-0086-41CB-A9B2-56846A1049BF}"/>
          </ac:spMkLst>
        </pc:spChg>
        <pc:graphicFrameChg chg="del">
          <ac:chgData name="Adriano Borgatto" userId="e50a874dfa6d3f1a" providerId="LiveId" clId="{6F31086C-8345-4F6E-94D2-B49FE8E46518}" dt="2023-03-22T13:42:02.749" v="3" actId="478"/>
          <ac:graphicFrameMkLst>
            <pc:docMk/>
            <pc:sldMk cId="3258561624" sldId="263"/>
            <ac:graphicFrameMk id="2" creationId="{A2F935C8-67DA-4492-AA8D-6C8161DC8745}"/>
          </ac:graphicFrameMkLst>
        </pc:graphicFrameChg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5-11T10:06:43.101" v="1030" actId="1076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5-11T10:06:43.101" v="1030" actId="1076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5-11T10:06:27.573" v="1029" actId="21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del mod">
          <ac:chgData name="Adriano Borgatto" userId="e50a874dfa6d3f1a" providerId="LiveId" clId="{2C2E0C95-7D27-4DC4-82C8-75626F760B93}" dt="2022-05-11T10:06:27.573" v="1029" actId="21"/>
          <ac:graphicFrameMkLst>
            <pc:docMk/>
            <pc:sldMk cId="0" sldId="258"/>
            <ac:graphicFrameMk id="29" creationId="{8014B0F1-9772-4002-BF56-8EAE4FA3414D}"/>
          </ac:graphicFrameMkLst>
        </pc:graphicFrameChg>
        <pc:picChg chg="mod">
          <ac:chgData name="Adriano Borgatto" userId="e50a874dfa6d3f1a" providerId="LiveId" clId="{2C2E0C95-7D27-4DC4-82C8-75626F760B93}" dt="2022-05-11T10:06:43.101" v="1030" actId="1076"/>
          <ac:picMkLst>
            <pc:docMk/>
            <pc:sldMk cId="0" sldId="258"/>
            <ac:picMk id="2" creationId="{92808A3A-0ED1-3B68-174F-5B21AE23C566}"/>
          </ac:picMkLst>
        </pc:pic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7T18:14:25.121" v="986" actId="1036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7T18:13:54.489" v="972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7T18:14:25.121" v="986" actId="1036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7T18:14:15.012" v="983" actId="732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7T18:15:15.374" v="1025" actId="20577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7T18:15:15.374" v="1025" actId="20577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7T18:15:37.190" v="1028" actId="114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7T18:15:37.190" v="1028" actId="114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7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Teste de Hipóteses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25031" y="142875"/>
            <a:ext cx="5835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Significância do Modelo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3BB48-D297-4718-B307-957B07833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24744"/>
            <a:ext cx="7777162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sz="2600" kern="0" dirty="0"/>
              <a:t>Teste </a:t>
            </a:r>
            <a:r>
              <a:rPr lang="pt-BR" altLang="pt-BR" sz="2600" i="1" kern="0" dirty="0"/>
              <a:t>F</a:t>
            </a:r>
            <a:r>
              <a:rPr lang="pt-BR" altLang="pt-BR" sz="2600" kern="0" dirty="0"/>
              <a:t>  para o coeficiente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</a:p>
          <a:p>
            <a:pPr eaLnBrk="1" hangingPunct="1">
              <a:buFontTx/>
              <a:buNone/>
            </a:pPr>
            <a:endParaRPr lang="pt-BR" altLang="pt-BR" sz="1200" i="1" kern="0" dirty="0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 sz="2600" u="sng" kern="0" dirty="0">
                <a:sym typeface="Symbol" panose="05050102010706020507" pitchFamily="18" charset="2"/>
              </a:rPr>
              <a:t>Hipóteses:</a:t>
            </a:r>
          </a:p>
          <a:p>
            <a:pPr eaLnBrk="1" hangingPunct="1">
              <a:buFontTx/>
              <a:buNone/>
            </a:pPr>
            <a:endParaRPr lang="pt-BR" altLang="pt-BR" sz="1200" i="1" u="sng" kern="0" dirty="0">
              <a:sym typeface="Symbol" panose="05050102010706020507" pitchFamily="18" charset="2"/>
            </a:endParaRPr>
          </a:p>
          <a:p>
            <a:pPr eaLnBrk="1" hangingPunct="1"/>
            <a:r>
              <a:rPr lang="pt-BR" altLang="pt-BR" sz="2600" kern="0" dirty="0"/>
              <a:t>H</a:t>
            </a:r>
            <a:r>
              <a:rPr lang="pt-BR" altLang="pt-BR" sz="2600" kern="0" baseline="-25000" dirty="0"/>
              <a:t>0</a:t>
            </a:r>
            <a:r>
              <a:rPr lang="pt-BR" altLang="pt-BR" sz="2600" kern="0" dirty="0"/>
              <a:t>: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  <a:r>
              <a:rPr lang="pt-BR" altLang="pt-BR" sz="2600" kern="0" dirty="0"/>
              <a:t> = 0     e   H</a:t>
            </a:r>
            <a:r>
              <a:rPr lang="pt-BR" altLang="pt-BR" sz="2600" kern="0" baseline="-25000" dirty="0"/>
              <a:t>1</a:t>
            </a:r>
            <a:r>
              <a:rPr lang="pt-BR" altLang="pt-BR" sz="2600" kern="0" dirty="0"/>
              <a:t>: </a:t>
            </a:r>
            <a:r>
              <a:rPr lang="pt-BR" altLang="pt-BR" sz="2600" i="1" kern="0" dirty="0">
                <a:sym typeface="Symbol" panose="05050102010706020507" pitchFamily="18" charset="2"/>
              </a:rPr>
              <a:t></a:t>
            </a:r>
            <a:r>
              <a:rPr lang="pt-BR" altLang="pt-BR" sz="2600" kern="0" dirty="0"/>
              <a:t>  </a:t>
            </a:r>
            <a:r>
              <a:rPr lang="pt-BR" altLang="pt-BR" sz="2600" kern="0" dirty="0">
                <a:sym typeface="Symbol" panose="05050102010706020507" pitchFamily="18" charset="2"/>
              </a:rPr>
              <a:t></a:t>
            </a:r>
            <a:r>
              <a:rPr lang="pt-BR" altLang="pt-BR" sz="2600" kern="0" dirty="0"/>
              <a:t> 0</a:t>
            </a:r>
          </a:p>
          <a:p>
            <a:pPr eaLnBrk="1" hangingPunct="1">
              <a:buFontTx/>
              <a:buNone/>
            </a:pPr>
            <a:endParaRPr lang="pt-BR" altLang="pt-BR" sz="1200" kern="0" dirty="0"/>
          </a:p>
          <a:p>
            <a:pPr eaLnBrk="1" hangingPunct="1"/>
            <a:r>
              <a:rPr lang="pt-BR" altLang="pt-BR" sz="2600" i="1" kern="0" dirty="0"/>
              <a:t>F</a:t>
            </a:r>
            <a:r>
              <a:rPr lang="pt-BR" altLang="pt-BR" sz="2600" i="1" kern="0" baseline="30000" dirty="0"/>
              <a:t> </a:t>
            </a:r>
            <a:r>
              <a:rPr lang="pt-BR" altLang="pt-BR" sz="2600" i="1" kern="0" dirty="0"/>
              <a:t>= </a:t>
            </a:r>
            <a:r>
              <a:rPr lang="pt-BR" altLang="pt-BR" sz="2600" kern="0" dirty="0"/>
              <a:t>QMR/QME</a:t>
            </a:r>
          </a:p>
          <a:p>
            <a:pPr eaLnBrk="1" hangingPunct="1">
              <a:buFontTx/>
              <a:buNone/>
            </a:pPr>
            <a:endParaRPr lang="pt-BR" altLang="pt-BR" sz="1200" kern="0" dirty="0"/>
          </a:p>
          <a:p>
            <a:pPr eaLnBrk="1" hangingPunct="1"/>
            <a:r>
              <a:rPr lang="pt-BR" altLang="pt-BR" sz="2600" b="1" kern="0" dirty="0"/>
              <a:t>Probabilidade:</a:t>
            </a:r>
            <a:r>
              <a:rPr lang="pt-BR" altLang="pt-BR" sz="2600" kern="0" dirty="0"/>
              <a:t> Através do valor </a:t>
            </a:r>
            <a:r>
              <a:rPr lang="pt-BR" altLang="pt-BR" sz="2600" i="1" kern="0" dirty="0"/>
              <a:t>F</a:t>
            </a:r>
            <a:r>
              <a:rPr lang="pt-BR" altLang="pt-BR" sz="2600" kern="0" dirty="0"/>
              <a:t>  com </a:t>
            </a:r>
            <a:r>
              <a:rPr lang="pt-BR" altLang="pt-BR" sz="2600" i="1" kern="0" dirty="0" err="1"/>
              <a:t>gl</a:t>
            </a:r>
            <a:r>
              <a:rPr lang="pt-BR" altLang="pt-BR" sz="2600" kern="0" dirty="0"/>
              <a:t> = 1 no numerador,  </a:t>
            </a:r>
            <a:r>
              <a:rPr lang="pt-BR" altLang="pt-BR" sz="2600" i="1" kern="0" dirty="0" err="1"/>
              <a:t>gl</a:t>
            </a:r>
            <a:r>
              <a:rPr lang="pt-BR" altLang="pt-BR" sz="2600" kern="0" dirty="0"/>
              <a:t> = </a:t>
            </a:r>
            <a:r>
              <a:rPr lang="pt-BR" altLang="pt-BR" sz="2600" i="1" kern="0" dirty="0"/>
              <a:t>n </a:t>
            </a:r>
            <a:r>
              <a:rPr lang="pt-BR" altLang="pt-BR" sz="2600" kern="0" dirty="0"/>
              <a:t>– 2 no denominador, determina-se o </a:t>
            </a:r>
            <a:r>
              <a:rPr lang="pt-BR" altLang="pt-BR" sz="2600" i="1" kern="0" dirty="0"/>
              <a:t>p-valor</a:t>
            </a:r>
            <a:r>
              <a:rPr lang="pt-BR" altLang="pt-BR" sz="26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45717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25031" y="142875"/>
            <a:ext cx="5835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Significância do Modelo</a:t>
            </a:r>
          </a:p>
        </p:txBody>
      </p:sp>
      <p:sp>
        <p:nvSpPr>
          <p:cNvPr id="22" name="Text Box 97">
            <a:extLst>
              <a:ext uri="{FF2B5EF4-FFF2-40B4-BE49-F238E27FC236}">
                <a16:creationId xmlns:a16="http://schemas.microsoft.com/office/drawing/2014/main" id="{986F537F-C3BC-4082-B75E-24A85B7F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08302"/>
            <a:ext cx="471011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2200" dirty="0">
                <a:latin typeface="+mn-lt"/>
              </a:rPr>
              <a:t>GL = graus de liberdade; </a:t>
            </a:r>
          </a:p>
          <a:p>
            <a:pPr>
              <a:spcBef>
                <a:spcPts val="0"/>
              </a:spcBef>
              <a:defRPr/>
            </a:pPr>
            <a:r>
              <a:rPr lang="pt-BR" sz="2200" dirty="0">
                <a:latin typeface="+mn-lt"/>
              </a:rPr>
              <a:t>SQ = soma de quadrados; </a:t>
            </a:r>
          </a:p>
          <a:p>
            <a:pPr>
              <a:spcBef>
                <a:spcPts val="0"/>
              </a:spcBef>
              <a:defRPr/>
            </a:pPr>
            <a:r>
              <a:rPr lang="pt-BR" sz="2200" dirty="0">
                <a:latin typeface="+mn-lt"/>
              </a:rPr>
              <a:t>QM = quadrado médio.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808A3A-0ED1-3B68-174F-5B21AE23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2" y="1041623"/>
            <a:ext cx="8272989" cy="35055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82610" y="142875"/>
            <a:ext cx="6720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Abordagem clássica: regra de decisão</a:t>
            </a:r>
          </a:p>
        </p:txBody>
      </p:sp>
      <p:pic>
        <p:nvPicPr>
          <p:cNvPr id="19" name="Picture 27" descr="distribuicaoF">
            <a:extLst>
              <a:ext uri="{FF2B5EF4-FFF2-40B4-BE49-F238E27FC236}">
                <a16:creationId xmlns:a16="http://schemas.microsoft.com/office/drawing/2014/main" id="{064B26E8-2998-4F70-8478-94A73300B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0728"/>
            <a:ext cx="5489575" cy="2960688"/>
          </a:xfrm>
          <a:noFill/>
        </p:spPr>
      </p:pic>
      <p:sp>
        <p:nvSpPr>
          <p:cNvPr id="20" name="Line 11">
            <a:extLst>
              <a:ext uri="{FF2B5EF4-FFF2-40B4-BE49-F238E27FC236}">
                <a16:creationId xmlns:a16="http://schemas.microsoft.com/office/drawing/2014/main" id="{7C6BF993-3AA2-4D14-B827-119899CC4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8750" y="3176241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19B269AE-8906-4E60-89BD-69D4055A2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2457103"/>
            <a:ext cx="38941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Nível de significância adotado</a:t>
            </a:r>
          </a:p>
          <a:p>
            <a:pPr eaLnBrk="1" hangingPunct="1"/>
            <a:r>
              <a:rPr lang="pt-BR" altLang="pt-BR"/>
              <a:t>(p. ex., </a:t>
            </a:r>
            <a:r>
              <a:rPr lang="pt-BR" altLang="pt-BR">
                <a:sym typeface="Symbol" panose="05050102010706020507" pitchFamily="18" charset="2"/>
              </a:rPr>
              <a:t> = 5%)</a:t>
            </a: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AF2E09A6-E53A-4B87-87FE-15954C52E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3947766"/>
            <a:ext cx="16668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1EFCF420-65B0-4C22-9F72-4ADBF30A6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5875" y="4481166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A60D7250-2A09-422A-AB2D-CB76AB0B6B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3947766"/>
            <a:ext cx="122238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22B7C5AF-4E15-4FFA-A913-2F86E011D2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9025" y="4554191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" name="Text Box 20">
            <a:extLst>
              <a:ext uri="{FF2B5EF4-FFF2-40B4-BE49-F238E27FC236}">
                <a16:creationId xmlns:a16="http://schemas.microsoft.com/office/drawing/2014/main" id="{1E2D96BC-57B1-4E3C-97F5-1237D6FF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576416"/>
            <a:ext cx="138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Aceita H</a:t>
            </a:r>
            <a:r>
              <a:rPr lang="pt-BR" altLang="pt-BR" baseline="-25000"/>
              <a:t>0</a:t>
            </a:r>
            <a:endParaRPr lang="pt-BR" altLang="pt-BR"/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A519799A-9B36-4598-AE7A-F966A121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481166"/>
            <a:ext cx="179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Rejeita-se H</a:t>
            </a:r>
            <a:r>
              <a:rPr lang="pt-BR" altLang="pt-BR" baseline="-25000"/>
              <a:t>0</a:t>
            </a:r>
            <a:endParaRPr lang="pt-BR" altLang="pt-BR"/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76F66461-4CD9-436A-8ED8-341C33686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4868516"/>
            <a:ext cx="2949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(F ≥F</a:t>
            </a:r>
            <a:r>
              <a:rPr lang="pt-BR" altLang="pt-BR" sz="1400"/>
              <a:t>tab</a:t>
            </a:r>
            <a:r>
              <a:rPr lang="pt-BR" altLang="pt-BR"/>
              <a:t>)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F3911656-AF19-4C9E-9FD4-DB875B8C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4893916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dirty="0"/>
              <a:t>(F </a:t>
            </a:r>
            <a:r>
              <a:rPr lang="pt-BR" altLang="pt-BR" dirty="0">
                <a:sym typeface="Symbol" panose="05050102010706020507" pitchFamily="18" charset="2"/>
              </a:rPr>
              <a:t>&lt;</a:t>
            </a:r>
            <a:r>
              <a:rPr lang="pt-BR" altLang="pt-BR" dirty="0"/>
              <a:t> </a:t>
            </a:r>
            <a:r>
              <a:rPr lang="pt-BR" altLang="pt-BR" dirty="0" err="1"/>
              <a:t>F</a:t>
            </a:r>
            <a:r>
              <a:rPr lang="pt-BR" altLang="pt-BR" sz="1400" dirty="0" err="1"/>
              <a:t>tab</a:t>
            </a:r>
            <a:r>
              <a:rPr lang="pt-BR" alt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0784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49269" y="142875"/>
            <a:ext cx="5586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Abordagem baseada no </a:t>
            </a:r>
            <a:r>
              <a:rPr lang="pt-BR" sz="2400" b="1" i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p-valor</a:t>
            </a:r>
          </a:p>
        </p:txBody>
      </p: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65F69ABA-025D-4FCB-8AB8-F188ED437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64121"/>
              </p:ext>
            </p:extLst>
          </p:nvPr>
        </p:nvGraphicFramePr>
        <p:xfrm>
          <a:off x="1331913" y="1125538"/>
          <a:ext cx="594360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TATISTICA Graph" r:id="rId2" imgW="3042000" imgH="1838160" progId="STATISTICAGraph">
                  <p:embed/>
                </p:oleObj>
              </mc:Choice>
              <mc:Fallback>
                <p:oleObj name="STATISTICA Graph" r:id="rId2" imgW="3042000" imgH="1838160" progId="STATISTICAGraph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65F69ABA-025D-4FCB-8AB8-F188ED437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5943600" cy="359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8">
            <a:extLst>
              <a:ext uri="{FF2B5EF4-FFF2-40B4-BE49-F238E27FC236}">
                <a16:creationId xmlns:a16="http://schemas.microsoft.com/office/drawing/2014/main" id="{5AF86BDB-D8C8-4700-BF90-5BCAC538F011}"/>
              </a:ext>
            </a:extLst>
          </p:cNvPr>
          <p:cNvSpPr>
            <a:spLocks/>
          </p:cNvSpPr>
          <p:nvPr/>
        </p:nvSpPr>
        <p:spPr bwMode="auto">
          <a:xfrm>
            <a:off x="4868863" y="3796506"/>
            <a:ext cx="2247900" cy="355600"/>
          </a:xfrm>
          <a:custGeom>
            <a:avLst/>
            <a:gdLst>
              <a:gd name="T0" fmla="*/ 0 w 1410"/>
              <a:gd name="T1" fmla="*/ 2147483647 h 216"/>
              <a:gd name="T2" fmla="*/ 0 w 1410"/>
              <a:gd name="T3" fmla="*/ 0 h 216"/>
              <a:gd name="T4" fmla="*/ 2147483647 w 1410"/>
              <a:gd name="T5" fmla="*/ 2147483647 h 216"/>
              <a:gd name="T6" fmla="*/ 2147483647 w 1410"/>
              <a:gd name="T7" fmla="*/ 2147483647 h 216"/>
              <a:gd name="T8" fmla="*/ 2147483647 w 1410"/>
              <a:gd name="T9" fmla="*/ 2147483647 h 216"/>
              <a:gd name="T10" fmla="*/ 2147483647 w 1410"/>
              <a:gd name="T11" fmla="*/ 2147483647 h 216"/>
              <a:gd name="T12" fmla="*/ 2147483647 w 1410"/>
              <a:gd name="T13" fmla="*/ 2147483647 h 216"/>
              <a:gd name="T14" fmla="*/ 2147483647 w 1410"/>
              <a:gd name="T15" fmla="*/ 2147483647 h 216"/>
              <a:gd name="T16" fmla="*/ 2147483647 w 1410"/>
              <a:gd name="T17" fmla="*/ 2147483647 h 216"/>
              <a:gd name="T18" fmla="*/ 2147483647 w 1410"/>
              <a:gd name="T19" fmla="*/ 2147483647 h 216"/>
              <a:gd name="T20" fmla="*/ 0 w 1410"/>
              <a:gd name="T21" fmla="*/ 2147483647 h 2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10"/>
              <a:gd name="T34" fmla="*/ 0 h 216"/>
              <a:gd name="T35" fmla="*/ 1410 w 1410"/>
              <a:gd name="T36" fmla="*/ 216 h 2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10" h="216">
                <a:moveTo>
                  <a:pt x="0" y="192"/>
                </a:moveTo>
                <a:lnTo>
                  <a:pt x="0" y="0"/>
                </a:lnTo>
                <a:lnTo>
                  <a:pt x="120" y="24"/>
                </a:lnTo>
                <a:lnTo>
                  <a:pt x="246" y="54"/>
                </a:lnTo>
                <a:lnTo>
                  <a:pt x="474" y="96"/>
                </a:lnTo>
                <a:lnTo>
                  <a:pt x="624" y="126"/>
                </a:lnTo>
                <a:lnTo>
                  <a:pt x="906" y="150"/>
                </a:lnTo>
                <a:lnTo>
                  <a:pt x="1116" y="156"/>
                </a:lnTo>
                <a:lnTo>
                  <a:pt x="1380" y="186"/>
                </a:lnTo>
                <a:lnTo>
                  <a:pt x="1410" y="216"/>
                </a:lnTo>
                <a:lnTo>
                  <a:pt x="0" y="192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255F8AAA-BDAB-4258-B649-B6CC5C727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1913" y="3186906"/>
            <a:ext cx="457200" cy="7620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A93CFEE9-D35D-4904-AA43-CFE0705C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2729706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rgbClr val="990033"/>
                </a:solidFill>
                <a:latin typeface="Arial" panose="020B0604020202020204" pitchFamily="34" charset="0"/>
              </a:rPr>
              <a:t>valor p</a:t>
            </a:r>
          </a:p>
        </p:txBody>
      </p:sp>
    </p:spTree>
    <p:extLst>
      <p:ext uri="{BB962C8B-B14F-4D97-AF65-F5344CB8AC3E}">
        <p14:creationId xmlns:p14="http://schemas.microsoft.com/office/powerpoint/2010/main" val="36974264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34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93100E-00D8-4E28-ADF8-9594E4607CCF}"/>
              </a:ext>
            </a:extLst>
          </p:cNvPr>
          <p:cNvSpPr txBox="1"/>
          <p:nvPr/>
        </p:nvSpPr>
        <p:spPr>
          <a:xfrm>
            <a:off x="323528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dados abaixo referem-se ao índice de octanagem na gasolina e a porcentagem de aditivo em 6 amostras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C38FA7-1A95-41F5-A9E0-60AFAE49DD7B}"/>
              </a:ext>
            </a:extLst>
          </p:cNvPr>
          <p:cNvSpPr txBox="1"/>
          <p:nvPr/>
        </p:nvSpPr>
        <p:spPr>
          <a:xfrm>
            <a:off x="323528" y="5373216"/>
            <a:ext cx="856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octanagem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índice que informa a resistência do combustível à queima espontânea dentro do motor</a:t>
            </a:r>
            <a:endParaRPr lang="pt-BR" sz="2000" dirty="0"/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8CCF9497-E7D6-4E8D-81E1-485C427D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8503"/>
              </p:ext>
            </p:extLst>
          </p:nvPr>
        </p:nvGraphicFramePr>
        <p:xfrm>
          <a:off x="1907704" y="1902304"/>
          <a:ext cx="542426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3194747777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3304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% de Aditivo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Índice de Octanagem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7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8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144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1104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5B536A-3AE5-485C-B51A-D3895D648712}"/>
              </a:ext>
            </a:extLst>
          </p:cNvPr>
          <p:cNvSpPr txBox="1"/>
          <p:nvPr/>
        </p:nvSpPr>
        <p:spPr>
          <a:xfrm>
            <a:off x="395536" y="1700808"/>
            <a:ext cx="741682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# Dados</a:t>
            </a:r>
          </a:p>
          <a:p>
            <a:r>
              <a:rPr lang="pt-BR" sz="2000" dirty="0"/>
              <a:t>aditivo &lt;- c(1,2,3,4,5,6)</a:t>
            </a:r>
          </a:p>
          <a:p>
            <a:r>
              <a:rPr lang="pt-BR" sz="2000" dirty="0"/>
              <a:t>octanagem &lt;- c(80.5,81.6,82.1,83.7,83.9,85.0)</a:t>
            </a:r>
          </a:p>
          <a:p>
            <a:r>
              <a:rPr lang="pt-BR" sz="2000" dirty="0"/>
              <a:t># Modelo de regressão linear</a:t>
            </a:r>
          </a:p>
          <a:p>
            <a:r>
              <a:rPr lang="pt-BR" sz="2000" dirty="0"/>
              <a:t>modelo &lt;- </a:t>
            </a:r>
            <a:r>
              <a:rPr lang="pt-BR" sz="2000" dirty="0" err="1"/>
              <a:t>lm</a:t>
            </a:r>
            <a:r>
              <a:rPr lang="pt-BR" sz="2000" dirty="0"/>
              <a:t>(octanagem ~ aditivo)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(modelo)</a:t>
            </a:r>
          </a:p>
          <a:p>
            <a:r>
              <a:rPr lang="pt-BR" sz="2000" dirty="0"/>
              <a:t>anova(modelo)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4D8BF9-1900-410F-9360-2AE3C4982BED}"/>
              </a:ext>
            </a:extLst>
          </p:cNvPr>
          <p:cNvSpPr txBox="1"/>
          <p:nvPr/>
        </p:nvSpPr>
        <p:spPr>
          <a:xfrm>
            <a:off x="323528" y="797803"/>
            <a:ext cx="8064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Teste a significância do efeito do aditivo na octanagem da gasolina.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BE3363A-4405-4BF2-BD6E-2FB551C0A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04" r="52362" b="12460"/>
          <a:stretch/>
        </p:blipFill>
        <p:spPr>
          <a:xfrm>
            <a:off x="467544" y="4000602"/>
            <a:ext cx="7272808" cy="23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20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9889" y="142875"/>
            <a:ext cx="192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2DCA8-0086-41CB-A9B2-56846A1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903649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600" kern="0" dirty="0">
                <a:latin typeface="+mn-lt"/>
              </a:rPr>
              <a:t>1) A academia de ginástica “Boa Forma” decidiu ilustrar uma abordagem teórica de como os exercícios aeróbicos (x) podem afetar o peso (y). Membros da academia registraram cuidadosamente o número de minutos de exercícios aeróbicos que praticaram no decorrer de uma semana. Utilizando o arquivo </a:t>
            </a:r>
            <a:r>
              <a:rPr lang="pt-BR" sz="2600" i="1" kern="0" dirty="0">
                <a:solidFill>
                  <a:srgbClr val="FF0000"/>
                </a:solidFill>
                <a:latin typeface="+mn-lt"/>
              </a:rPr>
              <a:t>Exercicio.csv</a:t>
            </a:r>
            <a:r>
              <a:rPr lang="pt-BR" sz="2600" kern="0" dirty="0">
                <a:latin typeface="+mn-lt"/>
              </a:rPr>
              <a:t>, teste ao nível de 5% de significância o efeito do exercício aeróbico em relação a perda de peso e interprete o coeficiente do modelo.</a:t>
            </a:r>
          </a:p>
        </p:txBody>
      </p:sp>
    </p:spTree>
    <p:extLst>
      <p:ext uri="{BB962C8B-B14F-4D97-AF65-F5344CB8AC3E}">
        <p14:creationId xmlns:p14="http://schemas.microsoft.com/office/powerpoint/2010/main" val="32585616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79889" y="142875"/>
            <a:ext cx="192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C2DCA8-0086-41CB-A9B2-56846A10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58403"/>
            <a:ext cx="8299450" cy="399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sz="2600" kern="0" dirty="0">
                <a:latin typeface="+mn-lt"/>
              </a:rPr>
              <a:t>2) Os dados no arquivo </a:t>
            </a:r>
            <a:r>
              <a:rPr lang="pt-BR" sz="2600" i="1" kern="0" dirty="0">
                <a:solidFill>
                  <a:srgbClr val="FF0000"/>
                </a:solidFill>
                <a:latin typeface="+mn-lt"/>
              </a:rPr>
              <a:t>carros.csv</a:t>
            </a:r>
            <a:r>
              <a:rPr lang="pt-BR" sz="2600" kern="0" dirty="0">
                <a:latin typeface="+mn-lt"/>
              </a:rPr>
              <a:t> referem-se ao </a:t>
            </a:r>
            <a:r>
              <a:rPr lang="pt-BR" sz="2600" u="sng" kern="0" dirty="0">
                <a:latin typeface="+mn-lt"/>
              </a:rPr>
              <a:t>Tempo</a:t>
            </a:r>
            <a:r>
              <a:rPr lang="pt-BR" sz="2600" kern="0" dirty="0">
                <a:latin typeface="+mn-lt"/>
              </a:rPr>
              <a:t> (tempo de uso do carro, em anos) e </a:t>
            </a:r>
            <a:r>
              <a:rPr lang="pt-BR" sz="2600" u="sng" kern="0" dirty="0">
                <a:latin typeface="+mn-lt"/>
              </a:rPr>
              <a:t>Valor</a:t>
            </a:r>
            <a:r>
              <a:rPr lang="pt-BR" sz="2600" kern="0" dirty="0">
                <a:latin typeface="+mn-lt"/>
              </a:rPr>
              <a:t> (% do valor em relação ao carro novo). Construa um modelo de regressão linear para estimar o valor do carro em função do tempo de uso e teste a significância </a:t>
            </a:r>
            <a:r>
              <a:rPr lang="pt-BR" sz="2600" dirty="0">
                <a:latin typeface="+mn-lt"/>
              </a:rPr>
              <a:t>(</a:t>
            </a:r>
            <a:r>
              <a:rPr lang="pt-BR" sz="2600" i="1" dirty="0">
                <a:latin typeface="+mn-lt"/>
                <a:sym typeface="Symbol" pitchFamily="18" charset="2"/>
              </a:rPr>
              <a:t></a:t>
            </a:r>
            <a:r>
              <a:rPr lang="pt-BR" sz="2600" dirty="0">
                <a:latin typeface="+mn-lt"/>
                <a:sym typeface="Symbol" pitchFamily="18" charset="2"/>
              </a:rPr>
              <a:t>) ao nível de 5%. Faça a conclusão do teste.</a:t>
            </a:r>
            <a:endParaRPr lang="pt-BR" sz="26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</TotalTime>
  <Words>393</Words>
  <Application>Microsoft Office PowerPoint</Application>
  <PresentationFormat>Apresentação na tela (4:3)</PresentationFormat>
  <Paragraphs>55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</vt:lpstr>
      <vt:lpstr>Times New Roman</vt:lpstr>
      <vt:lpstr>Verdana</vt:lpstr>
      <vt:lpstr>Personalizar design</vt:lpstr>
      <vt:lpstr>STATISTICA Graph</vt:lpstr>
      <vt:lpstr>Técnicas Estatísticas de Predição Sistemas de Informação  Aula 7  Teste de Hipóteses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2023-03-22T13:42:59Z</dcterms:modified>
</cp:coreProperties>
</file>