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8" r:id="rId4"/>
    <p:sldId id="270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30B321EE-EA43-4026-B718-E4AB43BCCEBF}"/>
    <pc:docChg chg="modSld">
      <pc:chgData name="Adriano Borgatto" userId="e50a874dfa6d3f1a" providerId="LiveId" clId="{30B321EE-EA43-4026-B718-E4AB43BCCEBF}" dt="2023-08-11T12:21:28.388" v="51" actId="14100"/>
      <pc:docMkLst>
        <pc:docMk/>
      </pc:docMkLst>
      <pc:sldChg chg="addSp modSp mod">
        <pc:chgData name="Adriano Borgatto" userId="e50a874dfa6d3f1a" providerId="LiveId" clId="{30B321EE-EA43-4026-B718-E4AB43BCCEBF}" dt="2023-08-11T12:21:28.388" v="51" actId="14100"/>
        <pc:sldMkLst>
          <pc:docMk/>
          <pc:sldMk cId="2292630170" sldId="266"/>
        </pc:sldMkLst>
        <pc:spChg chg="add mod">
          <ac:chgData name="Adriano Borgatto" userId="e50a874dfa6d3f1a" providerId="LiveId" clId="{30B321EE-EA43-4026-B718-E4AB43BCCEBF}" dt="2023-08-11T12:21:23.808" v="50" actId="1037"/>
          <ac:spMkLst>
            <pc:docMk/>
            <pc:sldMk cId="2292630170" sldId="266"/>
            <ac:spMk id="5" creationId="{C83776A4-A075-D53A-BE3F-26BE8154A212}"/>
          </ac:spMkLst>
        </pc:spChg>
        <pc:graphicFrameChg chg="mod modGraphic">
          <ac:chgData name="Adriano Borgatto" userId="e50a874dfa6d3f1a" providerId="LiveId" clId="{30B321EE-EA43-4026-B718-E4AB43BCCEBF}" dt="2023-08-11T12:21:28.388" v="51" actId="14100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57F45673-9209-4A5D-B422-0E24FE9D0C8A}"/>
    <pc:docChg chg="modSld">
      <pc:chgData name="Adriano Borgatto" userId="e50a874dfa6d3f1a" providerId="LiveId" clId="{57F45673-9209-4A5D-B422-0E24FE9D0C8A}" dt="2023-03-15T11:56:35.136" v="57" actId="20577"/>
      <pc:docMkLst>
        <pc:docMk/>
      </pc:docMkLst>
      <pc:sldChg chg="modSp mod">
        <pc:chgData name="Adriano Borgatto" userId="e50a874dfa6d3f1a" providerId="LiveId" clId="{57F45673-9209-4A5D-B422-0E24FE9D0C8A}" dt="2023-03-15T11:53:02.964" v="55" actId="255"/>
        <pc:sldMkLst>
          <pc:docMk/>
          <pc:sldMk cId="1075697645" sldId="259"/>
        </pc:sldMkLst>
        <pc:spChg chg="mod">
          <ac:chgData name="Adriano Borgatto" userId="e50a874dfa6d3f1a" providerId="LiveId" clId="{57F45673-9209-4A5D-B422-0E24FE9D0C8A}" dt="2023-03-15T11:53:02.964" v="55" actId="255"/>
          <ac:spMkLst>
            <pc:docMk/>
            <pc:sldMk cId="1075697645" sldId="259"/>
            <ac:spMk id="4" creationId="{BE7B25D5-41F4-4FB5-98E4-103E6D2215E2}"/>
          </ac:spMkLst>
        </pc:spChg>
      </pc:sldChg>
      <pc:sldChg chg="modSp mod">
        <pc:chgData name="Adriano Borgatto" userId="e50a874dfa6d3f1a" providerId="LiveId" clId="{57F45673-9209-4A5D-B422-0E24FE9D0C8A}" dt="2023-03-10T18:00:11.157" v="49" actId="20577"/>
        <pc:sldMkLst>
          <pc:docMk/>
          <pc:sldMk cId="1813755357" sldId="264"/>
        </pc:sldMkLst>
        <pc:graphicFrameChg chg="mod modGraphic">
          <ac:chgData name="Adriano Borgatto" userId="e50a874dfa6d3f1a" providerId="LiveId" clId="{57F45673-9209-4A5D-B422-0E24FE9D0C8A}" dt="2023-03-10T18:00:11.157" v="49" actId="20577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modSp mod">
        <pc:chgData name="Adriano Borgatto" userId="e50a874dfa6d3f1a" providerId="LiveId" clId="{57F45673-9209-4A5D-B422-0E24FE9D0C8A}" dt="2023-03-10T18:00:37.093" v="51"/>
        <pc:sldMkLst>
          <pc:docMk/>
          <pc:sldMk cId="443477199" sldId="265"/>
        </pc:sldMkLst>
        <pc:spChg chg="mod">
          <ac:chgData name="Adriano Borgatto" userId="e50a874dfa6d3f1a" providerId="LiveId" clId="{57F45673-9209-4A5D-B422-0E24FE9D0C8A}" dt="2023-03-10T18:00:37.093" v="51"/>
          <ac:spMkLst>
            <pc:docMk/>
            <pc:sldMk cId="443477199" sldId="265"/>
            <ac:spMk id="4" creationId="{5A928ADD-05DA-48AA-9ADA-D1C205AE106A}"/>
          </ac:spMkLst>
        </pc:spChg>
      </pc:sldChg>
      <pc:sldChg chg="modSp mod">
        <pc:chgData name="Adriano Borgatto" userId="e50a874dfa6d3f1a" providerId="LiveId" clId="{57F45673-9209-4A5D-B422-0E24FE9D0C8A}" dt="2023-03-15T11:56:35.136" v="57" actId="20577"/>
        <pc:sldMkLst>
          <pc:docMk/>
          <pc:sldMk cId="2909255823" sldId="271"/>
        </pc:sldMkLst>
        <pc:spChg chg="mod">
          <ac:chgData name="Adriano Borgatto" userId="e50a874dfa6d3f1a" providerId="LiveId" clId="{57F45673-9209-4A5D-B422-0E24FE9D0C8A}" dt="2023-03-15T11:56:35.136" v="57" actId="20577"/>
          <ac:spMkLst>
            <pc:docMk/>
            <pc:sldMk cId="2909255823" sldId="271"/>
            <ac:spMk id="4" creationId="{5A928ADD-05DA-48AA-9ADA-D1C205AE106A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7T17:48:52.917" v="1257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7T17:35:46.372" v="1035" actId="1037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7T17:35:46.372" v="1035" actId="1037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7T17:45:55.950" v="1255" actId="255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7T17:45:55.950" v="1255" actId="25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7T17:48:52.917" v="1257" actId="20577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7T17:48:52.917" v="1257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7T17:44:55.399" v="1253" actId="1037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mod">
          <ac:chgData name="Adriano Borgatto" userId="e50a874dfa6d3f1a" providerId="LiveId" clId="{BC181C97-953D-4172-B9C0-6D83A184D733}" dt="2022-04-07T17:44:55.399" v="1253" actId="1037"/>
          <ac:picMkLst>
            <pc:docMk/>
            <pc:sldMk cId="2969784623" sldId="267"/>
            <ac:picMk id="3" creationId="{A2C8AE17-1AC0-47F5-BA07-D343F352C19A}"/>
          </ac:picMkLst>
        </pc:pic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del mod modCrop">
          <ac:chgData name="Adriano Borgatto" userId="e50a874dfa6d3f1a" providerId="LiveId" clId="{BC181C97-953D-4172-B9C0-6D83A184D733}" dt="2022-04-07T17:44:28.783" v="1237" actId="47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Sp delSp modSp add mod">
        <pc:chgData name="Adriano Borgatto" userId="e50a874dfa6d3f1a" providerId="LiveId" clId="{BC181C97-953D-4172-B9C0-6D83A184D733}" dt="2022-04-07T17:41:21.894" v="1236" actId="14100"/>
        <pc:sldMkLst>
          <pc:docMk/>
          <pc:sldMk cId="2328634869" sldId="270"/>
        </pc:sldMkLst>
        <pc:spChg chg="add mod">
          <ac:chgData name="Adriano Borgatto" userId="e50a874dfa6d3f1a" providerId="LiveId" clId="{BC181C97-953D-4172-B9C0-6D83A184D733}" dt="2022-04-07T17:41:21.894" v="1236" actId="14100"/>
          <ac:spMkLst>
            <pc:docMk/>
            <pc:sldMk cId="2328634869" sldId="270"/>
            <ac:spMk id="4" creationId="{B4965B91-BA62-4248-9526-2E4DF496CC4F}"/>
          </ac:spMkLst>
        </pc:spChg>
        <pc:picChg chg="del mod">
          <ac:chgData name="Adriano Borgatto" userId="e50a874dfa6d3f1a" providerId="LiveId" clId="{BC181C97-953D-4172-B9C0-6D83A184D733}" dt="2022-04-07T17:41:14.348" v="1232" actId="478"/>
          <ac:picMkLst>
            <pc:docMk/>
            <pc:sldMk cId="2328634869" sldId="270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E55D676B-3AE5-4348-B71C-7F5E4776C2E6}"/>
    <pc:docChg chg="modSld">
      <pc:chgData name="Adriano Borgatto" userId="e50a874dfa6d3f1a" providerId="LiveId" clId="{E55D676B-3AE5-4348-B71C-7F5E4776C2E6}" dt="2022-09-02T13:25:15.180" v="76" actId="20577"/>
      <pc:docMkLst>
        <pc:docMk/>
      </pc:docMkLst>
      <pc:sldChg chg="modSp mod">
        <pc:chgData name="Adriano Borgatto" userId="e50a874dfa6d3f1a" providerId="LiveId" clId="{E55D676B-3AE5-4348-B71C-7F5E4776C2E6}" dt="2022-09-02T13:20:50.177" v="0" actId="20577"/>
        <pc:sldMkLst>
          <pc:docMk/>
          <pc:sldMk cId="0" sldId="258"/>
        </pc:sldMkLst>
        <pc:spChg chg="mod">
          <ac:chgData name="Adriano Borgatto" userId="e50a874dfa6d3f1a" providerId="LiveId" clId="{E55D676B-3AE5-4348-B71C-7F5E4776C2E6}" dt="2022-09-02T13:20:50.177" v="0" actId="20577"/>
          <ac:spMkLst>
            <pc:docMk/>
            <pc:sldMk cId="0" sldId="258"/>
            <ac:spMk id="8" creationId="{590D0404-DB6C-464A-AF63-617B91BD6141}"/>
          </ac:spMkLst>
        </pc:spChg>
      </pc:sldChg>
      <pc:sldChg chg="modSp mod">
        <pc:chgData name="Adriano Borgatto" userId="e50a874dfa6d3f1a" providerId="LiveId" clId="{E55D676B-3AE5-4348-B71C-7F5E4776C2E6}" dt="2022-09-02T13:25:15.180" v="76" actId="20577"/>
        <pc:sldMkLst>
          <pc:docMk/>
          <pc:sldMk cId="2203118664" sldId="261"/>
        </pc:sldMkLst>
        <pc:spChg chg="mod">
          <ac:chgData name="Adriano Borgatto" userId="e50a874dfa6d3f1a" providerId="LiveId" clId="{E55D676B-3AE5-4348-B71C-7F5E4776C2E6}" dt="2022-09-02T13:25:15.180" v="76" actId="20577"/>
          <ac:spMkLst>
            <pc:docMk/>
            <pc:sldMk cId="2203118664" sldId="261"/>
            <ac:spMk id="3" creationId="{A6AFB360-E190-4581-A42B-F26AEF14E4F6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4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Intervalo de Confiança e Teste de Hipóteses para Correlação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5DBB2A-81DA-4009-B810-5E20F812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08720"/>
            <a:ext cx="5616623" cy="53911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083D80-C90C-414B-8182-96ADBE2F1D16}"/>
              </a:ext>
            </a:extLst>
          </p:cNvPr>
          <p:cNvSpPr/>
          <p:nvPr/>
        </p:nvSpPr>
        <p:spPr>
          <a:xfrm>
            <a:off x="1410215" y="99332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para correlação</a:t>
            </a:r>
          </a:p>
        </p:txBody>
      </p:sp>
    </p:spTree>
    <p:extLst>
      <p:ext uri="{BB962C8B-B14F-4D97-AF65-F5344CB8AC3E}">
        <p14:creationId xmlns:p14="http://schemas.microsoft.com/office/powerpoint/2010/main" val="11589271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5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E9AC5-FE97-474A-AFA3-BABA5A37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0658"/>
            <a:ext cx="8856984" cy="569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7313" lvl="1" indent="0" eaLnBrk="1" hangingPunct="1">
              <a:lnSpc>
                <a:spcPct val="110000"/>
              </a:lnSpc>
              <a:buNone/>
            </a:pPr>
            <a:r>
              <a:rPr lang="pt-BR" altLang="pt-BR" sz="2400" kern="0" dirty="0"/>
              <a:t>Desejamos testar se existe ou não correlação entre o número de clientes (</a:t>
            </a:r>
            <a:r>
              <a:rPr lang="pt-BR" altLang="pt-BR" sz="2400" i="1" kern="0" dirty="0"/>
              <a:t>Y</a:t>
            </a:r>
            <a:r>
              <a:rPr lang="pt-BR" altLang="pt-BR" sz="2400" kern="0" dirty="0"/>
              <a:t>) e os anos de experiência de agentes de seguros (</a:t>
            </a:r>
            <a:r>
              <a:rPr lang="pt-BR" altLang="pt-BR" sz="2400" i="1" kern="0" dirty="0"/>
              <a:t>X</a:t>
            </a:r>
            <a:r>
              <a:rPr lang="pt-BR" altLang="pt-BR" sz="2400" kern="0" dirty="0"/>
              <a:t>). Foram sorteados cinco agentes e observamos as duas variáveis em cada agente, cujos resultados foram: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pt-BR" altLang="pt-BR" sz="2400" kern="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pt-BR" altLang="pt-BR" sz="2400" kern="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pt-BR" altLang="pt-BR" sz="2400" kern="0" dirty="0"/>
          </a:p>
          <a:p>
            <a:pPr marL="87313" lvl="1" indent="0" eaLnBrk="1" hangingPunct="1">
              <a:lnSpc>
                <a:spcPct val="110000"/>
              </a:lnSpc>
              <a:buNone/>
            </a:pPr>
            <a:r>
              <a:rPr lang="pt-BR" altLang="pt-BR" sz="2400" kern="0" dirty="0"/>
              <a:t>Teste a hipótese de não haver correlação entre número de clientes e anos de experiência. Utilize nível de significância de 10% (</a:t>
            </a:r>
            <a:r>
              <a:rPr lang="pt-BR" altLang="pt-BR" sz="2400" kern="0" dirty="0">
                <a:sym typeface="Symbol" panose="05050102010706020507" pitchFamily="18" charset="2"/>
              </a:rPr>
              <a:t>=0,10).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84DBE38-5F52-4F70-B4D2-2DEFA07CF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2564"/>
              </p:ext>
            </p:extLst>
          </p:nvPr>
        </p:nvGraphicFramePr>
        <p:xfrm>
          <a:off x="323528" y="2780928"/>
          <a:ext cx="8424936" cy="132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22170718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345577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740674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47630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2987621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949791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69169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535777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683350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38673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47348094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pt-BR" sz="2200" dirty="0"/>
                        <a:t>Agentes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05465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pt-BR" sz="2200" dirty="0"/>
                        <a:t>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65343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pt-BR" sz="2200" dirty="0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3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553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9463" y="142875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 no 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928ADD-05DA-48AA-9ADA-D1C205AE106A}"/>
              </a:ext>
            </a:extLst>
          </p:cNvPr>
          <p:cNvSpPr txBox="1"/>
          <p:nvPr/>
        </p:nvSpPr>
        <p:spPr>
          <a:xfrm>
            <a:off x="323528" y="1124744"/>
            <a:ext cx="73448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# Dados</a:t>
            </a:r>
          </a:p>
          <a:p>
            <a:r>
              <a:rPr lang="pt-BR" sz="2400" dirty="0"/>
              <a:t>anos &lt;- c(2,4,4,5,6,7,8,8,10,10)</a:t>
            </a:r>
          </a:p>
          <a:p>
            <a:r>
              <a:rPr lang="pt-BR" sz="2400" dirty="0"/>
              <a:t>clientes &lt;- c(48,61,53,64,60,63,72,70,71,81)</a:t>
            </a:r>
          </a:p>
          <a:p>
            <a:r>
              <a:rPr lang="pt-BR" sz="2400" dirty="0" err="1"/>
              <a:t>plot</a:t>
            </a:r>
            <a:r>
              <a:rPr lang="pt-BR" sz="2400" dirty="0"/>
              <a:t>(anos, clientes)</a:t>
            </a:r>
          </a:p>
          <a:p>
            <a:endParaRPr lang="pt-BR" sz="2400" dirty="0"/>
          </a:p>
          <a:p>
            <a:r>
              <a:rPr lang="pt-BR" sz="2400" dirty="0"/>
              <a:t># Intervalo de Confiança</a:t>
            </a:r>
          </a:p>
          <a:p>
            <a:r>
              <a:rPr lang="pt-BR" sz="2400" dirty="0" err="1"/>
              <a:t>cor.test</a:t>
            </a:r>
            <a:r>
              <a:rPr lang="pt-BR" sz="2400" dirty="0"/>
              <a:t>(</a:t>
            </a:r>
            <a:r>
              <a:rPr lang="pt-BR" sz="2400" dirty="0" err="1"/>
              <a:t>anos,clientes,conf.level</a:t>
            </a:r>
            <a:r>
              <a:rPr lang="pt-BR" sz="2400" dirty="0"/>
              <a:t>=0.95)$conf.int</a:t>
            </a:r>
          </a:p>
          <a:p>
            <a:endParaRPr lang="pt-BR" sz="2400" dirty="0"/>
          </a:p>
          <a:p>
            <a:r>
              <a:rPr lang="pt-BR" sz="2400" dirty="0"/>
              <a:t># Teste de Hipóteses</a:t>
            </a:r>
          </a:p>
          <a:p>
            <a:r>
              <a:rPr lang="pt-BR" sz="2400" dirty="0" err="1"/>
              <a:t>cor.test</a:t>
            </a:r>
            <a:r>
              <a:rPr lang="pt-BR" sz="2400" dirty="0"/>
              <a:t>(</a:t>
            </a:r>
            <a:r>
              <a:rPr lang="pt-BR" sz="2400" dirty="0" err="1"/>
              <a:t>anos,clientes,alternative</a:t>
            </a:r>
            <a:r>
              <a:rPr lang="pt-BR" sz="2400" dirty="0"/>
              <a:t>="</a:t>
            </a:r>
            <a:r>
              <a:rPr lang="pt-BR" sz="2400" dirty="0" err="1"/>
              <a:t>two.sided</a:t>
            </a:r>
            <a:r>
              <a:rPr lang="pt-BR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434771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55322" y="142875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Simulado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928ADD-05DA-48AA-9ADA-D1C205AE106A}"/>
              </a:ext>
            </a:extLst>
          </p:cNvPr>
          <p:cNvSpPr txBox="1"/>
          <p:nvPr/>
        </p:nvSpPr>
        <p:spPr>
          <a:xfrm>
            <a:off x="323528" y="1124744"/>
            <a:ext cx="82089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rbvn</a:t>
            </a:r>
            <a:r>
              <a:rPr lang="pt-BR" sz="2400" dirty="0"/>
              <a:t>&lt;-</a:t>
            </a:r>
            <a:r>
              <a:rPr lang="pt-BR" sz="2400" dirty="0" err="1"/>
              <a:t>function</a:t>
            </a:r>
            <a:r>
              <a:rPr lang="pt-BR" sz="2400" dirty="0"/>
              <a:t> (n, mu1, s1, mu2, s2, </a:t>
            </a:r>
            <a:r>
              <a:rPr lang="pt-BR" sz="2400" dirty="0" err="1"/>
              <a:t>rho</a:t>
            </a:r>
            <a:r>
              <a:rPr lang="pt-BR" sz="2400" dirty="0"/>
              <a:t>){</a:t>
            </a:r>
          </a:p>
          <a:p>
            <a:r>
              <a:rPr lang="pt-BR" sz="2400" dirty="0"/>
              <a:t>  X1 &lt;- </a:t>
            </a:r>
            <a:r>
              <a:rPr lang="pt-BR" sz="2400" dirty="0" err="1"/>
              <a:t>rnorm</a:t>
            </a:r>
            <a:r>
              <a:rPr lang="pt-BR" sz="2400" dirty="0"/>
              <a:t>(n, mu1, s1)</a:t>
            </a:r>
          </a:p>
          <a:p>
            <a:r>
              <a:rPr lang="pt-BR" sz="2400" dirty="0"/>
              <a:t>  X2 &lt;- </a:t>
            </a:r>
            <a:r>
              <a:rPr lang="pt-BR" sz="2400" dirty="0" err="1"/>
              <a:t>rnorm</a:t>
            </a:r>
            <a:r>
              <a:rPr lang="pt-BR" sz="2400" dirty="0"/>
              <a:t>(n, mu2 + (s2/s1) * </a:t>
            </a:r>
            <a:r>
              <a:rPr lang="pt-BR" sz="2400" dirty="0" err="1"/>
              <a:t>rho</a:t>
            </a:r>
            <a:r>
              <a:rPr lang="pt-BR" sz="2400" dirty="0"/>
              <a:t> *</a:t>
            </a:r>
          </a:p>
          <a:p>
            <a:r>
              <a:rPr lang="pt-BR" sz="2400" dirty="0"/>
              <a:t>                (X1 - mu1), </a:t>
            </a:r>
            <a:r>
              <a:rPr lang="pt-BR" sz="2400" dirty="0" err="1"/>
              <a:t>sqrt</a:t>
            </a:r>
            <a:r>
              <a:rPr lang="pt-BR" sz="2400" dirty="0"/>
              <a:t>((1 - rho^2)*s2^2))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cbind</a:t>
            </a:r>
            <a:r>
              <a:rPr lang="pt-BR" sz="2400" dirty="0"/>
              <a:t>(X1, X2)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/>
              <a:t>dados &lt;- </a:t>
            </a:r>
            <a:r>
              <a:rPr lang="pt-BR" sz="2400" dirty="0" err="1"/>
              <a:t>data.frame</a:t>
            </a:r>
            <a:r>
              <a:rPr lang="pt-BR" sz="2400" dirty="0"/>
              <a:t>(</a:t>
            </a:r>
            <a:r>
              <a:rPr lang="pt-BR" sz="2400" dirty="0" err="1"/>
              <a:t>rbvn</a:t>
            </a:r>
            <a:r>
              <a:rPr lang="pt-BR" sz="2400" dirty="0"/>
              <a:t>(1000,1.60,0.09,60,8,0.10))</a:t>
            </a:r>
          </a:p>
          <a:p>
            <a:r>
              <a:rPr lang="pt-BR" sz="2400" dirty="0" err="1"/>
              <a:t>colnames</a:t>
            </a:r>
            <a:r>
              <a:rPr lang="pt-BR" sz="2400" dirty="0"/>
              <a:t>(dados) &lt;- c("</a:t>
            </a:r>
            <a:r>
              <a:rPr lang="pt-BR" sz="2400" dirty="0" err="1"/>
              <a:t>Altura","Peso</a:t>
            </a:r>
            <a:r>
              <a:rPr lang="pt-BR" sz="2400" dirty="0"/>
              <a:t>")</a:t>
            </a:r>
          </a:p>
          <a:p>
            <a:endParaRPr lang="pt-BR" sz="2400" dirty="0"/>
          </a:p>
          <a:p>
            <a:r>
              <a:rPr lang="pt-BR" sz="2400" dirty="0"/>
              <a:t># Teste de Hipóteses</a:t>
            </a:r>
          </a:p>
          <a:p>
            <a:r>
              <a:rPr lang="pt-BR" sz="2400" dirty="0" err="1"/>
              <a:t>cor.test</a:t>
            </a:r>
            <a:r>
              <a:rPr lang="pt-BR" sz="2400" dirty="0"/>
              <a:t>(</a:t>
            </a:r>
            <a:r>
              <a:rPr lang="pt-BR" sz="2400" dirty="0" err="1"/>
              <a:t>dados$Altura,dados$Peso,alternative</a:t>
            </a:r>
            <a:r>
              <a:rPr lang="pt-BR" sz="2400" dirty="0"/>
              <a:t>="</a:t>
            </a:r>
            <a:r>
              <a:rPr lang="pt-BR" sz="2400" dirty="0" err="1"/>
              <a:t>two.sided</a:t>
            </a:r>
            <a:r>
              <a:rPr lang="pt-BR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092558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5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B5CAC0-3F09-4D13-8BB8-40E00B53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47712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kern="0" dirty="0"/>
              <a:t>Para os dados ao lado da idade e pressão arterial de 12 mulheres, faça o intervalo de 90% de confiança e teste a hipótese de haver relação linear. Interprete os resultados.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3EAD96F-CC44-4054-9FEB-2C97D5E1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34273"/>
              </p:ext>
            </p:extLst>
          </p:nvPr>
        </p:nvGraphicFramePr>
        <p:xfrm>
          <a:off x="6588224" y="1196752"/>
          <a:ext cx="2250976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25488">
                  <a:extLst>
                    <a:ext uri="{9D8B030D-6E8A-4147-A177-3AD203B41FA5}">
                      <a16:colId xmlns:a16="http://schemas.microsoft.com/office/drawing/2014/main" val="4068862683"/>
                    </a:ext>
                  </a:extLst>
                </a:gridCol>
                <a:gridCol w="1125488">
                  <a:extLst>
                    <a:ext uri="{9D8B030D-6E8A-4147-A177-3AD203B41FA5}">
                      <a16:colId xmlns:a16="http://schemas.microsoft.com/office/drawing/2014/main" val="314954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3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187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83776A4-A075-D53A-BE3F-26BE8154A212}"/>
              </a:ext>
            </a:extLst>
          </p:cNvPr>
          <p:cNvSpPr txBox="1"/>
          <p:nvPr/>
        </p:nvSpPr>
        <p:spPr>
          <a:xfrm>
            <a:off x="179512" y="3657798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Idade &lt;- c(56,42,72,36,47,55,49,38,42,68,60,63)</a:t>
            </a:r>
          </a:p>
          <a:p>
            <a:r>
              <a:rPr lang="pt-BR" sz="1600" dirty="0" err="1"/>
              <a:t>Pressao</a:t>
            </a:r>
            <a:r>
              <a:rPr lang="pt-BR" sz="1600" dirty="0"/>
              <a:t> &lt;- c(147,125,160,118,128,150,145,115,140,152,155,149)</a:t>
            </a:r>
          </a:p>
        </p:txBody>
      </p:sp>
    </p:spTree>
    <p:extLst>
      <p:ext uri="{BB962C8B-B14F-4D97-AF65-F5344CB8AC3E}">
        <p14:creationId xmlns:p14="http://schemas.microsoft.com/office/powerpoint/2010/main" val="22926301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93947" y="142875"/>
            <a:ext cx="569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sobre o parâmetro 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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3D630-DE1C-47B6-8204-CE75E1BF0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68760"/>
            <a:ext cx="84582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O coeficiente de correlação populacional é um parâmetro ou característica da população, representada pela letra grega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kern="0" dirty="0">
                <a:sym typeface="Symbol" panose="05050102010706020507" pitchFamily="18" charset="2"/>
              </a:rPr>
              <a:t> e </a:t>
            </a:r>
            <a:r>
              <a:rPr lang="pt-BR" altLang="pt-BR" u="sng" kern="0" dirty="0">
                <a:sym typeface="Symbol" panose="05050102010706020507" pitchFamily="18" charset="2"/>
              </a:rPr>
              <a:t>desconhecido</a:t>
            </a:r>
            <a:r>
              <a:rPr lang="pt-BR" altLang="pt-BR" i="1" kern="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590D0404-DB6C-464A-AF63-617B91BD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879452"/>
            <a:ext cx="8640960" cy="226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pt-BR" altLang="pt-BR" b="1" dirty="0">
                <a:latin typeface="+mn-lt"/>
              </a:rPr>
              <a:t>Exemplo</a:t>
            </a:r>
            <a:r>
              <a:rPr lang="pt-BR" altLang="pt-BR" dirty="0">
                <a:latin typeface="+mn-lt"/>
              </a:rPr>
              <a:t>: Considere uma empresa que vende e conserta microcomputadores. Deseja-se estudar a relação entre o período de tempo do serviço de chamadas, em minutos (</a:t>
            </a:r>
            <a:r>
              <a:rPr lang="pt-BR" altLang="pt-BR" i="1" dirty="0">
                <a:latin typeface="+mn-lt"/>
              </a:rPr>
              <a:t>X)</a:t>
            </a:r>
            <a:r>
              <a:rPr lang="pt-BR" altLang="pt-BR" dirty="0">
                <a:latin typeface="+mn-lt"/>
              </a:rPr>
              <a:t> e o número de componentes eletrônicos no computador que devem ser consertados ou substituídos (</a:t>
            </a:r>
            <a:r>
              <a:rPr lang="pt-BR" altLang="pt-BR" i="1" dirty="0">
                <a:latin typeface="+mn-lt"/>
              </a:rPr>
              <a:t>Y</a:t>
            </a:r>
            <a:r>
              <a:rPr lang="pt-BR" altLang="pt-BR" dirty="0">
                <a:latin typeface="+mn-lt"/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93947" y="142875"/>
            <a:ext cx="569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sobre o parâmetro 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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C9D23-CB37-4B09-8398-58AF08B50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8496300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kern="0" dirty="0"/>
              <a:t>Dada uma amostra aleatória simples (</a:t>
            </a:r>
            <a:r>
              <a:rPr lang="pt-BR" altLang="pt-BR" i="1" kern="0" dirty="0"/>
              <a:t>x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, </a:t>
            </a:r>
            <a:r>
              <a:rPr lang="pt-BR" altLang="pt-BR" i="1" kern="0" dirty="0"/>
              <a:t>y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), (</a:t>
            </a:r>
            <a:r>
              <a:rPr lang="pt-BR" altLang="pt-BR" i="1" kern="0" dirty="0"/>
              <a:t>x</a:t>
            </a:r>
            <a:r>
              <a:rPr lang="pt-BR" altLang="pt-BR" kern="0" baseline="-25000" dirty="0"/>
              <a:t>2</a:t>
            </a:r>
            <a:r>
              <a:rPr lang="pt-BR" altLang="pt-BR" kern="0" dirty="0"/>
              <a:t>, </a:t>
            </a:r>
            <a:r>
              <a:rPr lang="pt-BR" altLang="pt-BR" i="1" kern="0" dirty="0"/>
              <a:t>y</a:t>
            </a:r>
            <a:r>
              <a:rPr lang="pt-BR" altLang="pt-BR" kern="0" baseline="-25000" dirty="0"/>
              <a:t>2</a:t>
            </a:r>
            <a:r>
              <a:rPr lang="pt-BR" altLang="pt-BR" kern="0" dirty="0"/>
              <a:t>), ..., (</a:t>
            </a:r>
            <a:r>
              <a:rPr lang="pt-BR" altLang="pt-BR" i="1" kern="0" dirty="0" err="1"/>
              <a:t>x</a:t>
            </a:r>
            <a:r>
              <a:rPr lang="pt-BR" altLang="pt-BR" i="1" kern="0" baseline="-25000" dirty="0" err="1"/>
              <a:t>n</a:t>
            </a:r>
            <a:r>
              <a:rPr lang="pt-BR" altLang="pt-BR" kern="0" dirty="0"/>
              <a:t>, </a:t>
            </a:r>
            <a:r>
              <a:rPr lang="pt-BR" altLang="pt-BR" i="1" kern="0" dirty="0" err="1"/>
              <a:t>y</a:t>
            </a:r>
            <a:r>
              <a:rPr lang="pt-BR" altLang="pt-BR" i="1" kern="0" baseline="-25000" dirty="0" err="1"/>
              <a:t>n</a:t>
            </a:r>
            <a:r>
              <a:rPr lang="pt-BR" altLang="pt-BR" kern="0" dirty="0"/>
              <a:t>) do par de variáveis aleatórias (</a:t>
            </a:r>
            <a:r>
              <a:rPr lang="pt-BR" altLang="pt-BR" i="1" kern="0" dirty="0"/>
              <a:t>X</a:t>
            </a:r>
            <a:r>
              <a:rPr lang="pt-BR" altLang="pt-BR" kern="0" dirty="0"/>
              <a:t>, </a:t>
            </a:r>
            <a:r>
              <a:rPr lang="pt-BR" altLang="pt-BR" i="1" kern="0" dirty="0"/>
              <a:t>Y</a:t>
            </a:r>
            <a:r>
              <a:rPr lang="pt-BR" altLang="pt-BR" kern="0" dirty="0"/>
              <a:t>), o coeficiente </a:t>
            </a:r>
            <a:r>
              <a:rPr lang="pt-BR" altLang="pt-BR" b="1" i="1" kern="0" dirty="0"/>
              <a:t>r</a:t>
            </a:r>
            <a:r>
              <a:rPr lang="pt-BR" altLang="pt-BR" i="1" kern="0" dirty="0">
                <a:solidFill>
                  <a:srgbClr val="FF3300"/>
                </a:solidFill>
              </a:rPr>
              <a:t>  </a:t>
            </a:r>
            <a:r>
              <a:rPr lang="pt-BR" altLang="pt-BR" kern="0" dirty="0"/>
              <a:t>pode ser considerado uma </a:t>
            </a:r>
            <a:r>
              <a:rPr lang="pt-BR" altLang="pt-BR" i="1" kern="0" dirty="0"/>
              <a:t>estimativa</a:t>
            </a:r>
            <a:r>
              <a:rPr lang="pt-BR" altLang="pt-BR" kern="0" dirty="0"/>
              <a:t> do verdadeiro e desconhecido coeficiente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kern="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kern="0" dirty="0"/>
              <a:t>Podemos usar o coeficiente de correlação amostral, </a:t>
            </a:r>
            <a:r>
              <a:rPr lang="pt-BR" altLang="pt-BR" i="1" kern="0" dirty="0"/>
              <a:t>r</a:t>
            </a:r>
            <a:r>
              <a:rPr lang="pt-BR" altLang="pt-BR" kern="0" dirty="0"/>
              <a:t>, para fazer várias inferências sobre </a:t>
            </a:r>
            <a:r>
              <a:rPr lang="pt-BR" altLang="pt-BR" i="1" kern="0" dirty="0">
                <a:sym typeface="Symbol" panose="05050102010706020507" pitchFamily="18" charset="2"/>
              </a:rPr>
              <a:t>.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kern="0" dirty="0">
                <a:sym typeface="Symbol" panose="05050102010706020507" pitchFamily="18" charset="2"/>
              </a:rPr>
              <a:t>Uma população que tenha duas variáveis não-correlacionadas, pode produzir uma amostra com coeficiente de correlação diferente de zero, simplesmente devido à seleção dos dados.</a:t>
            </a:r>
          </a:p>
          <a:p>
            <a:pPr eaLnBrk="1" hangingPunct="1">
              <a:lnSpc>
                <a:spcPct val="110000"/>
              </a:lnSpc>
            </a:pPr>
            <a:endParaRPr lang="pt-BR" altLang="pt-BR" i="1" kern="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97863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93947" y="142875"/>
            <a:ext cx="569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sobre o parâmetro 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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965B91-BA62-4248-9526-2E4DF496C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1052736"/>
                <a:ext cx="8458200" cy="4896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pt-BR" altLang="pt-BR" i="1" u="sng" kern="0" dirty="0"/>
                  <a:t>Objetivo</a:t>
                </a:r>
                <a:r>
                  <a:rPr lang="pt-BR" altLang="pt-BR" kern="0" dirty="0"/>
                  <a:t>: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/>
                  <a:t>Intervalo de confiança;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/>
                  <a:t>Teste de hipóteses.</a:t>
                </a:r>
              </a:p>
              <a:p>
                <a:pPr marL="0" indent="0" eaLnBrk="1" hangingPunct="1">
                  <a:buNone/>
                </a:pPr>
                <a:endParaRPr lang="pt-BR" altLang="pt-BR" i="1" kern="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r>
                  <a:rPr lang="pt-BR" altLang="pt-BR" i="1" kern="0" dirty="0">
                    <a:sym typeface="Symbol" panose="05050102010706020507" pitchFamily="18" charset="2"/>
                  </a:rPr>
                  <a:t>Intervalo de confiança (revisão)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>
                    <a:sym typeface="Symbol" panose="05050102010706020507" pitchFamily="18" charset="2"/>
                  </a:rPr>
                  <a:t>O que é?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>
                    <a:sym typeface="Symbol" panose="05050102010706020507" pitchFamily="18" charset="2"/>
                  </a:rPr>
                  <a:t>Como é construído?</a:t>
                </a:r>
              </a:p>
              <a:p>
                <a:pPr marL="36830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𝜇</m:t>
                      </m:r>
                      <m:r>
                        <a:rPr lang="pt-BR" altLang="pt-B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altLang="pt-B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pt-BR" altLang="pt-B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acc>
                      <m:r>
                        <a:rPr lang="pt-BR" altLang="pt-B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pt-BR" altLang="pt-B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𝑒𝑟𝑟𝑜</m:t>
                      </m:r>
                    </m:oMath>
                  </m:oMathPara>
                </a14:m>
                <a:endParaRPr lang="pt-BR" altLang="pt-BR" b="0" kern="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>
                    <a:sym typeface="Symbol" panose="05050102010706020507" pitchFamily="18" charset="2"/>
                  </a:rPr>
                  <a:t>Ideia de simulação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965B91-BA62-4248-9526-2E4DF496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1052736"/>
                <a:ext cx="8458200" cy="4896544"/>
              </a:xfrm>
              <a:prstGeom prst="rect">
                <a:avLst/>
              </a:prstGeom>
              <a:blipFill>
                <a:blip r:embed="rId2"/>
                <a:stretch>
                  <a:fillRect l="-1081" t="-8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634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4657" y="142875"/>
            <a:ext cx="7075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Simulação da distribuição da correlação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7B25D5-41F4-4FB5-98E4-103E6D2215E2}"/>
              </a:ext>
            </a:extLst>
          </p:cNvPr>
          <p:cNvSpPr txBox="1"/>
          <p:nvPr/>
        </p:nvSpPr>
        <p:spPr>
          <a:xfrm>
            <a:off x="179512" y="764704"/>
            <a:ext cx="8712968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dirty="0" err="1"/>
              <a:t>rbvn</a:t>
            </a:r>
            <a:r>
              <a:rPr lang="pt-BR" sz="1700" dirty="0"/>
              <a:t>&lt;-</a:t>
            </a:r>
            <a:r>
              <a:rPr lang="pt-BR" sz="1700" dirty="0" err="1"/>
              <a:t>function</a:t>
            </a:r>
            <a:r>
              <a:rPr lang="pt-BR" sz="1700" dirty="0"/>
              <a:t> (n, mu1, s1, mu2, s2, </a:t>
            </a:r>
            <a:r>
              <a:rPr lang="pt-BR" sz="1700" dirty="0" err="1"/>
              <a:t>rho</a:t>
            </a:r>
            <a:r>
              <a:rPr lang="pt-BR" sz="1700" dirty="0"/>
              <a:t>){</a:t>
            </a:r>
          </a:p>
          <a:p>
            <a:r>
              <a:rPr lang="pt-BR" sz="1700" dirty="0"/>
              <a:t>  X1 &lt;- </a:t>
            </a:r>
            <a:r>
              <a:rPr lang="pt-BR" sz="1700" dirty="0" err="1"/>
              <a:t>rnorm</a:t>
            </a:r>
            <a:r>
              <a:rPr lang="pt-BR" sz="1700" dirty="0"/>
              <a:t>(n, mu1, s1)</a:t>
            </a:r>
          </a:p>
          <a:p>
            <a:r>
              <a:rPr lang="pt-BR" sz="1700" dirty="0"/>
              <a:t>  X2 &lt;- </a:t>
            </a:r>
            <a:r>
              <a:rPr lang="pt-BR" sz="1700" dirty="0" err="1"/>
              <a:t>rnorm</a:t>
            </a:r>
            <a:r>
              <a:rPr lang="pt-BR" sz="1700" dirty="0"/>
              <a:t>(n, mu2 + (s2/s1) * </a:t>
            </a:r>
            <a:r>
              <a:rPr lang="pt-BR" sz="1700" dirty="0" err="1"/>
              <a:t>rho</a:t>
            </a:r>
            <a:r>
              <a:rPr lang="pt-BR" sz="1700" dirty="0"/>
              <a:t> *</a:t>
            </a:r>
          </a:p>
          <a:p>
            <a:r>
              <a:rPr lang="pt-BR" sz="1700" dirty="0"/>
              <a:t>                (X1 - mu1), </a:t>
            </a:r>
            <a:r>
              <a:rPr lang="pt-BR" sz="1700" dirty="0" err="1"/>
              <a:t>sqrt</a:t>
            </a:r>
            <a:r>
              <a:rPr lang="pt-BR" sz="1700" dirty="0"/>
              <a:t>((1 - rho^2)*s2^2))</a:t>
            </a:r>
          </a:p>
          <a:p>
            <a:r>
              <a:rPr lang="pt-BR" sz="1700" dirty="0"/>
              <a:t>  </a:t>
            </a:r>
            <a:r>
              <a:rPr lang="pt-BR" sz="1700" dirty="0" err="1"/>
              <a:t>cbind</a:t>
            </a:r>
            <a:r>
              <a:rPr lang="pt-BR" sz="1700" dirty="0"/>
              <a:t>(X1, X2)</a:t>
            </a:r>
          </a:p>
          <a:p>
            <a:r>
              <a:rPr lang="pt-BR" sz="1700" dirty="0"/>
              <a:t>}</a:t>
            </a:r>
          </a:p>
          <a:p>
            <a:r>
              <a:rPr lang="pt-BR" sz="1700" dirty="0"/>
              <a:t>dados &lt;- </a:t>
            </a:r>
            <a:r>
              <a:rPr lang="pt-BR" sz="1700" dirty="0" err="1"/>
              <a:t>data.frame</a:t>
            </a:r>
            <a:r>
              <a:rPr lang="pt-BR" sz="1700" dirty="0"/>
              <a:t>(</a:t>
            </a:r>
            <a:r>
              <a:rPr lang="pt-BR" sz="1700" dirty="0" err="1"/>
              <a:t>rbvn</a:t>
            </a:r>
            <a:r>
              <a:rPr lang="pt-BR" sz="1700" dirty="0"/>
              <a:t>(1000,1.60,0.09,60,8,0.70))</a:t>
            </a:r>
          </a:p>
          <a:p>
            <a:r>
              <a:rPr lang="pt-BR" sz="1700" dirty="0" err="1"/>
              <a:t>colnames</a:t>
            </a:r>
            <a:r>
              <a:rPr lang="pt-BR" sz="1700" dirty="0"/>
              <a:t>(dados) &lt;- c("</a:t>
            </a:r>
            <a:r>
              <a:rPr lang="pt-BR" sz="1700" dirty="0" err="1"/>
              <a:t>Altura","Peso</a:t>
            </a:r>
            <a:r>
              <a:rPr lang="pt-BR" sz="1700" dirty="0"/>
              <a:t>")</a:t>
            </a:r>
          </a:p>
          <a:p>
            <a:endParaRPr lang="pt-BR" sz="1700" dirty="0"/>
          </a:p>
          <a:p>
            <a:r>
              <a:rPr lang="pt-BR" sz="1700" dirty="0" err="1"/>
              <a:t>library</a:t>
            </a:r>
            <a:r>
              <a:rPr lang="pt-BR" sz="1700" dirty="0"/>
              <a:t>(</a:t>
            </a:r>
            <a:r>
              <a:rPr lang="pt-BR" sz="1700" dirty="0" err="1"/>
              <a:t>sampling</a:t>
            </a:r>
            <a:r>
              <a:rPr lang="pt-BR" sz="1700" dirty="0"/>
              <a:t>)</a:t>
            </a:r>
          </a:p>
          <a:p>
            <a:r>
              <a:rPr lang="pt-BR" sz="1700" dirty="0" err="1"/>
              <a:t>dados$ID</a:t>
            </a:r>
            <a:r>
              <a:rPr lang="pt-BR" sz="1700" dirty="0"/>
              <a:t> &lt;- </a:t>
            </a:r>
            <a:r>
              <a:rPr lang="pt-BR" sz="1700" dirty="0" err="1"/>
              <a:t>seq</a:t>
            </a:r>
            <a:r>
              <a:rPr lang="pt-BR" sz="1700" dirty="0"/>
              <a:t>(1:nrow(dados))</a:t>
            </a:r>
          </a:p>
          <a:p>
            <a:r>
              <a:rPr lang="pt-BR" sz="1700" dirty="0"/>
              <a:t>amostra30 &lt;- c()</a:t>
            </a:r>
          </a:p>
          <a:p>
            <a:r>
              <a:rPr lang="pt-BR" sz="1700" dirty="0"/>
              <a:t>n = 10000</a:t>
            </a:r>
          </a:p>
          <a:p>
            <a:r>
              <a:rPr lang="pt-BR" sz="1700" dirty="0"/>
              <a:t>for (i in 1:n){</a:t>
            </a:r>
          </a:p>
          <a:p>
            <a:r>
              <a:rPr lang="pt-BR" sz="1700" dirty="0"/>
              <a:t>  Amostra &lt;- </a:t>
            </a:r>
            <a:r>
              <a:rPr lang="pt-BR" sz="1700" dirty="0" err="1"/>
              <a:t>strata</a:t>
            </a:r>
            <a:r>
              <a:rPr lang="pt-BR" sz="1700" dirty="0"/>
              <a:t>(</a:t>
            </a:r>
            <a:r>
              <a:rPr lang="pt-BR" sz="1700" dirty="0" err="1"/>
              <a:t>dados,size</a:t>
            </a:r>
            <a:r>
              <a:rPr lang="pt-BR" sz="1700" dirty="0"/>
              <a:t>=30, </a:t>
            </a:r>
            <a:r>
              <a:rPr lang="pt-BR" sz="1700" dirty="0" err="1"/>
              <a:t>method</a:t>
            </a:r>
            <a:r>
              <a:rPr lang="pt-BR" sz="1700" dirty="0"/>
              <a:t>="</a:t>
            </a:r>
            <a:r>
              <a:rPr lang="pt-BR" sz="1700" dirty="0" err="1"/>
              <a:t>srswor</a:t>
            </a:r>
            <a:r>
              <a:rPr lang="pt-BR" sz="1700" dirty="0"/>
              <a:t>")</a:t>
            </a:r>
          </a:p>
          <a:p>
            <a:r>
              <a:rPr lang="pt-BR" sz="1700" dirty="0"/>
              <a:t>  </a:t>
            </a:r>
            <a:r>
              <a:rPr lang="pt-BR" sz="1700" dirty="0" err="1"/>
              <a:t>colnames</a:t>
            </a:r>
            <a:r>
              <a:rPr lang="pt-BR" sz="1700" dirty="0"/>
              <a:t>(Amostra)[1] &lt;- 'ID'</a:t>
            </a:r>
          </a:p>
          <a:p>
            <a:r>
              <a:rPr lang="pt-BR" sz="1700" dirty="0"/>
              <a:t>  ASA&lt;-merge(</a:t>
            </a:r>
            <a:r>
              <a:rPr lang="pt-BR" sz="1700" dirty="0" err="1"/>
              <a:t>Amostra,dados,by</a:t>
            </a:r>
            <a:r>
              <a:rPr lang="pt-BR" sz="1700" dirty="0"/>
              <a:t>='ID')</a:t>
            </a:r>
          </a:p>
          <a:p>
            <a:r>
              <a:rPr lang="pt-BR" sz="1700" dirty="0"/>
              <a:t>  amostra30[i] &lt;- cor(</a:t>
            </a:r>
            <a:r>
              <a:rPr lang="pt-BR" sz="1700" dirty="0" err="1"/>
              <a:t>ASA$Altura,ASA$Peso</a:t>
            </a:r>
            <a:r>
              <a:rPr lang="pt-BR" sz="1700" dirty="0"/>
              <a:t>)</a:t>
            </a:r>
          </a:p>
          <a:p>
            <a:r>
              <a:rPr lang="pt-BR" sz="1700" dirty="0"/>
              <a:t>}</a:t>
            </a:r>
          </a:p>
          <a:p>
            <a:r>
              <a:rPr lang="pt-BR" sz="1700" dirty="0" err="1"/>
              <a:t>hist</a:t>
            </a:r>
            <a:r>
              <a:rPr lang="pt-BR" sz="1700" dirty="0"/>
              <a:t>(amostra30, </a:t>
            </a:r>
            <a:r>
              <a:rPr lang="pt-BR" sz="1700" dirty="0" err="1"/>
              <a:t>col</a:t>
            </a:r>
            <a:r>
              <a:rPr lang="pt-BR" sz="1700" dirty="0"/>
              <a:t>='</a:t>
            </a:r>
            <a:r>
              <a:rPr lang="pt-BR" sz="1700" dirty="0" err="1"/>
              <a:t>steelblue</a:t>
            </a:r>
            <a:r>
              <a:rPr lang="pt-BR" sz="1700" dirty="0"/>
              <a:t>', </a:t>
            </a:r>
            <a:r>
              <a:rPr lang="pt-BR" sz="1700" dirty="0" err="1"/>
              <a:t>main</a:t>
            </a:r>
            <a:r>
              <a:rPr lang="pt-BR" sz="1700" dirty="0"/>
              <a:t>='Simulação de 10.000 amostras')</a:t>
            </a:r>
          </a:p>
          <a:p>
            <a:r>
              <a:rPr lang="pt-BR" sz="1700" dirty="0" err="1"/>
              <a:t>abline</a:t>
            </a:r>
            <a:r>
              <a:rPr lang="pt-BR" sz="1700" dirty="0"/>
              <a:t>(v=0.7,col="</a:t>
            </a:r>
            <a:r>
              <a:rPr lang="pt-BR" sz="1700" dirty="0" err="1"/>
              <a:t>red</a:t>
            </a:r>
            <a:r>
              <a:rPr lang="pt-BR" sz="1700" dirty="0"/>
              <a:t>",</a:t>
            </a:r>
            <a:r>
              <a:rPr lang="pt-BR" sz="1700" dirty="0" err="1"/>
              <a:t>lwd</a:t>
            </a:r>
            <a:r>
              <a:rPr lang="pt-BR" sz="1700" dirty="0"/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10756976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4657" y="142875"/>
            <a:ext cx="7075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Simulação da distribuição da correlação</a:t>
            </a: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A2C8AE17-1AC0-47F5-BA07-D343F352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36712"/>
            <a:ext cx="6446781" cy="55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46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00838" y="142875"/>
            <a:ext cx="6883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Intervalo de confiança para correlação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CAA14B-A764-4C81-A079-68E1D8D5D47A}"/>
              </a:ext>
            </a:extLst>
          </p:cNvPr>
          <p:cNvSpPr txBox="1"/>
          <p:nvPr/>
        </p:nvSpPr>
        <p:spPr>
          <a:xfrm>
            <a:off x="323528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distribuição de </a:t>
            </a:r>
            <a:r>
              <a:rPr lang="pt-BR" sz="2400" dirty="0">
                <a:sym typeface="Symbol" panose="05050102010706020507" pitchFamily="18" charset="2"/>
              </a:rPr>
              <a:t> é assimétrica, portanto o intervalo de confiança também será assimétrico, baseado em uma transformação do coeficiente, dado por: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4C1E71-BA2C-45CA-9F20-0015F30E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17874"/>
            <a:ext cx="2574444" cy="8548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E440D8-F2E2-42E7-B605-6CA492ED875F}"/>
              </a:ext>
            </a:extLst>
          </p:cNvPr>
          <p:cNvSpPr txBox="1"/>
          <p:nvPr/>
        </p:nvSpPr>
        <p:spPr>
          <a:xfrm>
            <a:off x="395536" y="338079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Utilizando essa transformação, o intervalo de confiança é calculado por: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59F61D-D99D-42D5-B6B6-23C03806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319915"/>
            <a:ext cx="3712862" cy="17013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E6A202-46B7-4EC0-908F-A07D1E4A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73457"/>
            <a:ext cx="2732048" cy="19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9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10215" y="99332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para correlação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6AFB360-E190-4581-A42B-F26AEF14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H</a:t>
            </a:r>
            <a:r>
              <a:rPr lang="pt-BR" altLang="pt-BR" kern="0" baseline="-25000" dirty="0"/>
              <a:t>0</a:t>
            </a:r>
            <a:r>
              <a:rPr lang="pt-BR" altLang="pt-BR" kern="0" dirty="0"/>
              <a:t>: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i="1" kern="0" dirty="0"/>
              <a:t> </a:t>
            </a:r>
            <a:r>
              <a:rPr lang="pt-BR" altLang="pt-BR" kern="0" dirty="0"/>
              <a:t>= 0 (as variáveis </a:t>
            </a:r>
            <a:r>
              <a:rPr lang="pt-BR" altLang="pt-BR" i="1" kern="0" dirty="0"/>
              <a:t>X</a:t>
            </a:r>
            <a:r>
              <a:rPr lang="pt-BR" altLang="pt-BR" kern="0" dirty="0"/>
              <a:t> e </a:t>
            </a:r>
            <a:r>
              <a:rPr lang="pt-BR" altLang="pt-BR" i="1" kern="0" dirty="0"/>
              <a:t>Y</a:t>
            </a:r>
            <a:r>
              <a:rPr lang="pt-BR" altLang="pt-BR" kern="0" dirty="0"/>
              <a:t> são </a:t>
            </a:r>
            <a:r>
              <a:rPr lang="pt-BR" altLang="pt-BR" i="1" kern="0" dirty="0">
                <a:solidFill>
                  <a:srgbClr val="FF3300"/>
                </a:solidFill>
              </a:rPr>
              <a:t>não correlacionadas</a:t>
            </a:r>
            <a:r>
              <a:rPr lang="pt-BR" altLang="pt-BR" kern="0" dirty="0"/>
              <a:t>)</a:t>
            </a:r>
          </a:p>
          <a:p>
            <a:pPr eaLnBrk="1" hangingPunct="1"/>
            <a:r>
              <a:rPr lang="pt-BR" altLang="pt-BR" kern="0" dirty="0"/>
              <a:t>H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: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kern="0" dirty="0"/>
              <a:t> </a:t>
            </a:r>
            <a:r>
              <a:rPr lang="pt-BR" altLang="pt-BR" kern="0" dirty="0">
                <a:sym typeface="Symbol" panose="05050102010706020507" pitchFamily="18" charset="2"/>
              </a:rPr>
              <a:t></a:t>
            </a:r>
            <a:r>
              <a:rPr lang="pt-BR" altLang="pt-BR" kern="0" dirty="0"/>
              <a:t> 0 (as variáveis </a:t>
            </a:r>
            <a:r>
              <a:rPr lang="pt-BR" altLang="pt-BR" i="1" kern="0" dirty="0"/>
              <a:t>X</a:t>
            </a:r>
            <a:r>
              <a:rPr lang="pt-BR" altLang="pt-BR" kern="0" dirty="0"/>
              <a:t> e </a:t>
            </a:r>
            <a:r>
              <a:rPr lang="pt-BR" altLang="pt-BR" i="1" kern="0" dirty="0"/>
              <a:t>Y</a:t>
            </a:r>
            <a:r>
              <a:rPr lang="pt-BR" altLang="pt-BR" kern="0" dirty="0"/>
              <a:t> são </a:t>
            </a:r>
            <a:r>
              <a:rPr lang="pt-BR" altLang="pt-BR" i="1" kern="0" dirty="0">
                <a:solidFill>
                  <a:srgbClr val="FF3300"/>
                </a:solidFill>
              </a:rPr>
              <a:t>correlacionadas</a:t>
            </a:r>
            <a:r>
              <a:rPr lang="pt-BR" altLang="pt-BR" kern="0" dirty="0"/>
              <a:t>) </a:t>
            </a:r>
          </a:p>
          <a:p>
            <a:pPr lvl="1" eaLnBrk="1" hangingPunct="1">
              <a:buFontTx/>
              <a:buNone/>
            </a:pPr>
            <a:r>
              <a:rPr lang="pt-BR" altLang="pt-BR" kern="0" dirty="0"/>
              <a:t>(pode também ser unilateral)</a:t>
            </a:r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endParaRPr lang="pt-BR" altLang="pt-BR" kern="0" dirty="0"/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r>
              <a:rPr lang="pt-BR" altLang="pt-BR" kern="0" dirty="0"/>
              <a:t>Em uma situação hipotética com uma amostra de tamanho 14, o cálculo do coeficiente de correlação amostral produziu:</a:t>
            </a:r>
          </a:p>
          <a:p>
            <a:pPr lvl="2" eaLnBrk="1" hangingPunct="1">
              <a:buClr>
                <a:schemeClr val="accent2"/>
              </a:buClr>
            </a:pPr>
            <a:r>
              <a:rPr lang="pt-BR" altLang="pt-BR" sz="2200" kern="0" dirty="0"/>
              <a:t>r = 0,994</a:t>
            </a:r>
          </a:p>
          <a:p>
            <a:pPr lvl="1" eaLnBrk="1" hangingPunct="1">
              <a:buFontTx/>
              <a:buNone/>
            </a:pPr>
            <a:endParaRPr lang="pt-BR" altLang="pt-BR" kern="0" dirty="0"/>
          </a:p>
          <a:p>
            <a:pPr lvl="1" eaLnBrk="1" hangingPunct="1">
              <a:buFontTx/>
              <a:buNone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22031186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DD85F2C-2575-4EB0-B347-A504C5C8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84" y="1124744"/>
            <a:ext cx="41529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kern="0"/>
              <a:t>Estatística do teste</a:t>
            </a:r>
          </a:p>
          <a:p>
            <a:pPr lvl="1" eaLnBrk="1" hangingPunct="1">
              <a:lnSpc>
                <a:spcPct val="110000"/>
              </a:lnSpc>
            </a:pPr>
            <a:endParaRPr lang="pt-BR" altLang="pt-BR" sz="2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656B7130-1CFA-4FA1-AF03-B82ADFD5EF4C}"/>
                  </a:ext>
                </a:extLst>
              </p:cNvPr>
              <p:cNvSpPr txBox="1"/>
              <p:nvPr/>
            </p:nvSpPr>
            <p:spPr bwMode="auto">
              <a:xfrm>
                <a:off x="2757488" y="1565275"/>
                <a:ext cx="3110656" cy="15036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656B7130-1CFA-4FA1-AF03-B82ADFD5E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7488" y="1565275"/>
                <a:ext cx="3110656" cy="1503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7">
            <a:extLst>
              <a:ext uri="{FF2B5EF4-FFF2-40B4-BE49-F238E27FC236}">
                <a16:creationId xmlns:a16="http://schemas.microsoft.com/office/drawing/2014/main" id="{281CCB60-8E22-485A-B251-E6B11E6B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86035"/>
            <a:ext cx="82091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>
                <a:latin typeface="+mn-lt"/>
              </a:rPr>
              <a:t>a qual tem distribuição </a:t>
            </a:r>
            <a:r>
              <a:rPr lang="pt-BR" altLang="pt-BR" i="1" dirty="0">
                <a:latin typeface="+mn-lt"/>
              </a:rPr>
              <a:t>t</a:t>
            </a:r>
            <a:r>
              <a:rPr lang="pt-BR" altLang="pt-BR" dirty="0">
                <a:latin typeface="+mn-lt"/>
              </a:rPr>
              <a:t> de </a:t>
            </a:r>
            <a:r>
              <a:rPr lang="pt-BR" altLang="pt-BR" dirty="0" err="1">
                <a:latin typeface="+mn-lt"/>
              </a:rPr>
              <a:t>Student</a:t>
            </a:r>
            <a:r>
              <a:rPr lang="pt-BR" altLang="pt-BR" dirty="0">
                <a:latin typeface="+mn-lt"/>
              </a:rPr>
              <a:t> com parâmetro </a:t>
            </a:r>
            <a:r>
              <a:rPr lang="pt-BR" altLang="pt-BR" i="1" dirty="0">
                <a:latin typeface="+mn-lt"/>
              </a:rPr>
              <a:t>n-2 </a:t>
            </a:r>
            <a:r>
              <a:rPr lang="pt-BR" altLang="pt-BR" dirty="0">
                <a:latin typeface="+mn-lt"/>
              </a:rPr>
              <a:t>graus de liberdade. Com os dados da amostra, obtemos: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3">
                <a:extLst>
                  <a:ext uri="{FF2B5EF4-FFF2-40B4-BE49-F238E27FC236}">
                    <a16:creationId xmlns:a16="http://schemas.microsoft.com/office/drawing/2014/main" id="{7B1048E0-5B24-417B-9565-621267CED0F6}"/>
                  </a:ext>
                </a:extLst>
              </p:cNvPr>
              <p:cNvSpPr txBox="1"/>
              <p:nvPr/>
            </p:nvSpPr>
            <p:spPr bwMode="auto">
              <a:xfrm>
                <a:off x="2051050" y="3711575"/>
                <a:ext cx="4393158" cy="13262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=0,994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14−2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1−0,99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=31,48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Object 13">
                <a:extLst>
                  <a:ext uri="{FF2B5EF4-FFF2-40B4-BE49-F238E27FC236}">
                    <a16:creationId xmlns:a16="http://schemas.microsoft.com/office/drawing/2014/main" id="{7B1048E0-5B24-417B-9565-621267CE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3711575"/>
                <a:ext cx="4393158" cy="1326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">
            <a:extLst>
              <a:ext uri="{FF2B5EF4-FFF2-40B4-BE49-F238E27FC236}">
                <a16:creationId xmlns:a16="http://schemas.microsoft.com/office/drawing/2014/main" id="{D980CA3B-8A66-433E-BA24-BCF117EE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46275"/>
            <a:ext cx="8353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>
                <a:latin typeface="+mn-lt"/>
              </a:rPr>
              <a:t>a qual tem distribuição </a:t>
            </a:r>
            <a:r>
              <a:rPr lang="pt-BR" altLang="pt-BR" i="1" dirty="0">
                <a:latin typeface="+mn-lt"/>
              </a:rPr>
              <a:t>t</a:t>
            </a:r>
            <a:r>
              <a:rPr lang="pt-BR" altLang="pt-BR" dirty="0">
                <a:latin typeface="+mn-lt"/>
              </a:rPr>
              <a:t> de </a:t>
            </a:r>
            <a:r>
              <a:rPr lang="pt-BR" altLang="pt-BR" dirty="0" err="1">
                <a:latin typeface="+mn-lt"/>
              </a:rPr>
              <a:t>Student</a:t>
            </a:r>
            <a:r>
              <a:rPr lang="pt-BR" altLang="pt-BR" dirty="0">
                <a:latin typeface="+mn-lt"/>
              </a:rPr>
              <a:t> com parâmetro </a:t>
            </a:r>
            <a:r>
              <a:rPr lang="pt-BR" altLang="pt-BR" i="1" dirty="0">
                <a:latin typeface="+mn-lt"/>
              </a:rPr>
              <a:t>14-2=12 </a:t>
            </a:r>
            <a:r>
              <a:rPr lang="pt-BR" altLang="pt-BR" dirty="0">
                <a:latin typeface="+mn-lt"/>
              </a:rPr>
              <a:t>graus de liberdade.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882B08-CD9E-46A7-AC79-0F8767134029}"/>
              </a:ext>
            </a:extLst>
          </p:cNvPr>
          <p:cNvSpPr/>
          <p:nvPr/>
        </p:nvSpPr>
        <p:spPr>
          <a:xfrm>
            <a:off x="1410215" y="99332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para correlação</a:t>
            </a:r>
          </a:p>
        </p:txBody>
      </p:sp>
    </p:spTree>
    <p:extLst>
      <p:ext uri="{BB962C8B-B14F-4D97-AF65-F5344CB8AC3E}">
        <p14:creationId xmlns:p14="http://schemas.microsoft.com/office/powerpoint/2010/main" val="3717322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9946</TotalTime>
  <Words>967</Words>
  <Application>Microsoft Office PowerPoint</Application>
  <PresentationFormat>Apresentação na tela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Verdana</vt:lpstr>
      <vt:lpstr>Wingdings</vt:lpstr>
      <vt:lpstr>Personalizar design</vt:lpstr>
      <vt:lpstr>Técnicas Estatísticas de Predição Sistemas de Informação  Aula 4  Intervalo de Confiança e Teste de Hipóteses para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2023-08-11T12:21:28Z</dcterms:modified>
</cp:coreProperties>
</file>