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70" r:id="rId4"/>
    <p:sldId id="259" r:id="rId5"/>
    <p:sldId id="261" r:id="rId6"/>
    <p:sldId id="262" r:id="rId7"/>
    <p:sldId id="271" r:id="rId8"/>
    <p:sldId id="272" r:id="rId9"/>
    <p:sldId id="273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9B529-FE21-4D7C-BD58-AC6F4A145EB1}" v="131" dt="2022-04-07T17:31:45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7T17:32:09.070" v="1192" actId="2057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7T17:25:06.482" v="1139" actId="6549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7T17:25:06.482" v="1139" actId="6549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A089B529-FE21-4D7C-BD58-AC6F4A145EB1}" dt="2022-04-07T17:32:09.070" v="1192" actId="20577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7T17:32:09.070" v="1192" actId="20577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del mod modGraphic">
          <ac:chgData name="Adriano Borgatto" userId="e50a874dfa6d3f1a" providerId="LiveId" clId="{A089B529-FE21-4D7C-BD58-AC6F4A145EB1}" dt="2022-04-07T17:31:38.455" v="1140" actId="478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0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0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0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0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0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0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3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Definições de Correlação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97F45F-8700-4C58-8488-C1F2615C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1155138"/>
            <a:ext cx="8784771" cy="454772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9E2F0D4-53E0-4003-AD4F-824793C807B1}"/>
              </a:ext>
            </a:extLst>
          </p:cNvPr>
          <p:cNvSpPr/>
          <p:nvPr/>
        </p:nvSpPr>
        <p:spPr>
          <a:xfrm>
            <a:off x="1432653" y="142875"/>
            <a:ext cx="6219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Diagrama de Dispersão - Exemplos</a:t>
            </a:r>
          </a:p>
        </p:txBody>
      </p:sp>
    </p:spTree>
    <p:extLst>
      <p:ext uri="{BB962C8B-B14F-4D97-AF65-F5344CB8AC3E}">
        <p14:creationId xmlns:p14="http://schemas.microsoft.com/office/powerpoint/2010/main" val="28313477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42166" y="142875"/>
            <a:ext cx="4600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Coeficiente de Correlação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BFCBE0-5152-4779-BE59-0B08851D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" y="1163230"/>
            <a:ext cx="8850086" cy="45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354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42166" y="142875"/>
            <a:ext cx="4600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Coeficiente de Correlação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B7CC24-3D26-4BE6-8F3D-035F4586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" y="692696"/>
            <a:ext cx="8817429" cy="337437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BCF78AE-EC52-428D-B16F-367A6E5D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" y="4066264"/>
            <a:ext cx="8817429" cy="28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371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711317" y="142875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063605-FE48-4606-BBD8-3683E27BF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47712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pt-BR" altLang="pt-BR" kern="0" dirty="0"/>
              <a:t>Os dados ao lado referem-se a idade e pressão arterial de 12 mulheres. Construa um diagrama de dispersão e calcule o coeficiente de correlação linear de Pearson interpretando os resultados.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CA9BA2ED-CF90-4FEF-9BDD-88E64A674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56977"/>
              </p:ext>
            </p:extLst>
          </p:nvPr>
        </p:nvGraphicFramePr>
        <p:xfrm>
          <a:off x="5220072" y="1196752"/>
          <a:ext cx="3619128" cy="4820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09564">
                  <a:extLst>
                    <a:ext uri="{9D8B030D-6E8A-4147-A177-3AD203B41FA5}">
                      <a16:colId xmlns:a16="http://schemas.microsoft.com/office/drawing/2014/main" val="4068862683"/>
                    </a:ext>
                  </a:extLst>
                </a:gridCol>
                <a:gridCol w="1809564">
                  <a:extLst>
                    <a:ext uri="{9D8B030D-6E8A-4147-A177-3AD203B41FA5}">
                      <a16:colId xmlns:a16="http://schemas.microsoft.com/office/drawing/2014/main" val="314954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1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4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0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6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3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1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3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153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59460" y="142875"/>
            <a:ext cx="2366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Sintaxe no 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538014-9BD7-4DBB-96C0-DF7C9308FFFE}"/>
              </a:ext>
            </a:extLst>
          </p:cNvPr>
          <p:cNvSpPr txBox="1"/>
          <p:nvPr/>
        </p:nvSpPr>
        <p:spPr>
          <a:xfrm>
            <a:off x="179512" y="1052736"/>
            <a:ext cx="849694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# Dados</a:t>
            </a:r>
          </a:p>
          <a:p>
            <a:r>
              <a:rPr lang="pt-BR" sz="2000" dirty="0"/>
              <a:t>idade &lt;- c(56, 42, 72, 36, 47, 55, 49, 38, 42, 68, 60, 63)</a:t>
            </a:r>
          </a:p>
          <a:p>
            <a:r>
              <a:rPr lang="pt-BR" sz="2000" dirty="0" err="1"/>
              <a:t>pressao</a:t>
            </a:r>
            <a:r>
              <a:rPr lang="pt-BR" sz="2000" dirty="0"/>
              <a:t> &lt;- c(147, 125, 160, 118, 128, 150, 145, 115, 140, 152, 155, 149)</a:t>
            </a:r>
          </a:p>
          <a:p>
            <a:endParaRPr lang="pt-BR" sz="2000" dirty="0"/>
          </a:p>
          <a:p>
            <a:r>
              <a:rPr lang="pt-BR" sz="2000" dirty="0"/>
              <a:t>#Gráfico</a:t>
            </a:r>
          </a:p>
          <a:p>
            <a:r>
              <a:rPr lang="pt-BR" sz="2000" dirty="0" err="1"/>
              <a:t>plot</a:t>
            </a:r>
            <a:r>
              <a:rPr lang="pt-BR" sz="2000" dirty="0"/>
              <a:t>(idade, </a:t>
            </a:r>
            <a:r>
              <a:rPr lang="pt-BR" sz="2000" dirty="0" err="1"/>
              <a:t>pressao</a:t>
            </a:r>
            <a:r>
              <a:rPr lang="pt-BR" sz="2000" dirty="0"/>
              <a:t>)</a:t>
            </a:r>
          </a:p>
          <a:p>
            <a:endParaRPr lang="pt-BR" sz="2000" dirty="0"/>
          </a:p>
          <a:p>
            <a:r>
              <a:rPr lang="pt-BR" sz="2000" dirty="0"/>
              <a:t># Gráfico pelo GGPLOT</a:t>
            </a:r>
          </a:p>
          <a:p>
            <a:r>
              <a:rPr lang="pt-BR" sz="2000" dirty="0" err="1"/>
              <a:t>library</a:t>
            </a:r>
            <a:r>
              <a:rPr lang="pt-BR" sz="2000" dirty="0"/>
              <a:t>(ggplot2)</a:t>
            </a:r>
          </a:p>
          <a:p>
            <a:r>
              <a:rPr lang="pt-BR" sz="2000" dirty="0"/>
              <a:t>dados &lt;- </a:t>
            </a:r>
            <a:r>
              <a:rPr lang="pt-BR" sz="2000" dirty="0" err="1"/>
              <a:t>data.frame</a:t>
            </a:r>
            <a:r>
              <a:rPr lang="pt-BR" sz="2000" dirty="0"/>
              <a:t>(idade, </a:t>
            </a:r>
            <a:r>
              <a:rPr lang="pt-BR" sz="2000" dirty="0" err="1"/>
              <a:t>pressao</a:t>
            </a:r>
            <a:r>
              <a:rPr lang="pt-BR" sz="2000" dirty="0"/>
              <a:t>)</a:t>
            </a:r>
          </a:p>
          <a:p>
            <a:r>
              <a:rPr lang="pt-BR" sz="2000" dirty="0" err="1"/>
              <a:t>ggplot</a:t>
            </a:r>
            <a:r>
              <a:rPr lang="pt-BR" sz="2000" dirty="0"/>
              <a:t>(data = dados) + </a:t>
            </a:r>
          </a:p>
          <a:p>
            <a:r>
              <a:rPr lang="pt-BR" sz="2000" dirty="0" err="1"/>
              <a:t>geom_point</a:t>
            </a:r>
            <a:r>
              <a:rPr lang="pt-BR" sz="2000" dirty="0"/>
              <a:t>(</a:t>
            </a:r>
            <a:r>
              <a:rPr lang="pt-BR" sz="2000" dirty="0" err="1"/>
              <a:t>aes</a:t>
            </a:r>
            <a:r>
              <a:rPr lang="pt-BR" sz="2000" dirty="0"/>
              <a:t>(x = idade, y = </a:t>
            </a:r>
            <a:r>
              <a:rPr lang="pt-BR" sz="2000" dirty="0" err="1"/>
              <a:t>pressao</a:t>
            </a:r>
            <a:r>
              <a:rPr lang="pt-BR" sz="2000" dirty="0"/>
              <a:t>)) </a:t>
            </a:r>
          </a:p>
          <a:p>
            <a:endParaRPr lang="pt-BR" sz="2000" dirty="0"/>
          </a:p>
          <a:p>
            <a:r>
              <a:rPr lang="pt-BR" sz="2000" dirty="0"/>
              <a:t># Coeficiente de correlação</a:t>
            </a:r>
          </a:p>
          <a:p>
            <a:r>
              <a:rPr lang="pt-BR" sz="2000" dirty="0"/>
              <a:t>cor(idade, </a:t>
            </a:r>
            <a:r>
              <a:rPr lang="pt-BR" sz="2000" dirty="0" err="1"/>
              <a:t>pressao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70210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12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0686DC7-D9BE-463D-BF37-A42A6DF75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08720"/>
            <a:ext cx="84582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pt-BR" altLang="pt-BR" kern="0" dirty="0"/>
              <a:t>Processo de queima de massa cerâmica para pavimento</a:t>
            </a:r>
          </a:p>
          <a:p>
            <a:pPr lvl="1" eaLnBrk="1" hangingPunct="1"/>
            <a:r>
              <a:rPr lang="pt-BR" altLang="pt-BR" sz="2400" i="1" kern="0" dirty="0"/>
              <a:t>X</a:t>
            </a:r>
            <a:r>
              <a:rPr lang="pt-BR" altLang="pt-BR" sz="2400" kern="0" baseline="-25000" dirty="0"/>
              <a:t>1</a:t>
            </a:r>
            <a:r>
              <a:rPr lang="pt-BR" altLang="pt-BR" sz="2400" kern="0" dirty="0"/>
              <a:t> = retração linear (%), </a:t>
            </a:r>
          </a:p>
          <a:p>
            <a:pPr lvl="1" eaLnBrk="1" hangingPunct="1"/>
            <a:r>
              <a:rPr lang="pt-BR" altLang="pt-BR" sz="2400" i="1" kern="0" dirty="0"/>
              <a:t>X</a:t>
            </a:r>
            <a:r>
              <a:rPr lang="pt-BR" altLang="pt-BR" sz="2400" kern="0" baseline="-25000" dirty="0"/>
              <a:t>2</a:t>
            </a:r>
            <a:r>
              <a:rPr lang="pt-BR" altLang="pt-BR" sz="2400" kern="0" dirty="0"/>
              <a:t> = resistência mecânica (MPa) e </a:t>
            </a:r>
          </a:p>
          <a:p>
            <a:pPr lvl="1" eaLnBrk="1" hangingPunct="1"/>
            <a:r>
              <a:rPr lang="pt-BR" altLang="pt-BR" sz="2400" i="1" kern="0" dirty="0"/>
              <a:t>X</a:t>
            </a:r>
            <a:r>
              <a:rPr lang="pt-BR" altLang="pt-BR" sz="2400" kern="0" baseline="-25000" dirty="0"/>
              <a:t>3</a:t>
            </a:r>
            <a:r>
              <a:rPr lang="pt-BR" altLang="pt-BR" sz="2400" kern="0" dirty="0"/>
              <a:t> = absorção de água (%).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05011F-FE4D-4244-BB89-8EBB70ACB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350" y="3082032"/>
            <a:ext cx="84582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pt-BR" altLang="pt-BR" kern="0" dirty="0"/>
              <a:t>Faça os diagramas de dispersão para a relação entre as variáveis e calcule os coeficientes de correlação para os dados que estão no arquivo </a:t>
            </a:r>
            <a:r>
              <a:rPr lang="pt-BR" altLang="pt-BR" i="1" kern="0" dirty="0">
                <a:solidFill>
                  <a:srgbClr val="FF0000"/>
                </a:solidFill>
              </a:rPr>
              <a:t>ceramica.csv</a:t>
            </a:r>
            <a:endParaRPr lang="pt-BR" alt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817576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88502" y="14287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45AAB-FA33-47AA-B8AA-3A4E8AC9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52736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pt-BR" altLang="pt-BR" kern="0" dirty="0"/>
              <a:t>Interesse em analisar o comportamento conjunto de duas variáveis quantitativas (causa </a:t>
            </a:r>
            <a:r>
              <a:rPr lang="pt-BR" altLang="pt-BR" kern="0" dirty="0">
                <a:sym typeface="Wingdings" panose="05000000000000000000" pitchFamily="2" charset="2"/>
              </a:rPr>
              <a:t> efeito)</a:t>
            </a:r>
            <a:r>
              <a:rPr lang="pt-BR" altLang="pt-BR" kern="0" dirty="0"/>
              <a:t>.</a:t>
            </a:r>
          </a:p>
          <a:p>
            <a:pPr eaLnBrk="1" hangingPunct="1"/>
            <a:r>
              <a:rPr lang="pt-BR" altLang="pt-BR" kern="0" dirty="0"/>
              <a:t>Interesse em obter uma medida estatística que indique se existe ou não uma associação linear entre duas variáveis; e se existe, qual a sua magnitude e sinal.</a:t>
            </a:r>
          </a:p>
          <a:p>
            <a:pPr lvl="1" eaLnBrk="1" hangingPunct="1"/>
            <a:r>
              <a:rPr lang="pt-BR" altLang="pt-BR" kern="0" dirty="0"/>
              <a:t>Exemplo: anos de experiência em programação e o tempo gasto para realizar uma determinada tarefa.</a:t>
            </a:r>
          </a:p>
          <a:p>
            <a:pPr lvl="1" eaLnBrk="1" hangingPunct="1"/>
            <a:r>
              <a:rPr lang="pt-BR" altLang="pt-BR" kern="0" dirty="0"/>
              <a:t>Tamanho da população economicamente ativa e o número de acessos a uma página de investimento.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88502" y="14287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E11DB3-2654-4BB5-97D6-1E005D6B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" y="1325071"/>
            <a:ext cx="8817429" cy="42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275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88503" y="14287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0E3379-C76B-44E6-9211-640E5EBD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1268760"/>
            <a:ext cx="8948057" cy="30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43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442543" y="142875"/>
            <a:ext cx="420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Diagrama de Dispersão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DBF5C5-0C5A-4730-AD6D-F0D6DCC3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215828"/>
            <a:ext cx="8882743" cy="44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45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432653" y="142875"/>
            <a:ext cx="6219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Diagrama de Dispersão - Exemplos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2676D5-2F9F-4E2B-B545-B651FC6A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1138954"/>
            <a:ext cx="8784771" cy="45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100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432653" y="142875"/>
            <a:ext cx="6219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Diagrama de Dispersão - Exemplos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8294CB-7D24-4D36-9E82-5ADD7194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1138954"/>
            <a:ext cx="8784771" cy="45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99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432653" y="142875"/>
            <a:ext cx="6219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Diagrama de Dispersão - Exemplos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C5B164-1306-46DC-ABF0-779A3C17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17573"/>
            <a:ext cx="8317398" cy="50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972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432653" y="142875"/>
            <a:ext cx="6219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Diagrama de Dispersão - Exemplos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908C22-F5D7-41FC-A0C0-7E94DB6E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41849"/>
            <a:ext cx="8396349" cy="50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23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9705</TotalTime>
  <Words>368</Words>
  <Application>Microsoft Office PowerPoint</Application>
  <PresentationFormat>Apresentação na tela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Verdana</vt:lpstr>
      <vt:lpstr>Personalizar design</vt:lpstr>
      <vt:lpstr>Técnicas Estatísticas de Predição Sistemas de Informação  Aula 3  Definições de Correlação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1012</cp:revision>
  <dcterms:created xsi:type="dcterms:W3CDTF">2005-11-03T13:11:02Z</dcterms:created>
  <dcterms:modified xsi:type="dcterms:W3CDTF">2022-04-07T17:32:17Z</dcterms:modified>
</cp:coreProperties>
</file>