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72" r:id="rId3"/>
    <p:sldId id="273" r:id="rId4"/>
    <p:sldId id="274" r:id="rId5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BD319833-819A-4B35-A158-8AB9F56B2371}"/>
    <pc:docChg chg="undo custSel modSld">
      <pc:chgData name="Adriano Borgatto" userId="e50a874dfa6d3f1a" providerId="LiveId" clId="{BD319833-819A-4B35-A158-8AB9F56B2371}" dt="2023-03-28T11:02:07.788" v="12" actId="20577"/>
      <pc:docMkLst>
        <pc:docMk/>
      </pc:docMkLst>
      <pc:sldChg chg="modSp mod">
        <pc:chgData name="Adriano Borgatto" userId="e50a874dfa6d3f1a" providerId="LiveId" clId="{BD319833-819A-4B35-A158-8AB9F56B2371}" dt="2023-03-28T11:02:07.788" v="12" actId="20577"/>
        <pc:sldMkLst>
          <pc:docMk/>
          <pc:sldMk cId="905316025" sldId="273"/>
        </pc:sldMkLst>
        <pc:spChg chg="mod">
          <ac:chgData name="Adriano Borgatto" userId="e50a874dfa6d3f1a" providerId="LiveId" clId="{BD319833-819A-4B35-A158-8AB9F56B2371}" dt="2023-03-28T11:02:07.788" v="12" actId="20577"/>
          <ac:spMkLst>
            <pc:docMk/>
            <pc:sldMk cId="905316025" sldId="273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9133AC44-9496-4E83-A525-6B751EB2E002}"/>
    <pc:docChg chg="undo custSel addSld delSld modSld">
      <pc:chgData name="Adriano Borgatto" userId="e50a874dfa6d3f1a" providerId="LiveId" clId="{9133AC44-9496-4E83-A525-6B751EB2E002}" dt="2022-04-07T18:26:42.628" v="1416" actId="1036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7T18:26:42.628" v="1416" actId="1036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7T18:26:13.723" v="1413" actId="114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7T18:26:42.628" v="1416" actId="103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7T18:26:02.860" v="1412" actId="1036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7T18:26:02.860" v="1412" actId="1036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  <pc:sldChg chg="delSp modSp add del mod">
        <pc:chgData name="Adriano Borgatto" userId="e50a874dfa6d3f1a" providerId="LiveId" clId="{9133AC44-9496-4E83-A525-6B751EB2E002}" dt="2022-04-07T18:21:22.955" v="1208" actId="2696"/>
        <pc:sldMkLst>
          <pc:docMk/>
          <pc:sldMk cId="2864181479" sldId="274"/>
        </pc:sldMkLst>
        <pc:spChg chg="del mod">
          <ac:chgData name="Adriano Borgatto" userId="e50a874dfa6d3f1a" providerId="LiveId" clId="{9133AC44-9496-4E83-A525-6B751EB2E002}" dt="2022-04-07T18:19:38.653" v="1207" actId="478"/>
          <ac:spMkLst>
            <pc:docMk/>
            <pc:sldMk cId="2864181479" sldId="274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B8F91415-9E4F-4C02-AE00-B06B0F883B3E}"/>
    <pc:docChg chg="modSld">
      <pc:chgData name="Adriano Borgatto" userId="e50a874dfa6d3f1a" providerId="LiveId" clId="{B8F91415-9E4F-4C02-AE00-B06B0F883B3E}" dt="2023-08-23T22:49:03.006" v="17" actId="20577"/>
      <pc:docMkLst>
        <pc:docMk/>
      </pc:docMkLst>
      <pc:sldChg chg="modSp mod">
        <pc:chgData name="Adriano Borgatto" userId="e50a874dfa6d3f1a" providerId="LiveId" clId="{B8F91415-9E4F-4C02-AE00-B06B0F883B3E}" dt="2023-08-23T22:49:03.006" v="17" actId="20577"/>
        <pc:sldMkLst>
          <pc:docMk/>
          <pc:sldMk cId="1453881036" sldId="274"/>
        </pc:sldMkLst>
        <pc:spChg chg="mod">
          <ac:chgData name="Adriano Borgatto" userId="e50a874dfa6d3f1a" providerId="LiveId" clId="{B8F91415-9E4F-4C02-AE00-B06B0F883B3E}" dt="2023-08-23T22:49:03.006" v="17" actId="20577"/>
          <ac:spMkLst>
            <pc:docMk/>
            <pc:sldMk cId="1453881036" sldId="274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C6EDF197-31DC-4513-97C2-1ADEBBADF80A}"/>
    <pc:docChg chg="custSel addSld modSld">
      <pc:chgData name="Adriano Borgatto" userId="e50a874dfa6d3f1a" providerId="LiveId" clId="{C6EDF197-31DC-4513-97C2-1ADEBBADF80A}" dt="2022-09-15T19:29:20.708" v="288" actId="6549"/>
      <pc:docMkLst>
        <pc:docMk/>
      </pc:docMkLst>
      <pc:sldChg chg="modSp mod">
        <pc:chgData name="Adriano Borgatto" userId="e50a874dfa6d3f1a" providerId="LiveId" clId="{C6EDF197-31DC-4513-97C2-1ADEBBADF80A}" dt="2022-09-15T19:08:09.989" v="10" actId="114"/>
        <pc:sldMkLst>
          <pc:docMk/>
          <pc:sldMk cId="3945532463" sldId="272"/>
        </pc:sldMkLst>
        <pc:graphicFrameChg chg="modGraphic">
          <ac:chgData name="Adriano Borgatto" userId="e50a874dfa6d3f1a" providerId="LiveId" clId="{C6EDF197-31DC-4513-97C2-1ADEBBADF80A}" dt="2022-09-15T19:08:09.989" v="10" actId="114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modSp mod">
        <pc:chgData name="Adriano Borgatto" userId="e50a874dfa6d3f1a" providerId="LiveId" clId="{C6EDF197-31DC-4513-97C2-1ADEBBADF80A}" dt="2022-09-15T19:18:31.170" v="247" actId="20577"/>
        <pc:sldMkLst>
          <pc:docMk/>
          <pc:sldMk cId="905316025" sldId="273"/>
        </pc:sldMkLst>
        <pc:spChg chg="mod">
          <ac:chgData name="Adriano Borgatto" userId="e50a874dfa6d3f1a" providerId="LiveId" clId="{C6EDF197-31DC-4513-97C2-1ADEBBADF80A}" dt="2022-09-15T19:18:31.170" v="247" actId="20577"/>
          <ac:spMkLst>
            <pc:docMk/>
            <pc:sldMk cId="905316025" sldId="273"/>
            <ac:spMk id="5" creationId="{C5C2DCA8-0086-41CB-A9B2-56846A1049BF}"/>
          </ac:spMkLst>
        </pc:spChg>
      </pc:sldChg>
      <pc:sldChg chg="modSp add mod">
        <pc:chgData name="Adriano Borgatto" userId="e50a874dfa6d3f1a" providerId="LiveId" clId="{C6EDF197-31DC-4513-97C2-1ADEBBADF80A}" dt="2022-09-15T19:29:20.708" v="288" actId="6549"/>
        <pc:sldMkLst>
          <pc:docMk/>
          <pc:sldMk cId="1453881036" sldId="274"/>
        </pc:sldMkLst>
        <pc:spChg chg="mod">
          <ac:chgData name="Adriano Borgatto" userId="e50a874dfa6d3f1a" providerId="LiveId" clId="{C6EDF197-31DC-4513-97C2-1ADEBBADF80A}" dt="2022-09-15T19:29:20.708" v="288" actId="6549"/>
          <ac:spMkLst>
            <pc:docMk/>
            <pc:sldMk cId="1453881036" sldId="274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2864181479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8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Exercício de Correlação e Regressão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9889" y="142875"/>
            <a:ext cx="1925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2DCA8-0086-41CB-A9B2-56846A10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908721"/>
            <a:ext cx="82994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600" kern="0" dirty="0">
                <a:latin typeface="+mn-lt"/>
              </a:rPr>
              <a:t>1) Um dono de uma rede de supermercados deseja saber qual o produto que está mais relacionado com a compra de clientes, com o objetivo de traçar o perfil do consumo de seus clientes. Os dados estão no arquivo </a:t>
            </a:r>
            <a:r>
              <a:rPr lang="pt-BR" sz="2600" i="1" kern="0" dirty="0">
                <a:solidFill>
                  <a:srgbClr val="FF0000"/>
                </a:solidFill>
                <a:latin typeface="+mn-lt"/>
              </a:rPr>
              <a:t>exercicios.csv</a:t>
            </a:r>
            <a:r>
              <a:rPr lang="pt-BR" sz="2600" kern="0" dirty="0">
                <a:latin typeface="+mn-lt"/>
              </a:rPr>
              <a:t> e referem-se ao consumo de três tipos de produto de 300 clientes com o gasto (R$) na compra.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3A60E7E-E70F-4154-A3CF-D10A8E920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25437"/>
              </p:ext>
            </p:extLst>
          </p:nvPr>
        </p:nvGraphicFramePr>
        <p:xfrm>
          <a:off x="2195736" y="4498052"/>
          <a:ext cx="4104259" cy="1724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8951">
                  <a:extLst>
                    <a:ext uri="{9D8B030D-6E8A-4147-A177-3AD203B41FA5}">
                      <a16:colId xmlns:a16="http://schemas.microsoft.com/office/drawing/2014/main" val="1811678072"/>
                    </a:ext>
                  </a:extLst>
                </a:gridCol>
                <a:gridCol w="2565308">
                  <a:extLst>
                    <a:ext uri="{9D8B030D-6E8A-4147-A177-3AD203B41FA5}">
                      <a16:colId xmlns:a16="http://schemas.microsoft.com/office/drawing/2014/main" val="35516147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Variáveis</a:t>
                      </a:r>
                      <a:endParaRPr lang="pt-BR" sz="2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Unidade de medida</a:t>
                      </a:r>
                      <a:endParaRPr lang="pt-BR" sz="22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388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Limpeza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 err="1">
                          <a:effectLst/>
                        </a:rPr>
                        <a:t>Qtidade</a:t>
                      </a:r>
                      <a:r>
                        <a:rPr lang="pt-BR" sz="2200" u="none" strike="noStrike" dirty="0">
                          <a:effectLst/>
                        </a:rPr>
                        <a:t> média</a:t>
                      </a:r>
                      <a:endParaRPr lang="pt-BR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9073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Frutas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</a:rPr>
                        <a:t>kg</a:t>
                      </a:r>
                      <a:endParaRPr lang="pt-BR" sz="2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8978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</a:rPr>
                        <a:t>Carnes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</a:rPr>
                        <a:t>Kg</a:t>
                      </a:r>
                      <a:endParaRPr lang="pt-BR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52728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F, 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85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60" y="142875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2DCA8-0086-41CB-A9B2-56846A10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56" y="764704"/>
            <a:ext cx="865968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pt-BR" sz="2200" kern="0" dirty="0">
                <a:latin typeface="+mn-lt"/>
              </a:rPr>
              <a:t>Pede-se: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/>
            </a:pPr>
            <a:r>
              <a:rPr lang="pt-BR" sz="2200" kern="0" dirty="0">
                <a:latin typeface="+mn-lt"/>
              </a:rPr>
              <a:t>Construa um gráfico de dispersão de cada variável quantitativa com o Gasto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/>
            </a:pPr>
            <a:r>
              <a:rPr lang="pt-BR" sz="2200" kern="0" dirty="0">
                <a:latin typeface="+mn-lt"/>
              </a:rPr>
              <a:t>Calcular o coeficiente de correlação de cada variável quantitativa com o Gasto e interprete os resultados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/>
            </a:pPr>
            <a:r>
              <a:rPr lang="pt-BR" sz="2200" kern="0" dirty="0">
                <a:latin typeface="+mn-lt"/>
              </a:rPr>
              <a:t>Calcule o Intervalo de Confiança de 95% para a correlação da variável que apresentou maior relação e interprete o resultado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/>
            </a:pPr>
            <a:r>
              <a:rPr lang="pt-BR" sz="2200" kern="0" dirty="0">
                <a:latin typeface="+mn-lt"/>
              </a:rPr>
              <a:t>Ajuste um modelo de regressão do Gasto com a variável que apresentou maior associação:</a:t>
            </a:r>
          </a:p>
          <a:p>
            <a:pPr marL="623888">
              <a:lnSpc>
                <a:spcPct val="120000"/>
              </a:lnSpc>
              <a:spcBef>
                <a:spcPts val="0"/>
              </a:spcBef>
              <a:defRPr/>
            </a:pPr>
            <a:r>
              <a:rPr lang="pt-BR" sz="2200" kern="0" dirty="0">
                <a:latin typeface="+mn-lt"/>
              </a:rPr>
              <a:t>d.1) Calcule o coeficiente de determinação e interprete</a:t>
            </a:r>
          </a:p>
          <a:p>
            <a:pPr marL="623888">
              <a:lnSpc>
                <a:spcPct val="120000"/>
              </a:lnSpc>
              <a:spcBef>
                <a:spcPts val="0"/>
              </a:spcBef>
              <a:defRPr/>
            </a:pPr>
            <a:r>
              <a:rPr lang="pt-BR" sz="2200" kern="0" dirty="0">
                <a:latin typeface="+mn-lt"/>
              </a:rPr>
              <a:t>d.2) Faça a análise de resíduos</a:t>
            </a:r>
          </a:p>
          <a:p>
            <a:pPr marL="623888">
              <a:lnSpc>
                <a:spcPct val="120000"/>
              </a:lnSpc>
              <a:spcBef>
                <a:spcPts val="0"/>
              </a:spcBef>
              <a:defRPr/>
            </a:pPr>
            <a:r>
              <a:rPr lang="pt-BR" sz="2200" kern="0" dirty="0">
                <a:latin typeface="+mn-lt"/>
              </a:rPr>
              <a:t>d.3) Teste a significância do modelo</a:t>
            </a:r>
          </a:p>
          <a:p>
            <a:pPr marL="623888">
              <a:lnSpc>
                <a:spcPct val="120000"/>
              </a:lnSpc>
              <a:spcBef>
                <a:spcPts val="0"/>
              </a:spcBef>
              <a:defRPr/>
            </a:pPr>
            <a:r>
              <a:rPr lang="pt-BR" sz="2200" kern="0" dirty="0">
                <a:latin typeface="+mn-lt"/>
              </a:rPr>
              <a:t>d.4) interprete os coeficientes no modelo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pt-BR" sz="22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316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60" y="142875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2DCA8-0086-41CB-A9B2-56846A10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56" y="836712"/>
            <a:ext cx="865968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 startAt="5"/>
              <a:defRPr/>
            </a:pPr>
            <a:r>
              <a:rPr lang="pt-BR" sz="2200" kern="0" dirty="0">
                <a:latin typeface="+mn-lt"/>
              </a:rPr>
              <a:t>Construa um gráfico de dispersão do Gasto com Carnes destacando o Sexo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 startAt="5"/>
              <a:defRPr/>
            </a:pPr>
            <a:r>
              <a:rPr lang="pt-BR" sz="2200" kern="0" dirty="0">
                <a:latin typeface="+mn-lt"/>
              </a:rPr>
              <a:t>Calcule a correlação e o Intervalo de Confiança de 95% para a correlação </a:t>
            </a:r>
            <a:r>
              <a:rPr lang="pt-BR" sz="2200" kern="0">
                <a:latin typeface="+mn-lt"/>
              </a:rPr>
              <a:t>da Carnes </a:t>
            </a:r>
            <a:r>
              <a:rPr lang="pt-BR" sz="2200" kern="0" dirty="0" err="1">
                <a:latin typeface="+mn-lt"/>
              </a:rPr>
              <a:t>vs</a:t>
            </a:r>
            <a:r>
              <a:rPr lang="pt-BR" sz="2200" kern="0" dirty="0">
                <a:latin typeface="+mn-lt"/>
              </a:rPr>
              <a:t> Gasto separado por sexo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pt-BR" sz="22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8810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10151</TotalTime>
  <Words>243</Words>
  <Application>Microsoft Office PowerPoint</Application>
  <PresentationFormat>Apresentação na tela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Personalizar design</vt:lpstr>
      <vt:lpstr>Técnicas Estatísticas de Predição Sistemas de Informação  Aula 8  Exercício de Correlação e Regressão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2023-08-23T22:49:04Z</dcterms:modified>
</cp:coreProperties>
</file>