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56" r:id="rId2"/>
    <p:sldId id="269" r:id="rId3"/>
    <p:sldId id="257" r:id="rId4"/>
    <p:sldId id="268" r:id="rId5"/>
    <p:sldId id="266" r:id="rId6"/>
    <p:sldId id="259" r:id="rId7"/>
    <p:sldId id="265" r:id="rId8"/>
    <p:sldId id="267" r:id="rId9"/>
    <p:sldId id="273" r:id="rId10"/>
    <p:sldId id="264" r:id="rId11"/>
    <p:sldId id="261" r:id="rId12"/>
    <p:sldId id="263" r:id="rId13"/>
    <p:sldId id="258" r:id="rId14"/>
    <p:sldId id="270" r:id="rId15"/>
    <p:sldId id="272" r:id="rId16"/>
    <p:sldId id="271" r:id="rId17"/>
    <p:sldId id="26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4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B3C61F0C-D923-4287-B8D9-067EA6584CE5}"/>
              </a:ext>
            </a:extLst>
          </p:cNvPr>
          <p:cNvSpPr txBox="1"/>
          <p:nvPr userDrawn="1"/>
        </p:nvSpPr>
        <p:spPr>
          <a:xfrm>
            <a:off x="10431982" y="-16601"/>
            <a:ext cx="1757365" cy="1279707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836DFE8-2DE2-4FE6-BD03-87FF009EDC04}" type="datetimeFigureOut">
              <a:rPr lang="pt-BR" smtClean="0"/>
              <a:t>05/12/2018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1E3347D-3A56-4366-A93A-F7D37C8E3BCB}" type="slidenum">
              <a:rPr lang="pt-BR" smtClean="0"/>
              <a:t>‹nº›</a:t>
            </a:fld>
            <a:endParaRPr lang="pt-BR"/>
          </a:p>
        </p:txBody>
      </p:sp>
      <p:pic>
        <p:nvPicPr>
          <p:cNvPr id="69" name="Imagem 68" descr="Uma imagem contendo livro, texto&#10;&#10;Descrição gerada automaticamente">
            <a:extLst>
              <a:ext uri="{FF2B5EF4-FFF2-40B4-BE49-F238E27FC236}">
                <a16:creationId xmlns:a16="http://schemas.microsoft.com/office/drawing/2014/main" id="{26887A5C-9A2C-427F-9FF3-7DAD504FF8A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505" y="-45200"/>
            <a:ext cx="1793029" cy="1271953"/>
          </a:xfrm>
          <a:prstGeom prst="rect">
            <a:avLst/>
          </a:prstGeom>
        </p:spPr>
      </p:pic>
      <p:pic>
        <p:nvPicPr>
          <p:cNvPr id="8" name="Imagem 7" descr="Uma imagem contendo objeto&#10;&#10;Descrição gerada automaticamente">
            <a:extLst>
              <a:ext uri="{FF2B5EF4-FFF2-40B4-BE49-F238E27FC236}">
                <a16:creationId xmlns:a16="http://schemas.microsoft.com/office/drawing/2014/main" id="{4FDD5697-0308-4D82-BF60-42584C6D2D9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129" y="31163"/>
            <a:ext cx="2543299" cy="910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861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DFE8-2DE2-4FE6-BD03-87FF009EDC04}" type="datetimeFigureOut">
              <a:rPr lang="pt-BR" smtClean="0"/>
              <a:t>05/12/2018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347D-3A56-4366-A93A-F7D37C8E3B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084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DFE8-2DE2-4FE6-BD03-87FF009EDC04}" type="datetimeFigureOut">
              <a:rPr lang="pt-BR" smtClean="0"/>
              <a:t>05/12/2018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347D-3A56-4366-A93A-F7D37C8E3B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3498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DFE8-2DE2-4FE6-BD03-87FF009EDC04}" type="datetimeFigureOut">
              <a:rPr lang="pt-BR" smtClean="0"/>
              <a:t>05/12/2018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347D-3A56-4366-A93A-F7D37C8E3BCB}" type="slidenum">
              <a:rPr lang="pt-BR" smtClean="0"/>
              <a:t>‹nº›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74300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DFE8-2DE2-4FE6-BD03-87FF009EDC04}" type="datetimeFigureOut">
              <a:rPr lang="pt-BR" smtClean="0"/>
              <a:t>05/12/2018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347D-3A56-4366-A93A-F7D37C8E3B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1873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DFE8-2DE2-4FE6-BD03-87FF009EDC04}" type="datetimeFigureOut">
              <a:rPr lang="pt-BR" smtClean="0"/>
              <a:t>05/12/2018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347D-3A56-4366-A93A-F7D37C8E3B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417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DFE8-2DE2-4FE6-BD03-87FF009EDC04}" type="datetimeFigureOut">
              <a:rPr lang="pt-BR" smtClean="0"/>
              <a:t>05/12/2018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347D-3A56-4366-A93A-F7D37C8E3B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51734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DFE8-2DE2-4FE6-BD03-87FF009EDC04}" type="datetimeFigureOut">
              <a:rPr lang="pt-BR" smtClean="0"/>
              <a:t>05/12/2018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347D-3A56-4366-A93A-F7D37C8E3B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82199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DFE8-2DE2-4FE6-BD03-87FF009EDC04}" type="datetimeFigureOut">
              <a:rPr lang="pt-BR" smtClean="0"/>
              <a:t>05/12/2018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347D-3A56-4366-A93A-F7D37C8E3B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23041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45970" y="3194254"/>
            <a:ext cx="4700059" cy="2906179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pic>
        <p:nvPicPr>
          <p:cNvPr id="7" name="Imagem 6" descr="Uma imagem contendo objeto&#10;&#10;Descrição gerada automaticamente">
            <a:extLst>
              <a:ext uri="{FF2B5EF4-FFF2-40B4-BE49-F238E27FC236}">
                <a16:creationId xmlns:a16="http://schemas.microsoft.com/office/drawing/2014/main" id="{164F4656-161C-488D-8A01-1A0EC18D1A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320" y="1253913"/>
            <a:ext cx="3503790" cy="1636347"/>
          </a:xfrm>
          <a:prstGeom prst="rect">
            <a:avLst/>
          </a:prstGeom>
        </p:spPr>
      </p:pic>
      <p:pic>
        <p:nvPicPr>
          <p:cNvPr id="3" name="Imagem 2" descr="Uma imagem contendo livro, texto&#10;&#10;Descrição gerada automaticamente">
            <a:extLst>
              <a:ext uri="{FF2B5EF4-FFF2-40B4-BE49-F238E27FC236}">
                <a16:creationId xmlns:a16="http://schemas.microsoft.com/office/drawing/2014/main" id="{6D8EF19A-47AB-4BEE-B6F1-4AFA0D04D0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733" y="1253913"/>
            <a:ext cx="2003296" cy="179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248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DFE8-2DE2-4FE6-BD03-87FF009EDC04}" type="datetimeFigureOut">
              <a:rPr lang="pt-BR" smtClean="0"/>
              <a:t>05/12/2018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9" name="Imagem 8" descr="Uma imagem contendo livro, texto&#10;&#10;Descrição gerada automaticamente">
            <a:extLst>
              <a:ext uri="{FF2B5EF4-FFF2-40B4-BE49-F238E27FC236}">
                <a16:creationId xmlns:a16="http://schemas.microsoft.com/office/drawing/2014/main" id="{56FA3072-3250-4482-B8DA-7E56972143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971" y="-5126"/>
            <a:ext cx="1793029" cy="1271953"/>
          </a:xfrm>
          <a:prstGeom prst="rect">
            <a:avLst/>
          </a:prstGeom>
        </p:spPr>
      </p:pic>
      <p:pic>
        <p:nvPicPr>
          <p:cNvPr id="11" name="Imagem 10" descr="Uma imagem contendo objeto&#10;&#10;Descrição gerada automaticamente">
            <a:extLst>
              <a:ext uri="{FF2B5EF4-FFF2-40B4-BE49-F238E27FC236}">
                <a16:creationId xmlns:a16="http://schemas.microsoft.com/office/drawing/2014/main" id="{55747BD5-2463-4D31-AB87-80EFCC55F0C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03" y="16552"/>
            <a:ext cx="2543299" cy="910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221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DFE8-2DE2-4FE6-BD03-87FF009EDC04}" type="datetimeFigureOut">
              <a:rPr lang="pt-BR" smtClean="0"/>
              <a:t>05/12/2018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347D-3A56-4366-A93A-F7D37C8E3BCB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Imagem 9" descr="Uma imagem contendo livro, texto&#10;&#10;Descrição gerada automaticamente">
            <a:extLst>
              <a:ext uri="{FF2B5EF4-FFF2-40B4-BE49-F238E27FC236}">
                <a16:creationId xmlns:a16="http://schemas.microsoft.com/office/drawing/2014/main" id="{E709D973-5922-4C88-B43B-B92FD4D6EE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971" y="-5126"/>
            <a:ext cx="1793029" cy="1271953"/>
          </a:xfrm>
          <a:prstGeom prst="rect">
            <a:avLst/>
          </a:prstGeom>
        </p:spPr>
      </p:pic>
      <p:pic>
        <p:nvPicPr>
          <p:cNvPr id="11" name="Imagem 10" descr="Uma imagem contendo objeto&#10;&#10;Descrição gerada automaticamente">
            <a:extLst>
              <a:ext uri="{FF2B5EF4-FFF2-40B4-BE49-F238E27FC236}">
                <a16:creationId xmlns:a16="http://schemas.microsoft.com/office/drawing/2014/main" id="{8BC0F860-57AE-4E94-91CC-D0F42F5EE6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03" y="16552"/>
            <a:ext cx="2543299" cy="910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829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DFE8-2DE2-4FE6-BD03-87FF009EDC04}" type="datetimeFigureOut">
              <a:rPr lang="pt-BR" smtClean="0"/>
              <a:t>05/12/2018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347D-3A56-4366-A93A-F7D37C8E3B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166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DFE8-2DE2-4FE6-BD03-87FF009EDC04}" type="datetimeFigureOut">
              <a:rPr lang="pt-BR" smtClean="0"/>
              <a:t>05/12/2018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347D-3A56-4366-A93A-F7D37C8E3B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0733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DFE8-2DE2-4FE6-BD03-87FF009EDC04}" type="datetimeFigureOut">
              <a:rPr lang="pt-BR" smtClean="0"/>
              <a:t>05/12/2018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347D-3A56-4366-A93A-F7D37C8E3B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1509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DFE8-2DE2-4FE6-BD03-87FF009EDC04}" type="datetimeFigureOut">
              <a:rPr lang="pt-BR" smtClean="0"/>
              <a:t>05/12/2018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347D-3A56-4366-A93A-F7D37C8E3B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0392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DFE8-2DE2-4FE6-BD03-87FF009EDC04}" type="datetimeFigureOut">
              <a:rPr lang="pt-BR" smtClean="0"/>
              <a:t>05/12/2018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347D-3A56-4366-A93A-F7D37C8E3B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4236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DFE8-2DE2-4FE6-BD03-87FF009EDC04}" type="datetimeFigureOut">
              <a:rPr lang="pt-BR" smtClean="0"/>
              <a:t>05/12/2018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347D-3A56-4366-A93A-F7D37C8E3B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5162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6DFE8-2DE2-4FE6-BD03-87FF009EDC04}" type="datetimeFigureOut">
              <a:rPr lang="pt-BR" smtClean="0"/>
              <a:t>05/12/2018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3347D-3A56-4366-A93A-F7D37C8E3B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79168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  <p:sldLayoutId id="2147483840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3364E0-B133-41CC-9627-BF16BB5C80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3968" y="2264898"/>
            <a:ext cx="8420877" cy="1547446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Controlador de Frequência Por Biometria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AD13ED-013E-41A2-89DA-B38F81360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1896" y="5069467"/>
            <a:ext cx="9395790" cy="1547445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Orientador : Henrique Salvador</a:t>
            </a:r>
          </a:p>
          <a:p>
            <a:pPr algn="l"/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Caio Mota</a:t>
            </a:r>
          </a:p>
          <a:p>
            <a:pPr algn="l"/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Matheus Tavares</a:t>
            </a:r>
          </a:p>
          <a:p>
            <a:pPr algn="l"/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Nilton </a:t>
            </a:r>
            <a:r>
              <a:rPr lang="pt-BR" dirty="0" err="1">
                <a:solidFill>
                  <a:schemeClr val="tx2">
                    <a:lumMod val="75000"/>
                  </a:schemeClr>
                </a:solidFill>
              </a:rPr>
              <a:t>Baratela</a:t>
            </a:r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								          TDS</a:t>
            </a:r>
          </a:p>
        </p:txBody>
      </p:sp>
    </p:spTree>
    <p:extLst>
      <p:ext uri="{BB962C8B-B14F-4D97-AF65-F5344CB8AC3E}">
        <p14:creationId xmlns:p14="http://schemas.microsoft.com/office/powerpoint/2010/main" val="1450808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97E5F6-4D0B-4A91-8D2C-E4ABE7346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205336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Peças Arduino</a:t>
            </a:r>
          </a:p>
        </p:txBody>
      </p:sp>
      <p:pic>
        <p:nvPicPr>
          <p:cNvPr id="11" name="Imagem 10" descr="Uma imagem contendo parede, interior&#10;&#10;Descrição gerada com muito alta confiança">
            <a:extLst>
              <a:ext uri="{FF2B5EF4-FFF2-40B4-BE49-F238E27FC236}">
                <a16:creationId xmlns:a16="http://schemas.microsoft.com/office/drawing/2014/main" id="{CBA6C4BC-0156-4387-BDDF-1F999EAF7F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28" t="21508" r="14463" b="24770"/>
          <a:stretch/>
        </p:blipFill>
        <p:spPr>
          <a:xfrm>
            <a:off x="7949028" y="1419465"/>
            <a:ext cx="1983545" cy="2630659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D13439EE-E286-43C4-908F-CFE74E7D6E73}"/>
              </a:ext>
            </a:extLst>
          </p:cNvPr>
          <p:cNvSpPr txBox="1"/>
          <p:nvPr/>
        </p:nvSpPr>
        <p:spPr>
          <a:xfrm>
            <a:off x="0" y="1573699"/>
            <a:ext cx="20673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Placa </a:t>
            </a:r>
            <a:r>
              <a:rPr lang="pt-BR" dirty="0" err="1"/>
              <a:t>NodeMcu</a:t>
            </a:r>
            <a:endParaRPr lang="pt-BR" dirty="0"/>
          </a:p>
          <a:p>
            <a:pPr algn="ctr"/>
            <a:r>
              <a:rPr lang="pt-BR" dirty="0"/>
              <a:t>ESP8266:</a:t>
            </a:r>
          </a:p>
          <a:p>
            <a:pPr algn="ctr"/>
            <a:r>
              <a:rPr lang="pt-BR" dirty="0" err="1"/>
              <a:t>Wifi</a:t>
            </a:r>
            <a:r>
              <a:rPr lang="pt-BR" dirty="0"/>
              <a:t> </a:t>
            </a:r>
          </a:p>
          <a:p>
            <a:pPr algn="ctr"/>
            <a:endParaRPr lang="pt-BR" dirty="0"/>
          </a:p>
          <a:p>
            <a:pPr algn="ctr"/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94A6007-9E42-42AB-8EA2-879E78581489}"/>
              </a:ext>
            </a:extLst>
          </p:cNvPr>
          <p:cNvSpPr txBox="1"/>
          <p:nvPr/>
        </p:nvSpPr>
        <p:spPr>
          <a:xfrm>
            <a:off x="9909564" y="4838370"/>
            <a:ext cx="21916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Leitor Biométrico</a:t>
            </a:r>
          </a:p>
          <a:p>
            <a:pPr algn="ctr"/>
            <a:r>
              <a:rPr lang="pt-BR" dirty="0"/>
              <a:t>R308:</a:t>
            </a:r>
          </a:p>
          <a:p>
            <a:pPr algn="ctr"/>
            <a:r>
              <a:rPr lang="pt-BR" dirty="0"/>
              <a:t>Leitura de impressão Digital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F5F68D5-42F2-4F88-A981-91280C91977E}"/>
              </a:ext>
            </a:extLst>
          </p:cNvPr>
          <p:cNvSpPr txBox="1"/>
          <p:nvPr/>
        </p:nvSpPr>
        <p:spPr>
          <a:xfrm>
            <a:off x="10170479" y="1573699"/>
            <a:ext cx="1669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LEDS </a:t>
            </a:r>
          </a:p>
        </p:txBody>
      </p:sp>
      <p:pic>
        <p:nvPicPr>
          <p:cNvPr id="7" name="Imagem 6" descr="Uma imagem contendo equipamentos eletrônicos&#10;&#10;Descrição gerada automaticamente">
            <a:extLst>
              <a:ext uri="{FF2B5EF4-FFF2-40B4-BE49-F238E27FC236}">
                <a16:creationId xmlns:a16="http://schemas.microsoft.com/office/drawing/2014/main" id="{B83F2B89-F033-46FB-9464-8A0BE727C5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39" t="19710" r="61848" b="54009"/>
          <a:stretch/>
        </p:blipFill>
        <p:spPr>
          <a:xfrm>
            <a:off x="2208197" y="1342141"/>
            <a:ext cx="2915478" cy="180229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6568C74-6210-46EA-ABB3-250E8AE337E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78" t="5024" r="18112" b="59420"/>
          <a:stretch/>
        </p:blipFill>
        <p:spPr>
          <a:xfrm>
            <a:off x="2067337" y="4379205"/>
            <a:ext cx="3275744" cy="1601444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BEBFC87C-0F18-40B0-823C-0F07122006F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7" t="25196" r="59062" b="4928"/>
          <a:stretch/>
        </p:blipFill>
        <p:spPr>
          <a:xfrm>
            <a:off x="8158095" y="4217249"/>
            <a:ext cx="1565410" cy="2442572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31EB3D86-46EF-49FC-A283-87DBEFF61ECB}"/>
              </a:ext>
            </a:extLst>
          </p:cNvPr>
          <p:cNvSpPr txBox="1"/>
          <p:nvPr/>
        </p:nvSpPr>
        <p:spPr>
          <a:xfrm>
            <a:off x="12724" y="4598504"/>
            <a:ext cx="16824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LCD de 16x2 Polegadas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2419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A41828-87F9-4487-97A4-7AC8E92C7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196074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Protótipo</a:t>
            </a:r>
          </a:p>
        </p:txBody>
      </p:sp>
      <p:pic>
        <p:nvPicPr>
          <p:cNvPr id="8" name="Espaço Reservado para Conteúdo 7" descr="Uma imagem contendo circuito, equipamentos eletrônicos&#10;&#10;Descrição gerada com muito alta confiança">
            <a:extLst>
              <a:ext uri="{FF2B5EF4-FFF2-40B4-BE49-F238E27FC236}">
                <a16:creationId xmlns:a16="http://schemas.microsoft.com/office/drawing/2014/main" id="{7B1EA1DE-CD8B-48B9-9ED9-57866FF032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23"/>
          <a:stretch/>
        </p:blipFill>
        <p:spPr>
          <a:xfrm>
            <a:off x="7821636" y="2471026"/>
            <a:ext cx="3875345" cy="2607844"/>
          </a:xfr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A5974BB7-E8DD-4320-A1EE-BFB06F4702FF}"/>
              </a:ext>
            </a:extLst>
          </p:cNvPr>
          <p:cNvSpPr txBox="1"/>
          <p:nvPr/>
        </p:nvSpPr>
        <p:spPr>
          <a:xfrm>
            <a:off x="6404012" y="3402107"/>
            <a:ext cx="1596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LCD no Inicio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1D5D8DE-0BD9-4760-8EAF-B986468DDBAC}"/>
              </a:ext>
            </a:extLst>
          </p:cNvPr>
          <p:cNvSpPr txBox="1"/>
          <p:nvPr/>
        </p:nvSpPr>
        <p:spPr>
          <a:xfrm>
            <a:off x="0" y="2940442"/>
            <a:ext cx="1730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Após colocar um ID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2E8F16C-C237-42AE-B134-D1FF8FC86B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93" t="5217" r="14193" b="4349"/>
          <a:stretch/>
        </p:blipFill>
        <p:spPr>
          <a:xfrm>
            <a:off x="1730326" y="2395080"/>
            <a:ext cx="3875345" cy="275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852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171B4A-723A-49AC-9EC2-BBA138A55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454" y="-11405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Protótipo</a:t>
            </a:r>
            <a:endParaRPr lang="pt-BR" sz="4800" dirty="0"/>
          </a:p>
        </p:txBody>
      </p:sp>
      <p:pic>
        <p:nvPicPr>
          <p:cNvPr id="5" name="Espaço Reservado para Conteúdo 4" descr="Uma imagem contendo equipamentos eletrônicos&#10;&#10;Descrição gerada com muito alta confiança">
            <a:extLst>
              <a:ext uri="{FF2B5EF4-FFF2-40B4-BE49-F238E27FC236}">
                <a16:creationId xmlns:a16="http://schemas.microsoft.com/office/drawing/2014/main" id="{04A3F90A-26B1-4E48-ABC3-1E043A08EC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498" y="2461844"/>
            <a:ext cx="3868388" cy="2901291"/>
          </a:xfrm>
        </p:spPr>
      </p:pic>
      <p:pic>
        <p:nvPicPr>
          <p:cNvPr id="7" name="Imagem 6" descr="Uma imagem contendo equipamentos eletrônicos&#10;&#10;Descrição gerada com alta confiança">
            <a:extLst>
              <a:ext uri="{FF2B5EF4-FFF2-40B4-BE49-F238E27FC236}">
                <a16:creationId xmlns:a16="http://schemas.microsoft.com/office/drawing/2014/main" id="{4CDF4D5C-DE0E-4D54-B21D-2F16A2F898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064" y="2461844"/>
            <a:ext cx="3868388" cy="290129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0E3EF044-C272-4C75-9C19-99D83F71B97A}"/>
              </a:ext>
            </a:extLst>
          </p:cNvPr>
          <p:cNvSpPr txBox="1"/>
          <p:nvPr/>
        </p:nvSpPr>
        <p:spPr>
          <a:xfrm>
            <a:off x="8587409" y="5724939"/>
            <a:ext cx="2001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Erro no </a:t>
            </a:r>
            <a:r>
              <a:rPr lang="pt-BR" dirty="0" err="1"/>
              <a:t>Template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2776C68-6783-4B20-A2CD-EEB3F0C9AAC6}"/>
              </a:ext>
            </a:extLst>
          </p:cNvPr>
          <p:cNvSpPr txBox="1"/>
          <p:nvPr/>
        </p:nvSpPr>
        <p:spPr>
          <a:xfrm>
            <a:off x="2208197" y="5586439"/>
            <a:ext cx="2120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Armazenado com sucesso</a:t>
            </a:r>
          </a:p>
        </p:txBody>
      </p:sp>
    </p:spTree>
    <p:extLst>
      <p:ext uri="{BB962C8B-B14F-4D97-AF65-F5344CB8AC3E}">
        <p14:creationId xmlns:p14="http://schemas.microsoft.com/office/powerpoint/2010/main" val="1245325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73714-93B9-49B4-AD32-F77021320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811" y="0"/>
            <a:ext cx="9905998" cy="984738"/>
          </a:xfrm>
        </p:spPr>
        <p:txBody>
          <a:bodyPr>
            <a:normAutofit/>
          </a:bodyPr>
          <a:lstStyle/>
          <a:p>
            <a:pPr algn="ctr"/>
            <a:r>
              <a:rPr 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578E782-EF1A-48DB-80AD-E1EE24097F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15" t="16042" r="25115" b="6029"/>
          <a:stretch/>
        </p:blipFill>
        <p:spPr>
          <a:xfrm>
            <a:off x="0" y="1252025"/>
            <a:ext cx="12193225" cy="573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789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8070BC-D918-464B-9E4C-4425D73D8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683" y="-203117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E120BE-9AA3-4D40-A728-4CCF7ACEE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Um Site de fácil acesso para Alunos e ADM;</a:t>
            </a:r>
          </a:p>
          <a:p>
            <a:endParaRPr lang="pt-BR" dirty="0"/>
          </a:p>
          <a:p>
            <a:r>
              <a:rPr lang="pt-BR" dirty="0"/>
              <a:t>Arduino Cadastrando usuários e Identificando;</a:t>
            </a:r>
          </a:p>
          <a:p>
            <a:endParaRPr lang="pt-BR" dirty="0"/>
          </a:p>
          <a:p>
            <a:r>
              <a:rPr lang="pt-BR" dirty="0"/>
              <a:t>Banco de Dados com os Dados necessários para o Sistema;</a:t>
            </a:r>
          </a:p>
          <a:p>
            <a:endParaRPr lang="pt-BR" dirty="0"/>
          </a:p>
          <a:p>
            <a:r>
              <a:rPr lang="pt-BR" dirty="0"/>
              <a:t>Cadastro de Disciplinas, Cursos e Planos de Aula;</a:t>
            </a:r>
          </a:p>
          <a:p>
            <a:endParaRPr lang="pt-BR" dirty="0"/>
          </a:p>
          <a:p>
            <a:r>
              <a:rPr lang="pt-BR" dirty="0"/>
              <a:t>Comunicação do Hardware com Software;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3726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5DEAED-1B96-4A2C-AD00-09DBA8DE7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-143483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8E3495-76D9-42F9-B2B2-52106EA4D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07365"/>
            <a:ext cx="9905999" cy="4999452"/>
          </a:xfrm>
        </p:spPr>
        <p:txBody>
          <a:bodyPr/>
          <a:lstStyle/>
          <a:p>
            <a:r>
              <a:rPr lang="pt-BR" dirty="0"/>
              <a:t>Pode-se observar o processo anterior das escolas e universidades, comparar e constatar o quanto já está melhorando com esse tipo de sistema ;</a:t>
            </a:r>
          </a:p>
          <a:p>
            <a:endParaRPr lang="pt-BR" dirty="0"/>
          </a:p>
          <a:p>
            <a:r>
              <a:rPr lang="pt-BR" dirty="0"/>
              <a:t>Dificuldades tanto com a parte dos códigos, quanto na parte física do projeto;</a:t>
            </a:r>
          </a:p>
          <a:p>
            <a:endParaRPr lang="pt-BR" dirty="0"/>
          </a:p>
          <a:p>
            <a:r>
              <a:rPr lang="pt-BR" dirty="0"/>
              <a:t>Mudança do Banco de dados;</a:t>
            </a:r>
          </a:p>
          <a:p>
            <a:endParaRPr lang="pt-BR" dirty="0"/>
          </a:p>
          <a:p>
            <a:r>
              <a:rPr lang="pt-BR" dirty="0"/>
              <a:t>Mudança </a:t>
            </a:r>
            <a:r>
              <a:rPr lang="pt-BR"/>
              <a:t>no Hardware</a:t>
            </a:r>
            <a:r>
              <a:rPr lang="pt-BR" dirty="0"/>
              <a:t>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5097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B28CDC-CDA7-4FC2-9D6B-282E6E306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Trabalhos Futuros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9FF5B5-ADDC-4804-AEC3-AF2C47830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Modificar Biblioteca da leitura para salvar as leituras no BD;</a:t>
            </a:r>
          </a:p>
          <a:p>
            <a:endParaRPr lang="pt-BR" dirty="0"/>
          </a:p>
          <a:p>
            <a:r>
              <a:rPr lang="pt-BR" dirty="0"/>
              <a:t>Adicionar Backup para emergências;</a:t>
            </a:r>
          </a:p>
          <a:p>
            <a:endParaRPr lang="pt-BR" dirty="0"/>
          </a:p>
          <a:p>
            <a:r>
              <a:rPr lang="pt-BR" dirty="0"/>
              <a:t>Tela de Professor para um Controle melhor das aulas;</a:t>
            </a:r>
          </a:p>
          <a:p>
            <a:endParaRPr lang="pt-BR" dirty="0"/>
          </a:p>
          <a:p>
            <a:r>
              <a:rPr lang="pt-BR" dirty="0"/>
              <a:t>Modulo </a:t>
            </a:r>
            <a:r>
              <a:rPr lang="pt-BR" dirty="0" err="1"/>
              <a:t>Clock</a:t>
            </a:r>
            <a:r>
              <a:rPr lang="pt-BR" dirty="0"/>
              <a:t> para controle do tempo;</a:t>
            </a:r>
          </a:p>
          <a:p>
            <a:endParaRPr lang="pt-BR" dirty="0"/>
          </a:p>
          <a:p>
            <a:r>
              <a:rPr lang="pt-BR" dirty="0"/>
              <a:t>Modulo Rele para abrir portas;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1871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DD143BF9-757E-48D7-BF9D-6DE7334F5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745970" y="3733800"/>
            <a:ext cx="4700059" cy="115245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BR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Obrigado!!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D16E6F6-52D3-4225-9AD8-5FE525FCF20C}"/>
              </a:ext>
            </a:extLst>
          </p:cNvPr>
          <p:cNvSpPr txBox="1"/>
          <p:nvPr/>
        </p:nvSpPr>
        <p:spPr>
          <a:xfrm>
            <a:off x="357808" y="5473149"/>
            <a:ext cx="100849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Caio Mota								caiomota802@gmail.com</a:t>
            </a:r>
          </a:p>
          <a:p>
            <a:r>
              <a:rPr lang="pt-BR" dirty="0"/>
              <a:t>Matheus Tavares							mleitetavares@gmail.com</a:t>
            </a:r>
          </a:p>
          <a:p>
            <a:r>
              <a:rPr lang="pt-BR" dirty="0"/>
              <a:t>Nilton Baratela							niltonbaratela@gmail.com						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0CE8038-E072-4B19-9678-D0B80BBF6D39}"/>
              </a:ext>
            </a:extLst>
          </p:cNvPr>
          <p:cNvSpPr txBox="1"/>
          <p:nvPr/>
        </p:nvSpPr>
        <p:spPr>
          <a:xfrm>
            <a:off x="2822712" y="186109"/>
            <a:ext cx="6546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FIM!</a:t>
            </a:r>
          </a:p>
        </p:txBody>
      </p:sp>
    </p:spTree>
    <p:extLst>
      <p:ext uri="{BB962C8B-B14F-4D97-AF65-F5344CB8AC3E}">
        <p14:creationId xmlns:p14="http://schemas.microsoft.com/office/powerpoint/2010/main" val="4003087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63CC91-F25E-414A-8E93-9162B7978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-15520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B1DBBD-BC9B-45BC-A24C-9BE0F027E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23365"/>
            <a:ext cx="9905999" cy="4852148"/>
          </a:xfrm>
        </p:spPr>
        <p:txBody>
          <a:bodyPr/>
          <a:lstStyle/>
          <a:p>
            <a:r>
              <a:rPr lang="pt-BR" dirty="0"/>
              <a:t>As salas de aula brasileiras ainda são desenhadas e continuam funcionamento em um modelo tradicional;</a:t>
            </a:r>
          </a:p>
          <a:p>
            <a:endParaRPr lang="pt-BR" dirty="0"/>
          </a:p>
          <a:p>
            <a:r>
              <a:rPr lang="pt-BR" dirty="0"/>
              <a:t>Apesar da grande evolução tecnológica, ainda hoje as frequências e ausências de alunos são registradas de forma manual pelos professores;</a:t>
            </a:r>
          </a:p>
          <a:p>
            <a:endParaRPr lang="pt-BR" dirty="0"/>
          </a:p>
          <a:p>
            <a:r>
              <a:rPr lang="pt-BR" dirty="0"/>
              <a:t>Devido a esses tipos de problemas, o presente trabalho visa apresentar a criação de controlador de frequência por leitor biométrico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2025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75CE9-9DD7-48E4-9DFA-8EEC4BF1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2423" y="126299"/>
            <a:ext cx="8380426" cy="1080938"/>
          </a:xfrm>
        </p:spPr>
        <p:txBody>
          <a:bodyPr>
            <a:normAutofit/>
          </a:bodyPr>
          <a:lstStyle/>
          <a:p>
            <a:pPr algn="ctr"/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Objetivos Geral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ADBFFE-8EA2-4FDB-BD8E-D9D0B643C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69" y="1620309"/>
            <a:ext cx="10491262" cy="423648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Objetivos:</a:t>
            </a:r>
          </a:p>
          <a:p>
            <a:pPr marL="0" indent="0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Desenvolver um Projeto com software que junto com o Hardware, seja capaz de realizar uma chamada escolar a partir da Leitura Digital.</a:t>
            </a: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Diminuindo o tempo que os professores perdem dentro de sala, para tarefas Burocráticas (13%).</a:t>
            </a: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Diminuindo as falhas humanas, como professores que esquecem de fazer a chamada ou colocam presença para o aluno errado.</a:t>
            </a: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924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47805-758F-428D-836B-6C96F0A5F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8699" y="9217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Objetivos Específicos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BC8722-A4C8-4C38-B88D-0717561E6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487787"/>
            <a:ext cx="9613861" cy="499252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Objetivos:</a:t>
            </a:r>
          </a:p>
          <a:p>
            <a:pPr marL="0" indent="0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Aprender Linguagem em Arduino;</a:t>
            </a: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Desenvolver site em PHP;</a:t>
            </a: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Desenvolver Site para Alunos, Professores, ADM;</a:t>
            </a: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Desenvolver Leitura de Digitais em Arduino;</a:t>
            </a: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Montar o Hardware do Projeto.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6077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1856AB-CD26-436C-AC17-E845BF805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767" y="-169273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Justificativa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7CFB30-905C-4158-AEAE-D957DEAFA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487786"/>
            <a:ext cx="9613861" cy="5032283"/>
          </a:xfrm>
        </p:spPr>
        <p:txBody>
          <a:bodyPr>
            <a:normAutofit fontScale="77500" lnSpcReduction="20000"/>
          </a:bodyPr>
          <a:lstStyle/>
          <a:p>
            <a:endParaRPr lang="pt-BR" dirty="0"/>
          </a:p>
          <a:p>
            <a:r>
              <a:rPr lang="pt-B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 reportagem de Paula Adamo da BBC em 2014, mostra que os alunos perdem em media um dia de aula por semana por conta de desperdício;</a:t>
            </a:r>
          </a:p>
          <a:p>
            <a:endParaRPr lang="pt-BR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Neste desperdício incluir tarefas burocráticas ;</a:t>
            </a:r>
          </a:p>
          <a:p>
            <a:endParaRPr lang="pt-BR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tarefa de realizar chamada oralmente desperdiça uma quantidade de tempo considerável cerca de 13% do tempo da aula;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7262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28796A-9CB1-4ABD-899A-190F3EF8E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787" y="99794"/>
            <a:ext cx="8380426" cy="1080938"/>
          </a:xfrm>
        </p:spPr>
        <p:txBody>
          <a:bodyPr>
            <a:normAutofit/>
          </a:bodyPr>
          <a:lstStyle/>
          <a:p>
            <a:pPr algn="ctr"/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AE7FFC-E2B1-4183-BB1B-3353ECF70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069" y="1580552"/>
            <a:ext cx="9613861" cy="466122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   Por que usar Arduino?</a:t>
            </a:r>
          </a:p>
          <a:p>
            <a:r>
              <a:rPr lang="pt-BR" dirty="0"/>
              <a:t>Custo;</a:t>
            </a:r>
          </a:p>
          <a:p>
            <a:r>
              <a:rPr lang="pt-BR" dirty="0"/>
              <a:t>Facilidade;</a:t>
            </a:r>
          </a:p>
          <a:p>
            <a:r>
              <a:rPr lang="pt-BR" dirty="0"/>
              <a:t>Open </a:t>
            </a:r>
            <a:r>
              <a:rPr lang="pt-BR" dirty="0" err="1"/>
              <a:t>Source</a:t>
            </a:r>
            <a:r>
              <a:rPr lang="pt-BR" dirty="0"/>
              <a:t>.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   Por que usar Site Web?</a:t>
            </a:r>
          </a:p>
          <a:p>
            <a:r>
              <a:rPr lang="pt-BR" dirty="0"/>
              <a:t>Facilidade;</a:t>
            </a:r>
          </a:p>
          <a:p>
            <a:r>
              <a:rPr lang="pt-BR" dirty="0"/>
              <a:t>Sem precisar de Download;</a:t>
            </a:r>
          </a:p>
          <a:p>
            <a:r>
              <a:rPr lang="pt-BR" dirty="0"/>
              <a:t>Fácil comunicação com Arduino;</a:t>
            </a:r>
          </a:p>
        </p:txBody>
      </p:sp>
    </p:spTree>
    <p:extLst>
      <p:ext uri="{BB962C8B-B14F-4D97-AF65-F5344CB8AC3E}">
        <p14:creationId xmlns:p14="http://schemas.microsoft.com/office/powerpoint/2010/main" val="1218696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675AD9-F844-409C-9598-D0A343167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5675" y="166054"/>
            <a:ext cx="8380426" cy="1080938"/>
          </a:xfrm>
        </p:spPr>
        <p:txBody>
          <a:bodyPr>
            <a:normAutofit/>
          </a:bodyPr>
          <a:lstStyle/>
          <a:p>
            <a:pPr algn="ctr"/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Métodos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627FBD-7B97-4B90-8B5F-48B80D18F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Notepad++: Editor de texto de código aberto;</a:t>
            </a: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 Workbench: Ferramenta de design de banco de dados visual que integra o desenvolvimento SQL;</a:t>
            </a: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IDE: Plataforma de prototipagem eletrônica de hardware livre.</a:t>
            </a:r>
          </a:p>
        </p:txBody>
      </p:sp>
    </p:spTree>
    <p:extLst>
      <p:ext uri="{BB962C8B-B14F-4D97-AF65-F5344CB8AC3E}">
        <p14:creationId xmlns:p14="http://schemas.microsoft.com/office/powerpoint/2010/main" val="1606378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B01281-682E-4B67-B175-6884F9BAB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496" y="-21262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 Web - ADM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D57A0C7-1242-4BD8-BA6B-51D19032CC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11" b="8492"/>
          <a:stretch/>
        </p:blipFill>
        <p:spPr>
          <a:xfrm>
            <a:off x="680321" y="1403974"/>
            <a:ext cx="4876417" cy="225628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22B8B5C-711C-495C-B791-EDF1C14B04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22" r="4231" b="38250"/>
          <a:stretch/>
        </p:blipFill>
        <p:spPr>
          <a:xfrm>
            <a:off x="5669281" y="1403974"/>
            <a:ext cx="6147581" cy="225628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1E4C472F-5E04-4DFD-A255-7D05D843C8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211" b="32709"/>
          <a:stretch/>
        </p:blipFill>
        <p:spPr>
          <a:xfrm>
            <a:off x="5720862" y="3798278"/>
            <a:ext cx="6096000" cy="247500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6CC8C266-BC48-48E9-AB5E-CC330B2F810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0031" r="3077" b="29015"/>
          <a:stretch/>
        </p:blipFill>
        <p:spPr>
          <a:xfrm>
            <a:off x="680320" y="3798279"/>
            <a:ext cx="4876417" cy="247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625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4A8B5D9-A862-485F-BAA5-1AB1CE0976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16" r="19461" b="31889"/>
          <a:stretch/>
        </p:blipFill>
        <p:spPr>
          <a:xfrm>
            <a:off x="3108961" y="1080424"/>
            <a:ext cx="6358414" cy="260531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E69CF64-0D4F-4A0E-ABAB-945B71ACB9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417" r="9192" b="43996"/>
          <a:stretch/>
        </p:blipFill>
        <p:spPr>
          <a:xfrm>
            <a:off x="3108960" y="4047980"/>
            <a:ext cx="6358415" cy="2437226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EB0EF64A-4F57-4FE7-997C-6D57F5C1F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496" y="-21262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 Web - ALUNO</a:t>
            </a:r>
          </a:p>
        </p:txBody>
      </p:sp>
    </p:spTree>
    <p:extLst>
      <p:ext uri="{BB962C8B-B14F-4D97-AF65-F5344CB8AC3E}">
        <p14:creationId xmlns:p14="http://schemas.microsoft.com/office/powerpoint/2010/main" val="15810982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418</TotalTime>
  <Words>491</Words>
  <Application>Microsoft Office PowerPoint</Application>
  <PresentationFormat>Widescreen</PresentationFormat>
  <Paragraphs>112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Times New Roman</vt:lpstr>
      <vt:lpstr>Tw Cen MT</vt:lpstr>
      <vt:lpstr>Circuito</vt:lpstr>
      <vt:lpstr>Controlador de Frequência Por Biometria</vt:lpstr>
      <vt:lpstr>Introdução</vt:lpstr>
      <vt:lpstr>Objetivos Geral</vt:lpstr>
      <vt:lpstr>Objetivos Específicos</vt:lpstr>
      <vt:lpstr>Justificativa</vt:lpstr>
      <vt:lpstr>Metodologia</vt:lpstr>
      <vt:lpstr>Métodos </vt:lpstr>
      <vt:lpstr>Site Web - ADM</vt:lpstr>
      <vt:lpstr>Site Web - ALUNO</vt:lpstr>
      <vt:lpstr>Peças Arduino</vt:lpstr>
      <vt:lpstr>Protótipo</vt:lpstr>
      <vt:lpstr>Protótipo</vt:lpstr>
      <vt:lpstr>MER</vt:lpstr>
      <vt:lpstr>Resultados</vt:lpstr>
      <vt:lpstr>Conclusão</vt:lpstr>
      <vt:lpstr>Trabalhos Futuros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Controlador de Frequencia Por Biometria</dc:title>
  <dc:creator>ALEX MOTA</dc:creator>
  <cp:lastModifiedBy>ALEX MOTA</cp:lastModifiedBy>
  <cp:revision>39</cp:revision>
  <dcterms:created xsi:type="dcterms:W3CDTF">2018-09-27T18:16:26Z</dcterms:created>
  <dcterms:modified xsi:type="dcterms:W3CDTF">2018-12-05T20:31:22Z</dcterms:modified>
</cp:coreProperties>
</file>