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179" autoAdjust="0"/>
    <p:restoredTop sz="94660"/>
  </p:normalViewPr>
  <p:slideViewPr>
    <p:cSldViewPr>
      <p:cViewPr>
        <p:scale>
          <a:sx n="87" d="100"/>
          <a:sy n="87" d="100"/>
        </p:scale>
        <p:origin x="-1038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06/12/2020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06/12/2020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06/12/2020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06/12/2020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06/12/2020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06/12/2020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06/12/2020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06/12/2020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06/12/2020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06/12/2020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pt-B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ED7D-B078-4AD1-BC6B-8C2F10AD5877}" type="datetimeFigureOut">
              <a:rPr lang="pt-BR" smtClean="0"/>
              <a:pPr/>
              <a:t>06/12/2020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2B7ED7D-B078-4AD1-BC6B-8C2F10AD5877}" type="datetimeFigureOut">
              <a:rPr lang="pt-BR" smtClean="0"/>
              <a:pPr/>
              <a:t>06/12/2020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F3F326A-F27E-44C8-AA50-4C7F4FD8225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142853"/>
            <a:ext cx="7772400" cy="785818"/>
          </a:xfrm>
        </p:spPr>
        <p:txBody>
          <a:bodyPr/>
          <a:lstStyle/>
          <a:p>
            <a:r>
              <a:rPr lang="pt-BR" b="0" dirty="0" err="1" smtClean="0">
                <a:effectLst/>
                <a:latin typeface="Arial" pitchFamily="34" charset="0"/>
                <a:cs typeface="Arial" pitchFamily="34" charset="0"/>
              </a:rPr>
              <a:t>Rust</a:t>
            </a:r>
            <a:endParaRPr lang="pt-BR" b="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57290" y="5357826"/>
            <a:ext cx="6400800" cy="1038244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Caio Luiz Alonso Santana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Leonardo Fridman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Bacellar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3" descr="Rust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36" y="1142984"/>
            <a:ext cx="4000528" cy="36433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err="1" smtClean="0">
                <a:effectLst/>
              </a:rPr>
              <a:t>Rust</a:t>
            </a:r>
            <a:r>
              <a:rPr lang="pt-BR" b="0" dirty="0" smtClean="0">
                <a:effectLst/>
              </a:rPr>
              <a:t> </a:t>
            </a:r>
            <a:r>
              <a:rPr lang="pt-BR" b="0" dirty="0" err="1" smtClean="0">
                <a:effectLst/>
              </a:rPr>
              <a:t>vs</a:t>
            </a:r>
            <a:r>
              <a:rPr lang="pt-BR" b="0" dirty="0" smtClean="0">
                <a:effectLst/>
              </a:rPr>
              <a:t> </a:t>
            </a:r>
            <a:r>
              <a:rPr lang="pt-BR" b="0" dirty="0" err="1" smtClean="0">
                <a:effectLst/>
              </a:rPr>
              <a:t>Python</a:t>
            </a:r>
            <a:endParaRPr lang="pt-BR" b="0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4029068"/>
            <a:ext cx="8229600" cy="2828932"/>
          </a:xfrm>
        </p:spPr>
        <p:txBody>
          <a:bodyPr>
            <a:normAutofit/>
          </a:bodyPr>
          <a:lstStyle/>
          <a:p>
            <a:pPr algn="just"/>
            <a:r>
              <a:rPr lang="pt-BR" sz="1800" dirty="0" smtClean="0"/>
              <a:t>Nos programas, mesmo executando as mesmas instruções, a </a:t>
            </a:r>
            <a:r>
              <a:rPr lang="pt-BR" sz="1800" dirty="0" err="1" smtClean="0"/>
              <a:t>redigibilidade</a:t>
            </a:r>
            <a:r>
              <a:rPr lang="pt-BR" sz="1800" dirty="0" smtClean="0"/>
              <a:t> da macro em </a:t>
            </a:r>
            <a:r>
              <a:rPr lang="pt-BR" sz="1800" dirty="0" err="1" smtClean="0"/>
              <a:t>Rust</a:t>
            </a:r>
            <a:r>
              <a:rPr lang="pt-BR" sz="1800" dirty="0" smtClean="0"/>
              <a:t> é melhor do que criar uma função em </a:t>
            </a:r>
            <a:r>
              <a:rPr lang="pt-BR" sz="1800" dirty="0" err="1" smtClean="0"/>
              <a:t>Python</a:t>
            </a:r>
            <a:r>
              <a:rPr lang="pt-BR" sz="1800" dirty="0" smtClean="0"/>
              <a:t>;</a:t>
            </a:r>
          </a:p>
          <a:p>
            <a:pPr algn="just"/>
            <a:r>
              <a:rPr lang="pt-BR" sz="1800" dirty="0" smtClean="0"/>
              <a:t>Mesmo no caso das árvores/</a:t>
            </a:r>
            <a:r>
              <a:rPr lang="pt-BR" sz="1800" dirty="0" err="1" smtClean="0"/>
              <a:t>HashMaps</a:t>
            </a:r>
            <a:r>
              <a:rPr lang="pt-BR" sz="1800" dirty="0" smtClean="0"/>
              <a:t> fossem importadas de uma biblioteca, a economia das linhas é superior;</a:t>
            </a:r>
          </a:p>
          <a:p>
            <a:pPr algn="just"/>
            <a:r>
              <a:rPr lang="pt-BR" sz="1800" dirty="0" smtClean="0"/>
              <a:t>Ainda assim eu poderia criar macros com </a:t>
            </a:r>
            <a:r>
              <a:rPr lang="pt-BR" sz="1800" dirty="0" err="1" smtClean="0"/>
              <a:t>DSL’s</a:t>
            </a:r>
            <a:r>
              <a:rPr lang="pt-BR" sz="1800" dirty="0" smtClean="0"/>
              <a:t> para realizar operações específicas;</a:t>
            </a:r>
          </a:p>
          <a:p>
            <a:pPr algn="just"/>
            <a:r>
              <a:rPr lang="pt-BR" sz="1800" dirty="0" smtClean="0"/>
              <a:t>As macros são expandidas antes do compilador interpretar o significado do código;</a:t>
            </a:r>
          </a:p>
          <a:p>
            <a:pPr algn="just"/>
            <a:endParaRPr lang="pt-BR" sz="1800" dirty="0"/>
          </a:p>
        </p:txBody>
      </p:sp>
      <p:pic>
        <p:nvPicPr>
          <p:cNvPr id="4" name="Imagem 3" descr="Darth vad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1214422"/>
            <a:ext cx="4643470" cy="2786082"/>
          </a:xfrm>
          <a:prstGeom prst="rect">
            <a:avLst/>
          </a:prstGeom>
        </p:spPr>
      </p:pic>
      <p:pic>
        <p:nvPicPr>
          <p:cNvPr id="5" name="Imagem 4" descr="Rust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0" y="1571612"/>
            <a:ext cx="642942" cy="571504"/>
          </a:xfrm>
          <a:prstGeom prst="rect">
            <a:avLst/>
          </a:prstGeom>
        </p:spPr>
      </p:pic>
      <p:pic>
        <p:nvPicPr>
          <p:cNvPr id="6" name="Imagem 5" descr="pytho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066" y="1857364"/>
            <a:ext cx="714380" cy="571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smtClean="0">
                <a:effectLst/>
              </a:rPr>
              <a:t>Introdução</a:t>
            </a:r>
            <a:endParaRPr lang="pt-BR" b="0" dirty="0">
              <a:effectLst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600200"/>
            <a:ext cx="7400948" cy="4709160"/>
          </a:xfrm>
        </p:spPr>
        <p:txBody>
          <a:bodyPr>
            <a:normAutofit/>
          </a:bodyPr>
          <a:lstStyle/>
          <a:p>
            <a:pPr algn="just"/>
            <a:r>
              <a:rPr lang="pt-BR" dirty="0" err="1" smtClean="0">
                <a:latin typeface="Book Antiqua" pitchFamily="18" charset="0"/>
              </a:rPr>
              <a:t>Rust</a:t>
            </a:r>
            <a:r>
              <a:rPr lang="pt-BR" dirty="0" smtClean="0">
                <a:latin typeface="Book Antiqua" pitchFamily="18" charset="0"/>
              </a:rPr>
              <a:t> é uma linguagem </a:t>
            </a:r>
            <a:r>
              <a:rPr lang="pt-BR" dirty="0" err="1" smtClean="0">
                <a:latin typeface="Book Antiqua" pitchFamily="18" charset="0"/>
              </a:rPr>
              <a:t>multiparadigma</a:t>
            </a:r>
            <a:r>
              <a:rPr lang="pt-BR" dirty="0" smtClean="0">
                <a:latin typeface="Book Antiqua" pitchFamily="18" charset="0"/>
              </a:rPr>
              <a:t>.</a:t>
            </a:r>
          </a:p>
          <a:p>
            <a:pPr algn="just"/>
            <a:r>
              <a:rPr lang="pt-BR" dirty="0" smtClean="0">
                <a:latin typeface="Book Antiqua" pitchFamily="18" charset="0"/>
              </a:rPr>
              <a:t>A Mozilla começou a apoiar o projeto em 2009 e anunciou a linguagem em 2010. </a:t>
            </a:r>
          </a:p>
          <a:p>
            <a:pPr algn="just"/>
            <a:r>
              <a:rPr lang="pt-BR" dirty="0" smtClean="0">
                <a:latin typeface="Book Antiqua" pitchFamily="18" charset="0"/>
              </a:rPr>
              <a:t>A versão pré-alfa foi lançada pela primeira vez em 2012 e sua primeira versão estável, a </a:t>
            </a:r>
            <a:r>
              <a:rPr lang="pt-BR" dirty="0" err="1" smtClean="0">
                <a:latin typeface="Book Antiqua" pitchFamily="18" charset="0"/>
              </a:rPr>
              <a:t>Rust</a:t>
            </a:r>
            <a:r>
              <a:rPr lang="pt-BR" dirty="0" smtClean="0">
                <a:latin typeface="Book Antiqua" pitchFamily="18" charset="0"/>
              </a:rPr>
              <a:t> 1.0, foi lançada em 15 de maio de 2015.</a:t>
            </a:r>
            <a:endParaRPr lang="pt-BR" dirty="0"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smtClean="0">
                <a:effectLst/>
              </a:rPr>
              <a:t>Origens e influências</a:t>
            </a:r>
            <a:endParaRPr lang="pt-BR" b="0" dirty="0">
              <a:effectLst/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285720" y="1571612"/>
            <a:ext cx="8229600" cy="2114552"/>
          </a:xfrm>
        </p:spPr>
        <p:txBody>
          <a:bodyPr anchor="ctr">
            <a:normAutofit fontScale="92500" lnSpcReduction="10000"/>
          </a:bodyPr>
          <a:lstStyle/>
          <a:p>
            <a:pPr algn="just"/>
            <a:r>
              <a:rPr lang="pt-BR" dirty="0" err="1" smtClean="0">
                <a:latin typeface="Book Antiqua" pitchFamily="18" charset="0"/>
              </a:rPr>
              <a:t>Cyclone</a:t>
            </a:r>
            <a:r>
              <a:rPr lang="pt-BR" dirty="0" smtClean="0">
                <a:latin typeface="Book Antiqua" pitchFamily="18" charset="0"/>
              </a:rPr>
              <a:t>;</a:t>
            </a:r>
          </a:p>
          <a:p>
            <a:pPr algn="just"/>
            <a:r>
              <a:rPr lang="pt-BR" dirty="0" smtClean="0">
                <a:latin typeface="Book Antiqua" pitchFamily="18" charset="0"/>
              </a:rPr>
              <a:t>Recursos:</a:t>
            </a:r>
          </a:p>
          <a:p>
            <a:pPr algn="just">
              <a:buNone/>
            </a:pPr>
            <a:r>
              <a:rPr lang="pt-BR" dirty="0" smtClean="0">
                <a:latin typeface="Book Antiqua" pitchFamily="18" charset="0"/>
              </a:rPr>
              <a:t>	- Orientação de objetos de C++;</a:t>
            </a:r>
          </a:p>
          <a:p>
            <a:pPr algn="just">
              <a:buNone/>
            </a:pPr>
            <a:r>
              <a:rPr lang="pt-BR" dirty="0" smtClean="0">
                <a:latin typeface="Book Antiqua" pitchFamily="18" charset="0"/>
              </a:rPr>
              <a:t>	- Recursos funcionais de linguagens como </a:t>
            </a:r>
            <a:r>
              <a:rPr lang="pt-BR" dirty="0" err="1" smtClean="0">
                <a:latin typeface="Book Antiqua" pitchFamily="18" charset="0"/>
              </a:rPr>
              <a:t>Haskell</a:t>
            </a:r>
            <a:r>
              <a:rPr lang="pt-BR" dirty="0" smtClean="0">
                <a:latin typeface="Book Antiqua" pitchFamily="18" charset="0"/>
              </a:rPr>
              <a:t> e </a:t>
            </a:r>
            <a:r>
              <a:rPr lang="pt-BR" dirty="0" err="1" smtClean="0">
                <a:latin typeface="Book Antiqua" pitchFamily="18" charset="0"/>
              </a:rPr>
              <a:t>Ocaml</a:t>
            </a:r>
            <a:r>
              <a:rPr lang="pt-BR" dirty="0" smtClean="0">
                <a:latin typeface="Book Antiqua" pitchFamily="18" charset="0"/>
              </a:rPr>
              <a:t>.	</a:t>
            </a:r>
          </a:p>
        </p:txBody>
      </p:sp>
      <p:pic>
        <p:nvPicPr>
          <p:cNvPr id="7" name="Imagem 6" descr="Tine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4500570"/>
            <a:ext cx="5039429" cy="1705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pt-BR" b="0" dirty="0" smtClean="0">
                <a:effectLst/>
              </a:rPr>
              <a:t>Classificação</a:t>
            </a:r>
            <a:endParaRPr lang="pt-BR" b="0" dirty="0">
              <a:effectLst/>
            </a:endParaRPr>
          </a:p>
        </p:txBody>
      </p:sp>
      <p:pic>
        <p:nvPicPr>
          <p:cNvPr id="13" name="Imagem 12" descr="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1000108"/>
            <a:ext cx="6215106" cy="5643602"/>
          </a:xfrm>
          <a:prstGeom prst="rect">
            <a:avLst/>
          </a:prstGeom>
        </p:spPr>
      </p:pic>
      <p:pic>
        <p:nvPicPr>
          <p:cNvPr id="14" name="Imagem 13" descr="Rust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54" y="4143380"/>
            <a:ext cx="2143125" cy="1785950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6286512" y="2500306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OO</a:t>
            </a:r>
            <a:endParaRPr lang="pt-BR" sz="2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429256" y="4357694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Estruturada</a:t>
            </a:r>
            <a:endParaRPr lang="pt-BR" sz="24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143240" y="6072206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Imperativa</a:t>
            </a:r>
            <a:endParaRPr lang="pt-BR" sz="24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428728" y="4500570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Funcional</a:t>
            </a:r>
            <a:endParaRPr lang="pt-BR" sz="24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428728" y="2428868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Concorrente</a:t>
            </a:r>
            <a:endParaRPr lang="pt-BR" sz="2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3071802" y="2143116"/>
            <a:ext cx="2786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 smtClean="0"/>
              <a:t>Tipagem</a:t>
            </a:r>
            <a:r>
              <a:rPr lang="pt-BR" sz="2400" dirty="0" smtClean="0"/>
              <a:t> estática, forte e inferida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Macros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928670"/>
            <a:ext cx="7829576" cy="2357454"/>
          </a:xfrm>
        </p:spPr>
        <p:txBody>
          <a:bodyPr anchor="b">
            <a:normAutofit fontScale="40000" lnSpcReduction="20000"/>
          </a:bodyPr>
          <a:lstStyle/>
          <a:p>
            <a:pPr algn="just"/>
            <a:r>
              <a:rPr lang="pt-BR" sz="4000" dirty="0" smtClean="0"/>
              <a:t>Macro é uma especialidade do </a:t>
            </a:r>
            <a:r>
              <a:rPr lang="pt-BR" sz="4000" dirty="0" err="1" smtClean="0"/>
              <a:t>Rust</a:t>
            </a:r>
            <a:r>
              <a:rPr lang="pt-BR" sz="4000" dirty="0" smtClean="0"/>
              <a:t> que oferece ao programador a </a:t>
            </a:r>
            <a:r>
              <a:rPr lang="pt-BR" sz="4000" dirty="0" err="1" smtClean="0"/>
              <a:t>metaprogramação</a:t>
            </a:r>
            <a:r>
              <a:rPr lang="pt-BR" sz="4000" dirty="0" smtClean="0"/>
              <a:t>;</a:t>
            </a:r>
          </a:p>
          <a:p>
            <a:pPr algn="just"/>
            <a:r>
              <a:rPr lang="pt-BR" sz="4000" dirty="0" smtClean="0"/>
              <a:t>A </a:t>
            </a:r>
            <a:r>
              <a:rPr lang="pt-BR" sz="4000" dirty="0" err="1" smtClean="0"/>
              <a:t>metaprogramação</a:t>
            </a:r>
            <a:r>
              <a:rPr lang="pt-BR" sz="4000" dirty="0" smtClean="0"/>
              <a:t> é útil para reduzir o tamanho do código que o programador escreve, papel semelhante às funções, contudo a </a:t>
            </a:r>
            <a:r>
              <a:rPr lang="pt-BR" sz="4000" dirty="0" err="1" smtClean="0"/>
              <a:t>metaprogramação</a:t>
            </a:r>
            <a:r>
              <a:rPr lang="pt-BR" sz="4000" dirty="0" smtClean="0"/>
              <a:t> com as macros em </a:t>
            </a:r>
            <a:r>
              <a:rPr lang="pt-BR" sz="4000" dirty="0" err="1" smtClean="0"/>
              <a:t>Rust</a:t>
            </a:r>
            <a:r>
              <a:rPr lang="pt-BR" sz="4000" dirty="0" smtClean="0"/>
              <a:t> tem suas especialidades;</a:t>
            </a:r>
          </a:p>
          <a:p>
            <a:pPr algn="just"/>
            <a:r>
              <a:rPr lang="pt-BR" sz="4000" dirty="0" smtClean="0"/>
              <a:t>Uma assinatura de função deve declarar o número e o tipo de parâmetros que a função tem, macros, por outro lado, pode aceitar um número variável de parâmetros;</a:t>
            </a:r>
          </a:p>
          <a:p>
            <a:pPr algn="just"/>
            <a:r>
              <a:rPr lang="pt-BR" sz="4000" dirty="0" smtClean="0"/>
              <a:t>Entretanto, o lado negativo de usar macro ao invés de função é que macros, em sua grande maioria, a legibilidade é mais complexa.</a:t>
            </a:r>
          </a:p>
          <a:p>
            <a:pPr algn="just">
              <a:buNone/>
            </a:pPr>
            <a:endParaRPr lang="pt-BR" dirty="0"/>
          </a:p>
        </p:txBody>
      </p:sp>
      <p:pic>
        <p:nvPicPr>
          <p:cNvPr id="4" name="Imagem 3" descr="hello-mac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4000504"/>
            <a:ext cx="6072230" cy="271464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142976" y="3143248"/>
            <a:ext cx="7358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No exemplo abaixo vemos como é criada uma macro simples. Nesse exemplo é criada a </a:t>
            </a:r>
            <a:r>
              <a:rPr lang="pt-BR" sz="1600" dirty="0" err="1" smtClean="0"/>
              <a:t>hello</a:t>
            </a:r>
            <a:r>
              <a:rPr lang="pt-BR" sz="1600" dirty="0" smtClean="0"/>
              <a:t>!() que imprime </a:t>
            </a:r>
            <a:r>
              <a:rPr lang="pt-BR" sz="1600" dirty="0" err="1" smtClean="0"/>
              <a:t>Hello</a:t>
            </a:r>
            <a:r>
              <a:rPr lang="pt-BR" sz="1600" dirty="0" smtClean="0"/>
              <a:t> World na tela.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hello-macr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571612"/>
            <a:ext cx="8572560" cy="471490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00034" y="571480"/>
            <a:ext cx="8215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macro_rules</a:t>
            </a:r>
            <a:r>
              <a:rPr lang="pt-BR" dirty="0" smtClean="0"/>
              <a:t>! é o comando que declara uma macro e seguido vem o nome da macro. Os parêntesis serve para receber os parâmetros da macro e a seta inicia o comando de instruções e dentro dela imprime um </a:t>
            </a:r>
            <a:r>
              <a:rPr lang="pt-BR" dirty="0" err="1" smtClean="0"/>
              <a:t>Hello</a:t>
            </a:r>
            <a:r>
              <a:rPr lang="pt-BR" dirty="0" smtClean="0"/>
              <a:t> World.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2143140"/>
          </a:xfrm>
        </p:spPr>
        <p:txBody>
          <a:bodyPr>
            <a:normAutofit/>
          </a:bodyPr>
          <a:lstStyle/>
          <a:p>
            <a:pPr algn="just"/>
            <a:r>
              <a:rPr lang="pt-BR" sz="1800" dirty="0" smtClean="0"/>
              <a:t>Na macro abaixo cria uma Árvore Binária que recebe um nome e um inteiro e a imprime;</a:t>
            </a:r>
          </a:p>
          <a:p>
            <a:pPr algn="just"/>
            <a:r>
              <a:rPr lang="pt-BR" sz="1800" dirty="0" smtClean="0"/>
              <a:t>O símbolo $ é usado quando declara o nome da variável seguido de um designador onde, </a:t>
            </a:r>
            <a:r>
              <a:rPr lang="pt-BR" sz="1800" dirty="0" err="1" smtClean="0"/>
              <a:t>ty</a:t>
            </a:r>
            <a:r>
              <a:rPr lang="pt-BR" sz="1800" dirty="0" smtClean="0"/>
              <a:t> indica o tipo do argumento e </a:t>
            </a:r>
            <a:r>
              <a:rPr lang="pt-BR" sz="1800" dirty="0" err="1" smtClean="0"/>
              <a:t>expr</a:t>
            </a:r>
            <a:r>
              <a:rPr lang="pt-BR" sz="1800" dirty="0" smtClean="0"/>
              <a:t> indica uma expressão;</a:t>
            </a:r>
          </a:p>
          <a:p>
            <a:pPr algn="just"/>
            <a:r>
              <a:rPr lang="pt-BR" sz="1800" dirty="0" smtClean="0"/>
              <a:t> O * indica uma repetição do comando(podendo repetir nenhuma ou várias vezes, diferente do + que repete pelo menos uma vez);</a:t>
            </a:r>
          </a:p>
          <a:p>
            <a:pPr algn="just"/>
            <a:endParaRPr lang="pt-BR" sz="1800" dirty="0" smtClean="0"/>
          </a:p>
        </p:txBody>
      </p:sp>
      <p:pic>
        <p:nvPicPr>
          <p:cNvPr id="4" name="Imagem 3" descr="Macro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857496"/>
            <a:ext cx="8697539" cy="35484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2071702"/>
          </a:xfrm>
        </p:spPr>
        <p:txBody>
          <a:bodyPr>
            <a:normAutofit/>
          </a:bodyPr>
          <a:lstStyle/>
          <a:p>
            <a:pPr algn="just"/>
            <a:r>
              <a:rPr lang="pt-BR" sz="1800" dirty="0" smtClean="0"/>
              <a:t>Dentro do bloco de funções é assumido pelo programa que </a:t>
            </a:r>
            <a:r>
              <a:rPr lang="pt-BR" sz="1800" dirty="0" err="1" smtClean="0"/>
              <a:t>typ</a:t>
            </a:r>
            <a:r>
              <a:rPr lang="pt-BR" sz="1800" dirty="0" smtClean="0"/>
              <a:t> é uma classe que possui um construtor com a função </a:t>
            </a:r>
            <a:r>
              <a:rPr lang="pt-BR" sz="1800" dirty="0" err="1" smtClean="0"/>
              <a:t>new</a:t>
            </a:r>
            <a:r>
              <a:rPr lang="pt-BR" sz="1800" dirty="0" smtClean="0"/>
              <a:t>() e </a:t>
            </a:r>
            <a:r>
              <a:rPr lang="pt-BR" sz="1800" dirty="0" err="1" smtClean="0"/>
              <a:t>insert</a:t>
            </a:r>
            <a:r>
              <a:rPr lang="pt-BR" sz="1800" dirty="0" smtClean="0"/>
              <a:t>();</a:t>
            </a:r>
          </a:p>
          <a:p>
            <a:pPr algn="just"/>
            <a:r>
              <a:rPr lang="pt-BR" sz="1800" dirty="0" smtClean="0"/>
              <a:t>O * na declaração repete a função </a:t>
            </a:r>
            <a:r>
              <a:rPr lang="pt-BR" sz="1800" dirty="0" err="1" smtClean="0"/>
              <a:t>insert</a:t>
            </a:r>
            <a:r>
              <a:rPr lang="pt-BR" sz="1800" dirty="0" smtClean="0"/>
              <a:t>() conforme os argumentos declarados na assinatura da  macro;</a:t>
            </a:r>
          </a:p>
          <a:p>
            <a:pPr algn="just"/>
            <a:r>
              <a:rPr lang="pt-BR" sz="1800" dirty="0" smtClean="0"/>
              <a:t>No final, retorna o objeto criado;</a:t>
            </a:r>
          </a:p>
          <a:p>
            <a:pPr algn="just"/>
            <a:r>
              <a:rPr lang="pt-BR" sz="1800" dirty="0" smtClean="0"/>
              <a:t>Na </a:t>
            </a:r>
            <a:r>
              <a:rPr lang="pt-BR" sz="1800" dirty="0" err="1" smtClean="0"/>
              <a:t>main</a:t>
            </a:r>
            <a:r>
              <a:rPr lang="pt-BR" sz="1800" dirty="0" smtClean="0"/>
              <a:t>, a </a:t>
            </a:r>
            <a:r>
              <a:rPr lang="pt-BR" sz="1800" dirty="0" err="1" smtClean="0"/>
              <a:t>create</a:t>
            </a:r>
            <a:r>
              <a:rPr lang="pt-BR" sz="1800" dirty="0" smtClean="0"/>
              <a:t>! recebe o tipo e os argumentos;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500306"/>
            <a:ext cx="8629650" cy="3933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29124" y="357166"/>
            <a:ext cx="4257676" cy="3571900"/>
          </a:xfrm>
        </p:spPr>
        <p:txBody>
          <a:bodyPr>
            <a:normAutofit/>
          </a:bodyPr>
          <a:lstStyle/>
          <a:p>
            <a:pPr algn="just"/>
            <a:r>
              <a:rPr lang="pt-BR" sz="1800" dirty="0" smtClean="0"/>
              <a:t>Nesse exemplo, uma árvore binária é criada assim como o exemplo anterior;</a:t>
            </a:r>
          </a:p>
          <a:p>
            <a:pPr algn="just"/>
            <a:r>
              <a:rPr lang="pt-BR" sz="1800" dirty="0" smtClean="0"/>
              <a:t>Supondo que exista uma biblioteca que ofereça uma classe de árvore binária, ainda assim não seria tão eficiente quanto as macros de </a:t>
            </a:r>
            <a:r>
              <a:rPr lang="pt-BR" sz="1800" dirty="0" err="1" smtClean="0"/>
              <a:t>Rust</a:t>
            </a:r>
            <a:r>
              <a:rPr lang="pt-BR" sz="1800" dirty="0" smtClean="0"/>
              <a:t>;</a:t>
            </a:r>
          </a:p>
          <a:p>
            <a:pPr algn="just"/>
            <a:r>
              <a:rPr lang="pt-BR" sz="1800" dirty="0" smtClean="0"/>
              <a:t>A </a:t>
            </a:r>
            <a:r>
              <a:rPr lang="pt-BR" sz="1800" dirty="0" err="1" smtClean="0"/>
              <a:t>redigibilidade</a:t>
            </a:r>
            <a:r>
              <a:rPr lang="pt-BR" sz="1800" dirty="0" smtClean="0"/>
              <a:t> de criar uma função no </a:t>
            </a:r>
            <a:r>
              <a:rPr lang="pt-BR" sz="1800" dirty="0" err="1" smtClean="0"/>
              <a:t>Python</a:t>
            </a:r>
            <a:r>
              <a:rPr lang="pt-BR" sz="1800" dirty="0" smtClean="0"/>
              <a:t> para criar uma árvore binária no mesmo estilo é inferior ao da macro de </a:t>
            </a:r>
            <a:r>
              <a:rPr lang="pt-BR" sz="1800" dirty="0" err="1" smtClean="0"/>
              <a:t>Rust</a:t>
            </a:r>
            <a:r>
              <a:rPr lang="pt-BR" sz="1800" dirty="0" smtClean="0"/>
              <a:t>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28604"/>
            <a:ext cx="3929090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pice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Áp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315</TotalTime>
  <Words>522</Words>
  <Application>Microsoft Office PowerPoint</Application>
  <PresentationFormat>Apresentação na tela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Ápice</vt:lpstr>
      <vt:lpstr>Rust</vt:lpstr>
      <vt:lpstr>Introdução</vt:lpstr>
      <vt:lpstr>Origens e influências</vt:lpstr>
      <vt:lpstr>Classificação</vt:lpstr>
      <vt:lpstr>Macros</vt:lpstr>
      <vt:lpstr>Slide 6</vt:lpstr>
      <vt:lpstr>Slide 7</vt:lpstr>
      <vt:lpstr>Slide 8</vt:lpstr>
      <vt:lpstr>Slide 9</vt:lpstr>
      <vt:lpstr>Rust vs Python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</dc:title>
  <dc:creator>PC</dc:creator>
  <cp:lastModifiedBy>PC</cp:lastModifiedBy>
  <cp:revision>35</cp:revision>
  <dcterms:created xsi:type="dcterms:W3CDTF">2020-10-19T18:02:41Z</dcterms:created>
  <dcterms:modified xsi:type="dcterms:W3CDTF">2020-12-06T17:21:43Z</dcterms:modified>
</cp:coreProperties>
</file>