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o Santos" userId="a33d7e4c3e0e2449" providerId="LiveId" clId="{80196C90-87FF-4A98-9711-E30BAD552F75}"/>
    <pc:docChg chg="undo custSel addSld modSld">
      <pc:chgData name="Mauro Santos" userId="a33d7e4c3e0e2449" providerId="LiveId" clId="{80196C90-87FF-4A98-9711-E30BAD552F75}" dt="2023-03-13T01:57:26.836" v="2140" actId="20577"/>
      <pc:docMkLst>
        <pc:docMk/>
      </pc:docMkLst>
      <pc:sldChg chg="modSp mod">
        <pc:chgData name="Mauro Santos" userId="a33d7e4c3e0e2449" providerId="LiveId" clId="{80196C90-87FF-4A98-9711-E30BAD552F75}" dt="2023-03-13T00:40:50.409" v="8" actId="20577"/>
        <pc:sldMkLst>
          <pc:docMk/>
          <pc:sldMk cId="97888328" sldId="256"/>
        </pc:sldMkLst>
        <pc:spChg chg="mod">
          <ac:chgData name="Mauro Santos" userId="a33d7e4c3e0e2449" providerId="LiveId" clId="{80196C90-87FF-4A98-9711-E30BAD552F75}" dt="2023-03-13T00:40:50.409" v="8" actId="20577"/>
          <ac:spMkLst>
            <pc:docMk/>
            <pc:sldMk cId="97888328" sldId="256"/>
            <ac:spMk id="3" creationId="{16AB2DF3-BC21-7C5C-3073-DF90D9BE0F82}"/>
          </ac:spMkLst>
        </pc:spChg>
      </pc:sldChg>
      <pc:sldChg chg="addSp modSp mod">
        <pc:chgData name="Mauro Santos" userId="a33d7e4c3e0e2449" providerId="LiveId" clId="{80196C90-87FF-4A98-9711-E30BAD552F75}" dt="2023-03-13T01:18:15.661" v="114" actId="1076"/>
        <pc:sldMkLst>
          <pc:docMk/>
          <pc:sldMk cId="4080240278" sldId="260"/>
        </pc:sldMkLst>
        <pc:spChg chg="mod">
          <ac:chgData name="Mauro Santos" userId="a33d7e4c3e0e2449" providerId="LiveId" clId="{80196C90-87FF-4A98-9711-E30BAD552F75}" dt="2023-03-13T01:18:15.661" v="114" actId="1076"/>
          <ac:spMkLst>
            <pc:docMk/>
            <pc:sldMk cId="4080240278" sldId="260"/>
            <ac:spMk id="3" creationId="{1C714864-FDD5-9902-1E6C-7940895FDD48}"/>
          </ac:spMkLst>
        </pc:spChg>
        <pc:spChg chg="add mod">
          <ac:chgData name="Mauro Santos" userId="a33d7e4c3e0e2449" providerId="LiveId" clId="{80196C90-87FF-4A98-9711-E30BAD552F75}" dt="2023-03-13T01:18:15.661" v="114" actId="1076"/>
          <ac:spMkLst>
            <pc:docMk/>
            <pc:sldMk cId="4080240278" sldId="260"/>
            <ac:spMk id="4" creationId="{40FAC8E1-0183-EC30-707C-082572BD9D8F}"/>
          </ac:spMkLst>
        </pc:spChg>
      </pc:sldChg>
      <pc:sldChg chg="modSp mod">
        <pc:chgData name="Mauro Santos" userId="a33d7e4c3e0e2449" providerId="LiveId" clId="{80196C90-87FF-4A98-9711-E30BAD552F75}" dt="2023-03-13T01:40:49.763" v="889" actId="20577"/>
        <pc:sldMkLst>
          <pc:docMk/>
          <pc:sldMk cId="2103797170" sldId="261"/>
        </pc:sldMkLst>
        <pc:spChg chg="mod">
          <ac:chgData name="Mauro Santos" userId="a33d7e4c3e0e2449" providerId="LiveId" clId="{80196C90-87FF-4A98-9711-E30BAD552F75}" dt="2023-03-13T01:40:49.763" v="889" actId="20577"/>
          <ac:spMkLst>
            <pc:docMk/>
            <pc:sldMk cId="2103797170" sldId="261"/>
            <ac:spMk id="3" creationId="{499D0BA4-67F7-C183-4E41-9E9DCE2BB8DF}"/>
          </ac:spMkLst>
        </pc:spChg>
      </pc:sldChg>
      <pc:sldChg chg="addSp modSp new mod">
        <pc:chgData name="Mauro Santos" userId="a33d7e4c3e0e2449" providerId="LiveId" clId="{80196C90-87FF-4A98-9711-E30BAD552F75}" dt="2023-03-13T01:36:47.994" v="660" actId="1076"/>
        <pc:sldMkLst>
          <pc:docMk/>
          <pc:sldMk cId="3718383496" sldId="262"/>
        </pc:sldMkLst>
        <pc:spChg chg="mod">
          <ac:chgData name="Mauro Santos" userId="a33d7e4c3e0e2449" providerId="LiveId" clId="{80196C90-87FF-4A98-9711-E30BAD552F75}" dt="2023-03-13T01:31:57.669" v="138" actId="20577"/>
          <ac:spMkLst>
            <pc:docMk/>
            <pc:sldMk cId="3718383496" sldId="262"/>
            <ac:spMk id="2" creationId="{4B39E2F1-6CF7-72C3-1E71-4AED9F88918F}"/>
          </ac:spMkLst>
        </pc:spChg>
        <pc:spChg chg="mod">
          <ac:chgData name="Mauro Santos" userId="a33d7e4c3e0e2449" providerId="LiveId" clId="{80196C90-87FF-4A98-9711-E30BAD552F75}" dt="2023-03-13T01:36:45.537" v="659" actId="20577"/>
          <ac:spMkLst>
            <pc:docMk/>
            <pc:sldMk cId="3718383496" sldId="262"/>
            <ac:spMk id="3" creationId="{6E086F85-5D9A-F839-FDBD-8F25DD0AEC30}"/>
          </ac:spMkLst>
        </pc:spChg>
        <pc:picChg chg="add mod">
          <ac:chgData name="Mauro Santos" userId="a33d7e4c3e0e2449" providerId="LiveId" clId="{80196C90-87FF-4A98-9711-E30BAD552F75}" dt="2023-03-13T01:34:14.852" v="432" actId="1076"/>
          <ac:picMkLst>
            <pc:docMk/>
            <pc:sldMk cId="3718383496" sldId="262"/>
            <ac:picMk id="5" creationId="{84FB0329-8DDD-29DE-5965-DACCB1DF6729}"/>
          </ac:picMkLst>
        </pc:picChg>
        <pc:picChg chg="add mod">
          <ac:chgData name="Mauro Santos" userId="a33d7e4c3e0e2449" providerId="LiveId" clId="{80196C90-87FF-4A98-9711-E30BAD552F75}" dt="2023-03-13T01:34:21.838" v="440" actId="1037"/>
          <ac:picMkLst>
            <pc:docMk/>
            <pc:sldMk cId="3718383496" sldId="262"/>
            <ac:picMk id="7" creationId="{C85C7C26-AF1E-E9E0-96AC-29D5C2E1FECC}"/>
          </ac:picMkLst>
        </pc:picChg>
        <pc:picChg chg="add mod">
          <ac:chgData name="Mauro Santos" userId="a33d7e4c3e0e2449" providerId="LiveId" clId="{80196C90-87FF-4A98-9711-E30BAD552F75}" dt="2023-03-13T01:34:56.183" v="470" actId="1076"/>
          <ac:picMkLst>
            <pc:docMk/>
            <pc:sldMk cId="3718383496" sldId="262"/>
            <ac:picMk id="8" creationId="{99B22AFA-A186-0883-36EF-ABBBF6DFEB03}"/>
          </ac:picMkLst>
        </pc:picChg>
        <pc:picChg chg="add mod">
          <ac:chgData name="Mauro Santos" userId="a33d7e4c3e0e2449" providerId="LiveId" clId="{80196C90-87FF-4A98-9711-E30BAD552F75}" dt="2023-03-13T01:35:23.981" v="509" actId="1076"/>
          <ac:picMkLst>
            <pc:docMk/>
            <pc:sldMk cId="3718383496" sldId="262"/>
            <ac:picMk id="10" creationId="{C944F88A-C842-1556-D0A8-81C45D4000D7}"/>
          </ac:picMkLst>
        </pc:picChg>
        <pc:picChg chg="add mod">
          <ac:chgData name="Mauro Santos" userId="a33d7e4c3e0e2449" providerId="LiveId" clId="{80196C90-87FF-4A98-9711-E30BAD552F75}" dt="2023-03-13T01:36:40.580" v="643" actId="1076"/>
          <ac:picMkLst>
            <pc:docMk/>
            <pc:sldMk cId="3718383496" sldId="262"/>
            <ac:picMk id="12" creationId="{AF3146C5-9F97-BE69-0148-968ADE236CD4}"/>
          </ac:picMkLst>
        </pc:picChg>
        <pc:picChg chg="add mod">
          <ac:chgData name="Mauro Santos" userId="a33d7e4c3e0e2449" providerId="LiveId" clId="{80196C90-87FF-4A98-9711-E30BAD552F75}" dt="2023-03-13T01:36:47.994" v="660" actId="1076"/>
          <ac:picMkLst>
            <pc:docMk/>
            <pc:sldMk cId="3718383496" sldId="262"/>
            <ac:picMk id="14" creationId="{2243C2AC-3BD9-7E14-6762-61F417A826B7}"/>
          </ac:picMkLst>
        </pc:picChg>
      </pc:sldChg>
      <pc:sldChg chg="addSp delSp modSp new mod">
        <pc:chgData name="Mauro Santos" userId="a33d7e4c3e0e2449" providerId="LiveId" clId="{80196C90-87FF-4A98-9711-E30BAD552F75}" dt="2023-03-13T01:49:50.372" v="1943" actId="478"/>
        <pc:sldMkLst>
          <pc:docMk/>
          <pc:sldMk cId="2928801009" sldId="263"/>
        </pc:sldMkLst>
        <pc:spChg chg="mod">
          <ac:chgData name="Mauro Santos" userId="a33d7e4c3e0e2449" providerId="LiveId" clId="{80196C90-87FF-4A98-9711-E30BAD552F75}" dt="2023-03-13T01:41:32.477" v="900" actId="20577"/>
          <ac:spMkLst>
            <pc:docMk/>
            <pc:sldMk cId="2928801009" sldId="263"/>
            <ac:spMk id="2" creationId="{07579173-8E44-86C3-BDC8-43A1E8442E9B}"/>
          </ac:spMkLst>
        </pc:spChg>
        <pc:spChg chg="mod">
          <ac:chgData name="Mauro Santos" userId="a33d7e4c3e0e2449" providerId="LiveId" clId="{80196C90-87FF-4A98-9711-E30BAD552F75}" dt="2023-03-13T01:41:53.754" v="946" actId="1076"/>
          <ac:spMkLst>
            <pc:docMk/>
            <pc:sldMk cId="2928801009" sldId="263"/>
            <ac:spMk id="3" creationId="{7AD2C08E-72CC-712A-F341-6F1758C0403E}"/>
          </ac:spMkLst>
        </pc:spChg>
        <pc:spChg chg="add del mod">
          <ac:chgData name="Mauro Santos" userId="a33d7e4c3e0e2449" providerId="LiveId" clId="{80196C90-87FF-4A98-9711-E30BAD552F75}" dt="2023-03-13T01:49:50.372" v="1943" actId="478"/>
          <ac:spMkLst>
            <pc:docMk/>
            <pc:sldMk cId="2928801009" sldId="263"/>
            <ac:spMk id="4" creationId="{D8470EE5-60FD-C296-6A52-C85C3D1CC784}"/>
          </ac:spMkLst>
        </pc:spChg>
        <pc:spChg chg="add mod">
          <ac:chgData name="Mauro Santos" userId="a33d7e4c3e0e2449" providerId="LiveId" clId="{80196C90-87FF-4A98-9711-E30BAD552F75}" dt="2023-03-13T01:49:45.336" v="1942" actId="20577"/>
          <ac:spMkLst>
            <pc:docMk/>
            <pc:sldMk cId="2928801009" sldId="263"/>
            <ac:spMk id="5" creationId="{45B825FF-8D88-2ADD-BB5F-1ABD31FA560B}"/>
          </ac:spMkLst>
        </pc:spChg>
      </pc:sldChg>
      <pc:sldChg chg="modSp new mod">
        <pc:chgData name="Mauro Santos" userId="a33d7e4c3e0e2449" providerId="LiveId" clId="{80196C90-87FF-4A98-9711-E30BAD552F75}" dt="2023-03-13T01:57:26.836" v="2140" actId="20577"/>
        <pc:sldMkLst>
          <pc:docMk/>
          <pc:sldMk cId="2150719499" sldId="264"/>
        </pc:sldMkLst>
        <pc:spChg chg="mod">
          <ac:chgData name="Mauro Santos" userId="a33d7e4c3e0e2449" providerId="LiveId" clId="{80196C90-87FF-4A98-9711-E30BAD552F75}" dt="2023-03-13T01:51:29.666" v="1955" actId="20577"/>
          <ac:spMkLst>
            <pc:docMk/>
            <pc:sldMk cId="2150719499" sldId="264"/>
            <ac:spMk id="2" creationId="{70830A7B-4E09-287D-8097-6B3939178DC4}"/>
          </ac:spMkLst>
        </pc:spChg>
        <pc:spChg chg="mod">
          <ac:chgData name="Mauro Santos" userId="a33d7e4c3e0e2449" providerId="LiveId" clId="{80196C90-87FF-4A98-9711-E30BAD552F75}" dt="2023-03-13T01:57:26.836" v="2140" actId="20577"/>
          <ac:spMkLst>
            <pc:docMk/>
            <pc:sldMk cId="2150719499" sldId="264"/>
            <ac:spMk id="3" creationId="{64A7A73D-D01A-6F56-04CB-097231DD9F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C2F7-8A33-45BE-BB76-FC2F3C6B1045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222-16C3-4F7F-B410-4128073697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70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C2F7-8A33-45BE-BB76-FC2F3C6B1045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222-16C3-4F7F-B410-4128073697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81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C2F7-8A33-45BE-BB76-FC2F3C6B1045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222-16C3-4F7F-B410-4128073697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99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C2F7-8A33-45BE-BB76-FC2F3C6B1045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222-16C3-4F7F-B410-4128073697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086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C2F7-8A33-45BE-BB76-FC2F3C6B1045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222-16C3-4F7F-B410-4128073697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481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C2F7-8A33-45BE-BB76-FC2F3C6B1045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222-16C3-4F7F-B410-4128073697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438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C2F7-8A33-45BE-BB76-FC2F3C6B1045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222-16C3-4F7F-B410-4128073697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971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C2F7-8A33-45BE-BB76-FC2F3C6B1045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222-16C3-4F7F-B410-4128073697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086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C2F7-8A33-45BE-BB76-FC2F3C6B1045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222-16C3-4F7F-B410-4128073697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84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C2F7-8A33-45BE-BB76-FC2F3C6B1045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36AA222-16C3-4F7F-B410-4128073697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84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C2F7-8A33-45BE-BB76-FC2F3C6B1045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222-16C3-4F7F-B410-4128073697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11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C2F7-8A33-45BE-BB76-FC2F3C6B1045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222-16C3-4F7F-B410-4128073697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48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C2F7-8A33-45BE-BB76-FC2F3C6B1045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222-16C3-4F7F-B410-4128073697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98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C2F7-8A33-45BE-BB76-FC2F3C6B1045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222-16C3-4F7F-B410-4128073697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39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C2F7-8A33-45BE-BB76-FC2F3C6B1045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222-16C3-4F7F-B410-4128073697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05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C2F7-8A33-45BE-BB76-FC2F3C6B1045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222-16C3-4F7F-B410-4128073697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32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C2F7-8A33-45BE-BB76-FC2F3C6B1045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222-16C3-4F7F-B410-4128073697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60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DCC2F7-8A33-45BE-BB76-FC2F3C6B1045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6AA222-16C3-4F7F-B410-4128073697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15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C32C-AAD3-81FE-AAE8-51F4CCDAC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2211" y="1380068"/>
            <a:ext cx="9270811" cy="2616199"/>
          </a:xfrm>
        </p:spPr>
        <p:txBody>
          <a:bodyPr>
            <a:normAutofit fontScale="90000"/>
          </a:bodyPr>
          <a:lstStyle/>
          <a:p>
            <a:r>
              <a:rPr lang="pt-BR" dirty="0"/>
              <a:t>Seminário – Teoria dos Grafos</a:t>
            </a:r>
            <a:br>
              <a:rPr lang="pt-BR" dirty="0"/>
            </a:br>
            <a:r>
              <a:rPr lang="pt-BR" sz="5300" dirty="0"/>
              <a:t>Coloração Total (</a:t>
            </a:r>
            <a:r>
              <a:rPr lang="pt-BR" sz="5300" i="1" dirty="0"/>
              <a:t>Total </a:t>
            </a:r>
            <a:r>
              <a:rPr lang="pt-BR" sz="5300" i="1" dirty="0" err="1"/>
              <a:t>Coloring</a:t>
            </a:r>
            <a:r>
              <a:rPr lang="pt-BR" sz="5300" dirty="0"/>
              <a:t>)</a:t>
            </a:r>
            <a:br>
              <a:rPr lang="pt-BR" sz="5300" dirty="0"/>
            </a:b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B2DF3-BC21-7C5C-3073-DF90D9BE0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Caio Silas – 21.1.4111</a:t>
            </a:r>
          </a:p>
          <a:p>
            <a:r>
              <a:rPr lang="pt-BR" dirty="0"/>
              <a:t>Mauro Santos – 21.1.4002</a:t>
            </a:r>
          </a:p>
        </p:txBody>
      </p:sp>
    </p:spTree>
    <p:extLst>
      <p:ext uri="{BB962C8B-B14F-4D97-AF65-F5344CB8AC3E}">
        <p14:creationId xmlns:p14="http://schemas.microsoft.com/office/powerpoint/2010/main" val="9788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AEB1-7F3A-C356-F4D4-6A1DA003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Descrição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C976-CA69-F779-40A4-23594076B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308761" cy="3124201"/>
          </a:xfrm>
        </p:spPr>
        <p:txBody>
          <a:bodyPr/>
          <a:lstStyle/>
          <a:p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problema da coloração total foi introduzido por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Behzad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Vizing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em trabalhos independentes, por volta de 1965. Este problema consiste em associar cores às arestas e aos vértices de um grafo, utilizando o menor número de cores possível. Este menor número de cores para o qual um grafo admite uma coloração total é conhecido como número cromático total. Determinar o número cromático total foi demonstrado ser NP-difícil mesmo para grafos bipartidos k-regulares, com k fixo e k ≥ 3.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09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0A82-C27B-5B83-2C15-9C6F445E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5F57-3942-C19B-FE27-898B6EA9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problema da coloração total foi introduzido por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Behzad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[2] e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Vizing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 trabalhos independentes por volta de 1965. Dado um grafo simples G, eles questionaram se                         Eles conjecturaram que a resposta a esta pergunta seria afirmativa e esta conjectura é conhecida como Conjectura da Coloração Total (TCC). Esta pergunta não foi respondida para grafos em geral, mas a resposta positiva foi verificada para várias classes de grafos. Considerando que                            se a resposta à pergunta de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Behzad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Vizing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positiva, então o número cromático total de um grafo G está restrito a                                 Numa clara analogia à coloração de arestas convencionou-se que se                            o grafo G é dito tipo 1 ; e se                          o grafo G é dito tipo 2.</a:t>
            </a: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61000D-B890-4BBB-71A8-B3F8EEFEC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631" y="3429000"/>
            <a:ext cx="1238250" cy="247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A62DAD-B2D0-7305-4C49-CE4FEA55C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645" y="4291291"/>
            <a:ext cx="1352550" cy="219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89A915-5937-554B-B6AA-AEFAB4B70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838" y="4521293"/>
            <a:ext cx="1590675" cy="266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A81F4B-4E60-A1FB-CC09-C5A5800CE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922" y="4787993"/>
            <a:ext cx="1343025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4BFF0D-EE6C-5E56-AF31-67215F8F5D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677" y="5026118"/>
            <a:ext cx="1247775" cy="2762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E47684-A4CA-EEE8-AFA2-DCAFF031026B}"/>
              </a:ext>
            </a:extLst>
          </p:cNvPr>
          <p:cNvSpPr txBox="1"/>
          <p:nvPr/>
        </p:nvSpPr>
        <p:spPr>
          <a:xfrm>
            <a:off x="1780800" y="5724896"/>
            <a:ext cx="100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Tipo 1: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grafos completos com um número ímpar de vértices</a:t>
            </a:r>
          </a:p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2: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grafos completos com um número par de vértices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6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E2F1-6CF7-72C3-1E71-4AED9F8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/ Curiosidade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86F85-5D9A-F839-FDBD-8F25DD0AE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Em</a:t>
            </a:r>
            <a:r>
              <a:rPr lang="en-US" dirty="0"/>
              <a:t> 1992, Yap e Chew </a:t>
            </a:r>
            <a:r>
              <a:rPr lang="en-US" dirty="0" err="1"/>
              <a:t>provaram</a:t>
            </a:r>
            <a:r>
              <a:rPr lang="en-US" dirty="0"/>
              <a:t> que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grafo</a:t>
            </a:r>
            <a:r>
              <a:rPr lang="en-US" dirty="0"/>
              <a:t> G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coloração</a:t>
            </a:r>
            <a:r>
              <a:rPr lang="en-US" dirty="0"/>
              <a:t> total de no </a:t>
            </a:r>
            <a:r>
              <a:rPr lang="en-US" dirty="0" err="1"/>
              <a:t>máximo</a:t>
            </a:r>
            <a:r>
              <a:rPr lang="en-US" dirty="0"/>
              <a:t>             se                  </a:t>
            </a:r>
            <a:r>
              <a:rPr lang="en-US" dirty="0" err="1"/>
              <a:t>onde</a:t>
            </a:r>
            <a:r>
              <a:rPr lang="en-US" dirty="0"/>
              <a:t> n é o </a:t>
            </a:r>
            <a:r>
              <a:rPr lang="en-US" dirty="0" err="1"/>
              <a:t>número</a:t>
            </a:r>
            <a:r>
              <a:rPr lang="en-US" dirty="0"/>
              <a:t> de vertices </a:t>
            </a:r>
            <a:r>
              <a:rPr lang="en-US" dirty="0" err="1"/>
              <a:t>em</a:t>
            </a:r>
            <a:r>
              <a:rPr lang="en-US" dirty="0"/>
              <a:t> G </a:t>
            </a:r>
          </a:p>
          <a:p>
            <a:r>
              <a:rPr lang="en-US" dirty="0" err="1"/>
              <a:t>Em</a:t>
            </a:r>
            <a:r>
              <a:rPr lang="en-US" dirty="0"/>
              <a:t> 1993, Hilton e Hind </a:t>
            </a:r>
            <a:r>
              <a:rPr lang="en-US" dirty="0" err="1"/>
              <a:t>provaram</a:t>
            </a:r>
            <a:r>
              <a:rPr lang="en-US" dirty="0"/>
              <a:t> que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grafo</a:t>
            </a:r>
            <a:r>
              <a:rPr lang="en-US" dirty="0"/>
              <a:t> G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coloração</a:t>
            </a:r>
            <a:r>
              <a:rPr lang="en-US" dirty="0"/>
              <a:t> total de no </a:t>
            </a:r>
            <a:r>
              <a:rPr lang="en-US" dirty="0" err="1"/>
              <a:t>máximo</a:t>
            </a:r>
            <a:r>
              <a:rPr lang="en-US" dirty="0"/>
              <a:t>             se               </a:t>
            </a:r>
            <a:r>
              <a:rPr lang="en-US" dirty="0" err="1"/>
              <a:t>onde</a:t>
            </a:r>
            <a:r>
              <a:rPr lang="en-US" dirty="0"/>
              <a:t> n é o </a:t>
            </a:r>
            <a:r>
              <a:rPr lang="en-US" dirty="0" err="1"/>
              <a:t>número</a:t>
            </a:r>
            <a:r>
              <a:rPr lang="en-US" dirty="0"/>
              <a:t> de vertices </a:t>
            </a:r>
            <a:r>
              <a:rPr lang="en-US" dirty="0" err="1"/>
              <a:t>em</a:t>
            </a:r>
            <a:r>
              <a:rPr lang="en-US" dirty="0"/>
              <a:t> G </a:t>
            </a:r>
          </a:p>
          <a:p>
            <a:r>
              <a:rPr lang="en-US" dirty="0" err="1"/>
              <a:t>Em</a:t>
            </a:r>
            <a:r>
              <a:rPr lang="en-US" dirty="0"/>
              <a:t> 1997, Borodin, </a:t>
            </a:r>
            <a:r>
              <a:rPr lang="en-US" dirty="0" err="1"/>
              <a:t>Kostochka</a:t>
            </a:r>
            <a:r>
              <a:rPr lang="en-US" dirty="0"/>
              <a:t> e Woodall </a:t>
            </a:r>
            <a:r>
              <a:rPr lang="en-US" dirty="0" err="1"/>
              <a:t>provaram</a:t>
            </a:r>
            <a:r>
              <a:rPr lang="en-US" dirty="0"/>
              <a:t> que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grafo</a:t>
            </a:r>
            <a:r>
              <a:rPr lang="en-US" dirty="0"/>
              <a:t> planar G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coloração</a:t>
            </a:r>
            <a:r>
              <a:rPr lang="en-US" dirty="0"/>
              <a:t> total de             se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B0329-8DDD-29DE-5965-DACCB1DF6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439" y="3433481"/>
            <a:ext cx="704850" cy="27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5C7C26-AF1E-E9E0-96AC-29D5C2E1F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149" y="3415272"/>
            <a:ext cx="942975" cy="294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B22AFA-A186-0883-36EF-ABBBF6DFE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439" y="4321546"/>
            <a:ext cx="704850" cy="276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44F88A-C842-1556-D0A8-81C45D400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078" y="4281204"/>
            <a:ext cx="762000" cy="352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3146C5-9F97-BE69-0148-968ADE236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699" y="5187764"/>
            <a:ext cx="628650" cy="219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43C2AC-3BD9-7E14-6762-61F417A826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3054" y="5187764"/>
            <a:ext cx="7429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8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0E5E-8B17-BB38-0B92-4EA50CA7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88DF-989B-DF6C-5A0F-0354B8196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ois vértices adjacentes tenham cores distintas; </a:t>
            </a:r>
          </a:p>
          <a:p>
            <a:r>
              <a:rPr lang="pt-BR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uas arestas adjacentes tenham cores distintas; </a:t>
            </a:r>
          </a:p>
          <a:p>
            <a:r>
              <a:rPr lang="pt-BR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 vértice tenha cor diferente das cores das arestas que nele incide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0C571D-00F4-1599-AC43-C376EA071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977" y="2438399"/>
            <a:ext cx="3034553" cy="303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9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B2CD-6D36-FC31-FB59-02258D09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4864-FDD5-9902-1E6C-7940895F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295401"/>
            <a:ext cx="10018713" cy="3124201"/>
          </a:xfrm>
        </p:spPr>
        <p:txBody>
          <a:bodyPr/>
          <a:lstStyle/>
          <a:p>
            <a:r>
              <a:rPr lang="pt-BR" dirty="0"/>
              <a:t>Para um Grafo completo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AC8E1-0183-EC30-707C-082572BD9D8F}"/>
              </a:ext>
            </a:extLst>
          </p:cNvPr>
          <p:cNvSpPr txBox="1"/>
          <p:nvPr/>
        </p:nvSpPr>
        <p:spPr>
          <a:xfrm>
            <a:off x="1484309" y="2857502"/>
            <a:ext cx="8923725" cy="2236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romanLcParenBoth"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Faça n := |V (G)| + (1 − |V (G)|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2). </a:t>
            </a:r>
          </a:p>
          <a:p>
            <a:pPr marL="342900" lvl="0" indent="-342900">
              <a:buFont typeface="+mj-lt"/>
              <a:buAutoNum type="romanLcParenBoth"/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LcParenBoth"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Atribua aos vértices de G as cores 1,..., |V (G)|. Rotule os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v´ertices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G com suas cores. </a:t>
            </a:r>
          </a:p>
          <a:p>
            <a:pPr marL="342900" lvl="0" indent="-342900">
              <a:buFont typeface="+mj-lt"/>
              <a:buAutoNum type="romanLcParenBoth"/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romanLcParenBoth"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cada aresta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xy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E(G): se x + y for par, ent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ã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xy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recebe a cor (x + y)/2; caso contrário, </a:t>
            </a:r>
          </a:p>
          <a:p>
            <a:pPr lvl="0"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aresta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xy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recebe a cor ((x + y + n)/2)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24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2CC4-0A28-A9F8-AACA-35536DC5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0BA4-67F7-C183-4E41-9E9DCE2B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Time </a:t>
            </a:r>
            <a:r>
              <a:rPr lang="pt-BR" dirty="0" err="1"/>
              <a:t>tabeling</a:t>
            </a:r>
            <a:r>
              <a:rPr lang="pt-BR" dirty="0"/>
              <a:t> </a:t>
            </a:r>
            <a:r>
              <a:rPr lang="pt-BR" dirty="0" err="1"/>
              <a:t>problems</a:t>
            </a:r>
            <a:r>
              <a:rPr lang="pt-BR" dirty="0"/>
              <a:t> ( Problemas de tabulação de tempo)</a:t>
            </a:r>
          </a:p>
          <a:p>
            <a:r>
              <a:rPr lang="pt-BR" dirty="0" err="1"/>
              <a:t>Partitioning</a:t>
            </a:r>
            <a:r>
              <a:rPr lang="pt-BR" dirty="0"/>
              <a:t> </a:t>
            </a:r>
            <a:r>
              <a:rPr lang="pt-BR" dirty="0" err="1"/>
              <a:t>problems</a:t>
            </a:r>
            <a:r>
              <a:rPr lang="pt-BR" dirty="0"/>
              <a:t> ( Problemas de particionamento)</a:t>
            </a:r>
          </a:p>
          <a:p>
            <a:r>
              <a:rPr lang="pt-BR" dirty="0" err="1"/>
              <a:t>Matching</a:t>
            </a:r>
            <a:r>
              <a:rPr lang="pt-BR" dirty="0"/>
              <a:t> </a:t>
            </a:r>
            <a:r>
              <a:rPr lang="pt-BR" dirty="0" err="1"/>
              <a:t>problems</a:t>
            </a:r>
            <a:r>
              <a:rPr lang="pt-BR" dirty="0"/>
              <a:t> ( Problemas de casamento)</a:t>
            </a:r>
          </a:p>
        </p:txBody>
      </p:sp>
    </p:spTree>
    <p:extLst>
      <p:ext uri="{BB962C8B-B14F-4D97-AF65-F5344CB8AC3E}">
        <p14:creationId xmlns:p14="http://schemas.microsoft.com/office/powerpoint/2010/main" val="210379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9173-8E44-86C3-BDC8-43A1E844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C08E-72CC-712A-F341-6F1758C04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60928"/>
            <a:ext cx="10018713" cy="3124201"/>
          </a:xfrm>
        </p:spPr>
        <p:txBody>
          <a:bodyPr/>
          <a:lstStyle/>
          <a:p>
            <a:r>
              <a:rPr lang="pt-BR" dirty="0" err="1"/>
              <a:t>Cost</a:t>
            </a:r>
            <a:r>
              <a:rPr lang="pt-BR" dirty="0"/>
              <a:t> Total </a:t>
            </a:r>
            <a:r>
              <a:rPr lang="pt-BR" dirty="0" err="1"/>
              <a:t>Coloring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825FF-8D88-2ADD-BB5F-1ABD31FA560B}"/>
              </a:ext>
            </a:extLst>
          </p:cNvPr>
          <p:cNvSpPr txBox="1"/>
          <p:nvPr/>
        </p:nvSpPr>
        <p:spPr>
          <a:xfrm flipH="1">
            <a:off x="1484312" y="2709714"/>
            <a:ext cx="100187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problema de coloração total de custo tem uma aplicação natural em teoria de agendamento. Considere o problema de agendamento das tarefas de um </a:t>
            </a:r>
            <a:r>
              <a:rPr lang="pt-BR" dirty="0" err="1"/>
              <a:t>uniprocessor</a:t>
            </a:r>
            <a:r>
              <a:rPr lang="pt-BR" dirty="0"/>
              <a:t> e de um </a:t>
            </a:r>
            <a:r>
              <a:rPr lang="pt-BR" dirty="0" err="1"/>
              <a:t>biprocessor</a:t>
            </a:r>
            <a:r>
              <a:rPr lang="pt-BR" dirty="0"/>
              <a:t> com suas CPU em máquinas dedicadas. O problema pode ser modelado em um grafo G no qual maquinas e tarefas do </a:t>
            </a:r>
            <a:r>
              <a:rPr lang="pt-BR" dirty="0" err="1"/>
              <a:t>uniprocessor</a:t>
            </a:r>
            <a:r>
              <a:rPr lang="pt-BR" dirty="0"/>
              <a:t> correspondem aos vértices, e tarefas do </a:t>
            </a:r>
            <a:r>
              <a:rPr lang="pt-BR" dirty="0" err="1"/>
              <a:t>biprocessor</a:t>
            </a:r>
            <a:r>
              <a:rPr lang="pt-BR" dirty="0"/>
              <a:t> correspondem as arestas. A coloração total de G com X cores, corresponde a agenda com tempo de finalização, onde os vértices e </a:t>
            </a:r>
            <a:r>
              <a:rPr lang="pt-BR" dirty="0" err="1"/>
              <a:t>arestar</a:t>
            </a:r>
            <a:r>
              <a:rPr lang="pt-BR" dirty="0"/>
              <a:t> com cores </a:t>
            </a:r>
            <a:r>
              <a:rPr lang="pt-BR" dirty="0" err="1"/>
              <a:t>Ci</a:t>
            </a:r>
            <a:r>
              <a:rPr lang="pt-BR" dirty="0"/>
              <a:t> representam uma coleção de tarefas que são executadas em i intervalo de tempo. Para cada i, se uma tarefa é executada em i intervalo de tempo, então leva um custo w(</a:t>
            </a:r>
            <a:r>
              <a:rPr lang="pt-BR" dirty="0" err="1"/>
              <a:t>Ci</a:t>
            </a:r>
            <a:r>
              <a:rPr lang="pt-BR" dirty="0"/>
              <a:t>). O objetivo é encontrar uma agenda que minimize o custo total. Isso corresponde ao problema de coloração total de custo.</a:t>
            </a:r>
          </a:p>
        </p:txBody>
      </p:sp>
    </p:spTree>
    <p:extLst>
      <p:ext uri="{BB962C8B-B14F-4D97-AF65-F5344CB8AC3E}">
        <p14:creationId xmlns:p14="http://schemas.microsoft.com/office/powerpoint/2010/main" val="292880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0A7B-4E09-287D-8097-6B393917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7A73D-D01A-6F56-04CB-097231DD9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_d0_f137R"/>
              </a:rPr>
              <a:t>S. </a:t>
            </a:r>
            <a:r>
              <a:rPr lang="en-US" b="0" i="0" dirty="0" err="1">
                <a:effectLst/>
                <a:latin typeface="g_d0_f137R"/>
              </a:rPr>
              <a:t>Isobe</a:t>
            </a:r>
            <a:r>
              <a:rPr lang="en-US" b="0" i="0" dirty="0">
                <a:effectLst/>
                <a:latin typeface="g_d0_f137R"/>
              </a:rPr>
              <a:t>. </a:t>
            </a:r>
            <a:r>
              <a:rPr lang="en-US" b="0" i="0" dirty="0">
                <a:effectLst/>
                <a:latin typeface="g_d0_f341R"/>
              </a:rPr>
              <a:t>Algorithms for the Total Colorings of Graphs</a:t>
            </a:r>
            <a:r>
              <a:rPr lang="en-US" b="0" i="0" dirty="0">
                <a:effectLst/>
                <a:latin typeface="g_d0_f137R"/>
              </a:rPr>
              <a:t>. PhD thesis, Graduate School of Information Sciences, Tohoku University, Japan, February 2002.</a:t>
            </a:r>
          </a:p>
          <a:p>
            <a:r>
              <a:rPr lang="en-US" dirty="0">
                <a:latin typeface="g_d0_f137R"/>
              </a:rPr>
              <a:t>N. C. Christiane. The total coloring problem in classes of graphs. PhD thesis, </a:t>
            </a:r>
            <a:r>
              <a:rPr lang="en-US" b="0" i="0" dirty="0">
                <a:effectLst/>
                <a:latin typeface="g_d0_f137R"/>
              </a:rPr>
              <a:t>Graduate School of Computer Science, </a:t>
            </a:r>
            <a:r>
              <a:rPr lang="en-US" dirty="0" err="1">
                <a:latin typeface="g_d0_f137R"/>
              </a:rPr>
              <a:t>Universidade</a:t>
            </a:r>
            <a:r>
              <a:rPr lang="en-US" dirty="0">
                <a:latin typeface="g_d0_f137R"/>
              </a:rPr>
              <a:t> </a:t>
            </a:r>
            <a:r>
              <a:rPr lang="en-US" dirty="0" err="1">
                <a:latin typeface="g_d0_f137R"/>
              </a:rPr>
              <a:t>Estadual</a:t>
            </a:r>
            <a:r>
              <a:rPr lang="en-US" dirty="0">
                <a:latin typeface="g_d0_f137R"/>
              </a:rPr>
              <a:t> de Campinas, </a:t>
            </a:r>
            <a:r>
              <a:rPr lang="en-US" b="0" i="0" dirty="0" err="1">
                <a:effectLst/>
                <a:latin typeface="g_d0_f137R"/>
              </a:rPr>
              <a:t>Brasil</a:t>
            </a:r>
            <a:r>
              <a:rPr lang="en-US" b="0" i="0" dirty="0">
                <a:effectLst/>
                <a:latin typeface="g_d0_f137R"/>
              </a:rPr>
              <a:t>, Abril 2006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0719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135</TotalTime>
  <Words>710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Corbel</vt:lpstr>
      <vt:lpstr>g_d0_f137R</vt:lpstr>
      <vt:lpstr>g_d0_f341R</vt:lpstr>
      <vt:lpstr>Parallax</vt:lpstr>
      <vt:lpstr>Seminário – Teoria dos Grafos Coloração Total (Total Coloring) </vt:lpstr>
      <vt:lpstr>Descrição</vt:lpstr>
      <vt:lpstr>Descrição</vt:lpstr>
      <vt:lpstr>Descrição / Curiosidade</vt:lpstr>
      <vt:lpstr>Propriedades</vt:lpstr>
      <vt:lpstr>Algoritmos</vt:lpstr>
      <vt:lpstr>Aplicações</vt:lpstr>
      <vt:lpstr>Aplicações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– Teoria dos Grafos Coloração Total (Total Coloring) </dc:title>
  <dc:creator>Mauro Santos</dc:creator>
  <cp:lastModifiedBy>Mauro Santos</cp:lastModifiedBy>
  <cp:revision>1</cp:revision>
  <dcterms:created xsi:type="dcterms:W3CDTF">2023-03-12T00:20:05Z</dcterms:created>
  <dcterms:modified xsi:type="dcterms:W3CDTF">2023-03-13T01:59:01Z</dcterms:modified>
</cp:coreProperties>
</file>