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Caio Sawa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09T15:35:58.404">
    <p:pos x="180" y="1571"/>
    <p:text>BoW == Random Forest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10-09T15:39:58.177">
    <p:pos x="6000" y="0"/>
    <p:text>diferença merge 2 e Meta-learning funtcion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10-09T15:23:48.652">
    <p:pos x="96" y="1198"/>
    <p:text>LSTM &gt;&gt; GRU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10-09T15:46:22.364">
    <p:pos x="2285" y="635"/>
    <p:text>adicionar  acc do BoW individual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9-10-09T15:47:37.774">
    <p:pos x="67" y="1271"/>
    <p:text>add acc BoW p/ comp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d98ae2e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d98ae2e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d98ae2e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d98ae2e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10d995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10d995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10d995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10d995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10d995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10d995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10d995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10d995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10d995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10d995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d98ae2e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d98ae2e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d98ae2e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d98ae2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d98ae2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d98ae2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d98ae2e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d98ae2e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d98ae2e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d98ae2e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d98ae2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d98ae2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d98ae2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d98ae2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d98ae2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d98ae2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4.xm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404825"/>
            <a:ext cx="7431900" cy="23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 Combining Diverse Models for Lyrics-Based Music Genre Classification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753525"/>
            <a:ext cx="64029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Caio L. R. S. Ueno                                     Diego Furtado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Mineração de Dados e Aplicações (MIDAS)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Departamento de Computação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São Carlos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025" y="2713398"/>
            <a:ext cx="1907650" cy="8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750" y="2647950"/>
            <a:ext cx="1340023" cy="9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0588" y="2713388"/>
            <a:ext cx="2702833" cy="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Hierarchical Attention Network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2775"/>
            <a:ext cx="8839203" cy="2389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565950" y="4536250"/>
            <a:ext cx="2012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HAN architecture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Ensembles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4328313" y="1985250"/>
            <a:ext cx="48696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Combiner options</a:t>
            </a: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Major voting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Weighted voting per classifier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Score averaging per instance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Meta-learning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8" y="2262875"/>
            <a:ext cx="3903123" cy="18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Individual Results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17267" l="30828" r="17635" t="35397"/>
          <a:stretch/>
        </p:blipFill>
        <p:spPr>
          <a:xfrm>
            <a:off x="1461938" y="1760413"/>
            <a:ext cx="5862927" cy="30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1425" y="357800"/>
            <a:ext cx="3298200" cy="7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Ensemble results</a:t>
            </a:r>
            <a:endParaRPr sz="3000"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It shows that combinations which use both bag-of-words and neural networks based on word-embedding approaches improve the accuracy.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18186" l="31138" r="4869" t="29037"/>
          <a:stretch/>
        </p:blipFill>
        <p:spPr>
          <a:xfrm>
            <a:off x="3627575" y="1009448"/>
            <a:ext cx="5095200" cy="23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627575" y="3500450"/>
            <a:ext cx="5095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D1 has best individual accuracy equals to 0.646.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 b="13277" l="16481" r="19164" t="31400"/>
          <a:stretch/>
        </p:blipFill>
        <p:spPr>
          <a:xfrm>
            <a:off x="4750200" y="1987150"/>
            <a:ext cx="4286248" cy="207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5">
            <a:alphaModFix/>
          </a:blip>
          <a:srcRect b="7483" l="24013" r="11223" t="38327"/>
          <a:stretch/>
        </p:blipFill>
        <p:spPr>
          <a:xfrm>
            <a:off x="107550" y="2017713"/>
            <a:ext cx="4464050" cy="201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07550" y="4028275"/>
            <a:ext cx="4464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D2 has best individual accuracy equals to 0.608.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750200" y="4058850"/>
            <a:ext cx="4286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Balanced dataset</a:t>
            </a: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 has best individual accuracy equals to 0.434.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Ensemble results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60950" y="1835750"/>
            <a:ext cx="82221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Y. Murthy and S. G. Koolagudi, “Content-based music information retrieval (cb-mir) and its applications toward the music industry: A review,” ACM Computing Surveys (CSUR) , vol. 51, no. 3, p. 45, 2018.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A. Tsaptsinos, “Lyrics-based music genre classification using a hierarchical attention network,” in International Society for Music Information Retrieval Conference , 2017, pp. 694–701.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H. Xue, L. Xue, and F. Su, “Multimodal music mood classification by fusion of audio and lyrics,” in International Conference on Multimedia Modeling . Springer, 2015, pp. 26–37.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M. Huang, W. Rong, T. Arjannikov, N. Jiang, and Z. Xiong, “Bi- modal deep boltzmann machine based musical emotion classification,” in International Conference on Artificial Neural Networks</a:t>
            </a: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r>
              <a:rPr lang="pt-BR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Springer, 2016, pp. 199–207.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60200" y="1829400"/>
            <a:ext cx="4006200" cy="14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 you!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37" y="2691998"/>
            <a:ext cx="1907650" cy="8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050" y="1403213"/>
            <a:ext cx="1340024" cy="9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60200" y="3347825"/>
            <a:ext cx="54537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My e-mail:  caioluiggy@hotmail.com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Advisor’s e-mail:  diego.fsilva@gmail.com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Departamento de Computação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Universidade Federal de São Carlos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638" y="3849888"/>
            <a:ext cx="2702833" cy="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471900" y="1919075"/>
            <a:ext cx="41001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Automatic music organization and retrieval is a highly required task nowadays, especially for music and video streaming </a:t>
            </a: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platforms, such as Spotify and YouTube</a:t>
            </a: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However, classifying music by genre is a hard task even for human beings.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825" y="368300"/>
            <a:ext cx="3112575" cy="46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71900" y="547700"/>
            <a:ext cx="3810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Experimental Setup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460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Only the lyrics were used as input for the genre classification models implemented. Some models are based on traditional NLP techniques, essentially bag-of-words, but also on neural networks and word-embedding.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925" y="1986728"/>
            <a:ext cx="2574900" cy="25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Related work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Tsaptinos published a paper in which he uses a deep neural network lyric-based. Specifically, the author uses a hierarchical attention network (HAN), which considers the text structure, term/sentence/document.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Other papers present different goals, commonly associated with emotion/sentiment analysis. Besides, they also use the respective audio as one of the inputs for their models.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202900" y="2547575"/>
            <a:ext cx="46791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All models were trained and tested with 5 datasets. Only one of them, the smallest, is genre balanced, and it is also a subset of the biggest dataset.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" y="1919075"/>
            <a:ext cx="4133600" cy="31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Traditional approach (bag-of-words)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500" y="1764000"/>
            <a:ext cx="4505999" cy="3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85750" y="2495250"/>
            <a:ext cx="40242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Naive Bayes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Support Vector Machines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Linear Regression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XGBoosting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b="1" lang="pt-BR" sz="1800">
                <a:latin typeface="Merriweather"/>
                <a:ea typeface="Merriweather"/>
                <a:cs typeface="Merriweather"/>
                <a:sym typeface="Merriweather"/>
              </a:rPr>
              <a:t>Random </a:t>
            </a:r>
            <a:r>
              <a:rPr b="1" lang="pt-BR" sz="1800">
                <a:latin typeface="Merriweather"/>
                <a:ea typeface="Merriweather"/>
                <a:cs typeface="Merriweather"/>
                <a:sym typeface="Merriweather"/>
              </a:rPr>
              <a:t>Forest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Neural networks and word-embedding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475" y="2044791"/>
            <a:ext cx="4419599" cy="262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875" y="2274400"/>
            <a:ext cx="4050500" cy="2166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Architectures 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850"/>
            <a:ext cx="8839200" cy="8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18069"/>
            <a:ext cx="8839200" cy="8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2821800" y="1935397"/>
            <a:ext cx="3500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Neural network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CNN + LSTM.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792100" y="3959625"/>
            <a:ext cx="3559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Neural network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LSTM + CNN.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3850"/>
            <a:ext cx="8839203" cy="127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89771"/>
            <a:ext cx="8839199" cy="11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283000" y="2624525"/>
            <a:ext cx="4578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i="1" lang="pt-BR">
                <a:latin typeface="Source Code Pro"/>
                <a:ea typeface="Source Code Pro"/>
                <a:cs typeface="Source Code Pro"/>
                <a:sym typeface="Source Code Pro"/>
              </a:rPr>
              <a:t>erge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architecture, first variation.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378250" y="4583900"/>
            <a:ext cx="4387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Source Code Pro"/>
                <a:ea typeface="Source Code Pro"/>
                <a:cs typeface="Source Code Pro"/>
                <a:sym typeface="Source Code Pro"/>
              </a:rPr>
              <a:t>Merge</a:t>
            </a: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architecture, second variation.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