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4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3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chemeClr val="dk1"/>
                </a:solidFill>
                <a:latin typeface="Calibri"/>
              </a:rPr>
              <a:t>Clique para mover o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Clique para editar o formato de notas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&lt;cabeçalho&gt;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E7932BED-EF19-42F6-93B2-51C2E7737614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7542735-38B0-4F53-B8F2-8028A5A6FE72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pt-BR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EC34F64-6D70-4B02-B227-BBDFC138CEC5}" type="slidenum"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2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79F583F-DC86-4E45-B730-32899AB9C4B7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F9ED183-5CA1-4365-A734-973C6B83C505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6489FCD-39E6-4CBF-944A-E50864D58197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AA38EA8-E24E-48C3-94AA-AD05775692F4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A535A9BC-6078-4488-AFD6-51F080F645AF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7A423F1-413B-4096-9F98-F06CD3A03A75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EFAB5191-8EF6-49C3-B8C1-C35936026127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AB8D063-F3F8-4B95-92BA-BE5FFC2D3D81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E41FF0A-FA90-4384-950E-08276205F7EA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B913361-31E1-4DE3-BD2A-B877D61BBFB2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F1994B6-3BCB-49F9-976B-684F75BD801D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3801480-1AB4-4012-A087-C9028F993DD5}" type="slidenum"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996DE08-00F0-4ECE-B00F-5765221C4F89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912F60F-9A4A-49DA-BD39-75A643322363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19304C11-6DC1-479B-AF24-44687D9C60F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01BDE215-6E00-46B9-8832-DC843EABF3A2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1DCC490-B858-4B5F-A546-785D0CC2B6E8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DAC9AA3-4FB9-4186-BC3E-54D607D77455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4C65B32-5061-429C-BA04-8DFADEAF5255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38FA84D-DAFF-474A-B4F2-90D07B8BBF92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CE6ABD1-1D38-4CBD-8904-4969154ABD6C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1DB50F3-16C1-4132-BF53-890BD1FB3791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FB9DB63-8C8D-4B4C-B928-94226428F3F7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423EFDE-6827-4223-999A-41DF57EA3916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pt-BR" sz="6000" b="0" strike="noStrike" spc="-1">
                <a:solidFill>
                  <a:schemeClr val="dk1"/>
                </a:solidFill>
                <a:latin typeface="Calibri Light"/>
              </a:rPr>
              <a:t>Clique para editar o título Mestre</a:t>
            </a:r>
            <a:endParaRPr lang="pt-BR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pt-B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 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pt-B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D6735D3-AAD7-410B-9C0C-D7D0058E723B}" type="slidenum">
              <a:rPr lang="pt-B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chemeClr val="dk1"/>
                </a:solidFill>
                <a:latin typeface="Calibri"/>
              </a:rPr>
              <a:t>Clique para editar o formato de texto dos tópicos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chemeClr val="dk1"/>
                </a:solidFill>
                <a:latin typeface="Calibri"/>
              </a:rPr>
              <a:t>2.º nível de tópicos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chemeClr val="dk1"/>
                </a:solidFill>
                <a:latin typeface="Calibri"/>
              </a:rPr>
              <a:t>3.º nível de tópicos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chemeClr val="dk1"/>
                </a:solidFill>
                <a:latin typeface="Calibri"/>
              </a:rPr>
              <a:t>4.º nível de tópicos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chemeClr val="dk1"/>
                </a:solidFill>
                <a:latin typeface="Calibri"/>
              </a:rPr>
              <a:t>5.º nível de tópicos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chemeClr val="dk1"/>
                </a:solidFill>
                <a:latin typeface="Calibri"/>
              </a:rPr>
              <a:t>6.º nível de tópicos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chemeClr val="dk1"/>
                </a:solidFill>
                <a:latin typeface="Calibri"/>
              </a:rPr>
              <a:t>7.º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pt-BR" sz="4400" b="0" strike="noStrike" spc="-1">
                <a:solidFill>
                  <a:schemeClr val="dk1"/>
                </a:solidFill>
                <a:latin typeface="Calibri Light"/>
              </a:rPr>
              <a:t>Clique para editar o título Mestre</a:t>
            </a:r>
            <a:endParaRPr lang="pt-BR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pt-BR" sz="2800" b="0" strike="noStrike" spc="-1">
                <a:solidFill>
                  <a:schemeClr val="dk1"/>
                </a:solidFill>
                <a:latin typeface="Calibri"/>
              </a:rPr>
              <a:t>Clique para editar os estilos de texto Mestres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chemeClr val="dk1"/>
                </a:solidFill>
                <a:latin typeface="Calibri"/>
              </a:rPr>
              <a:t>Segundo nível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000" b="0" strike="noStrike" spc="-1">
                <a:solidFill>
                  <a:schemeClr val="dk1"/>
                </a:solidFill>
                <a:latin typeface="Calibri"/>
              </a:rPr>
              <a:t>Terceiro nível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chemeClr val="dk1"/>
                </a:solidFill>
                <a:latin typeface="Calibri"/>
              </a:rPr>
              <a:t>Quarto nível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1800" b="0" strike="noStrike" spc="-1">
                <a:solidFill>
                  <a:schemeClr val="dk1"/>
                </a:solidFill>
                <a:latin typeface="Calibri"/>
              </a:rPr>
              <a:t>Quinto nível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pt-B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pt-B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&lt;data/hora&gt;</a:t>
            </a:r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pt-B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2299F08-E78A-443A-87AC-3C0C5DB3420D}" type="slidenum">
              <a:rPr lang="pt-BR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‹nº›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microsoft.com/office/2007/relationships/hdphoto" Target="../media/hdphoto1.wdp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github.com/Caioairesd/Projeto-Senai-Atlas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ráfico 30"/>
          <p:cNvPicPr/>
          <p:nvPr/>
        </p:nvPicPr>
        <p:blipFill>
          <a:blip r:embed="rId3"/>
          <a:stretch/>
        </p:blipFill>
        <p:spPr>
          <a:xfrm>
            <a:off x="900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89" name="Imagem 4"/>
          <p:cNvPicPr/>
          <p:nvPr/>
        </p:nvPicPr>
        <p:blipFill>
          <a:blip r:embed="rId4">
            <a:alphaModFix amt="14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9000" y="0"/>
            <a:ext cx="12191760" cy="6857640"/>
          </a:xfrm>
          <a:prstGeom prst="rect">
            <a:avLst/>
          </a:prstGeom>
          <a:ln w="0">
            <a:noFill/>
          </a:ln>
          <a:effectLst>
            <a:outerShdw blurRad="50760" dist="5076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90" name="Gráfico 24"/>
          <p:cNvPicPr/>
          <p:nvPr/>
        </p:nvPicPr>
        <p:blipFill>
          <a:blip r:embed="rId6"/>
          <a:stretch/>
        </p:blipFill>
        <p:spPr>
          <a:xfrm>
            <a:off x="8531280" y="965160"/>
            <a:ext cx="1648080" cy="426960"/>
          </a:xfrm>
          <a:prstGeom prst="rect">
            <a:avLst/>
          </a:prstGeom>
          <a:ln w="0">
            <a:noFill/>
          </a:ln>
        </p:spPr>
      </p:pic>
      <p:pic>
        <p:nvPicPr>
          <p:cNvPr id="91" name="Gráfico 25"/>
          <p:cNvPicPr/>
          <p:nvPr/>
        </p:nvPicPr>
        <p:blipFill>
          <a:blip r:embed="rId7"/>
          <a:stretch/>
        </p:blipFill>
        <p:spPr>
          <a:xfrm>
            <a:off x="240480" y="4779000"/>
            <a:ext cx="4053600" cy="552600"/>
          </a:xfrm>
          <a:prstGeom prst="rect">
            <a:avLst/>
          </a:prstGeom>
          <a:ln w="0">
            <a:noFill/>
          </a:ln>
        </p:spPr>
      </p:pic>
      <p:pic>
        <p:nvPicPr>
          <p:cNvPr id="92" name="Gráfico 32"/>
          <p:cNvPicPr/>
          <p:nvPr/>
        </p:nvPicPr>
        <p:blipFill>
          <a:blip r:embed="rId8"/>
          <a:stretch/>
        </p:blipFill>
        <p:spPr>
          <a:xfrm>
            <a:off x="11511000" y="11520"/>
            <a:ext cx="671400" cy="4244400"/>
          </a:xfrm>
          <a:prstGeom prst="rect">
            <a:avLst/>
          </a:prstGeom>
          <a:ln w="0">
            <a:noFill/>
          </a:ln>
        </p:spPr>
      </p:pic>
      <p:sp>
        <p:nvSpPr>
          <p:cNvPr id="93" name="CaixaDeTexto 34"/>
          <p:cNvSpPr/>
          <p:nvPr/>
        </p:nvSpPr>
        <p:spPr>
          <a:xfrm>
            <a:off x="1800000" y="2700000"/>
            <a:ext cx="9540000" cy="1004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0" b="1" strike="noStrike" spc="-1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Verdana"/>
              </a:rPr>
              <a:t>ATLAS</a:t>
            </a:r>
            <a:endParaRPr lang="pt-BR" sz="6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Gráfico 50"/>
          <p:cNvPicPr/>
          <p:nvPr/>
        </p:nvPicPr>
        <p:blipFill>
          <a:blip r:embed="rId9"/>
          <a:stretch/>
        </p:blipFill>
        <p:spPr>
          <a:xfrm>
            <a:off x="5924520" y="453960"/>
            <a:ext cx="404640" cy="1099080"/>
          </a:xfrm>
          <a:prstGeom prst="rect">
            <a:avLst/>
          </a:prstGeom>
          <a:ln w="0">
            <a:noFill/>
          </a:ln>
        </p:spPr>
      </p:pic>
      <p:sp>
        <p:nvSpPr>
          <p:cNvPr id="95" name="Retângulo 53"/>
          <p:cNvSpPr/>
          <p:nvPr/>
        </p:nvSpPr>
        <p:spPr>
          <a:xfrm>
            <a:off x="1641240" y="1830240"/>
            <a:ext cx="9856440" cy="3000960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pt-BR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6" name="Retângulo 44"/>
          <p:cNvSpPr/>
          <p:nvPr/>
        </p:nvSpPr>
        <p:spPr>
          <a:xfrm>
            <a:off x="1139400" y="52560"/>
            <a:ext cx="359640" cy="4778640"/>
          </a:xfrm>
          <a:prstGeom prst="rect">
            <a:avLst/>
          </a:prstGeom>
          <a:gradFill rotWithShape="0">
            <a:gsLst>
              <a:gs pos="0">
                <a:srgbClr val="12ACB1"/>
              </a:gs>
              <a:gs pos="100000">
                <a:srgbClr val="17C3C7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pt-BR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7" name="CaixaDeTexto 5"/>
          <p:cNvSpPr/>
          <p:nvPr/>
        </p:nvSpPr>
        <p:spPr>
          <a:xfrm>
            <a:off x="240480" y="6002640"/>
            <a:ext cx="4079520" cy="57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pt-BR" sz="3200" b="1" strike="noStrike" spc="-1">
                <a:ln>
                  <a:solidFill>
                    <a:srgbClr val="002060"/>
                  </a:solidFill>
                </a:ln>
                <a:solidFill>
                  <a:srgbClr val="FFFFFF"/>
                </a:solidFill>
                <a:latin typeface="Verdana"/>
              </a:rPr>
              <a:t>Prof. Sérgio Luiz</a:t>
            </a:r>
            <a:endParaRPr lang="pt-BR" sz="3200" b="0" strike="noStrike" spc="-1">
              <a:solidFill>
                <a:srgbClr val="000000"/>
              </a:solidFill>
              <a:latin typeface="Verdana"/>
            </a:endParaRPr>
          </a:p>
        </p:txBody>
      </p:sp>
      <p:grpSp>
        <p:nvGrpSpPr>
          <p:cNvPr id="98" name="Agrupar 13"/>
          <p:cNvGrpSpPr/>
          <p:nvPr/>
        </p:nvGrpSpPr>
        <p:grpSpPr>
          <a:xfrm>
            <a:off x="6000840" y="5840280"/>
            <a:ext cx="6095520" cy="1126800"/>
            <a:chOff x="6000840" y="5840280"/>
            <a:chExt cx="6095520" cy="1126800"/>
          </a:xfrm>
        </p:grpSpPr>
        <p:grpSp>
          <p:nvGrpSpPr>
            <p:cNvPr id="99" name="Agrupar 12"/>
            <p:cNvGrpSpPr/>
            <p:nvPr/>
          </p:nvGrpSpPr>
          <p:grpSpPr>
            <a:xfrm>
              <a:off x="9794160" y="5840280"/>
              <a:ext cx="2133360" cy="1126800"/>
              <a:chOff x="9794160" y="5840280"/>
              <a:chExt cx="2133360" cy="1126800"/>
            </a:xfrm>
          </p:grpSpPr>
          <p:sp>
            <p:nvSpPr>
              <p:cNvPr id="100" name="Retângulo 9"/>
              <p:cNvSpPr/>
              <p:nvPr/>
            </p:nvSpPr>
            <p:spPr>
              <a:xfrm>
                <a:off x="9889560" y="6161040"/>
                <a:ext cx="1908720" cy="48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pt-BR" sz="1800" b="0" strike="noStrike" spc="-1">
                  <a:solidFill>
                    <a:schemeClr val="lt1"/>
                  </a:solidFill>
                  <a:latin typeface="Calibri"/>
                </a:endParaRPr>
              </a:p>
            </p:txBody>
          </p:sp>
          <p:pic>
            <p:nvPicPr>
              <p:cNvPr id="101" name="Picture 2" descr="FIESC"/>
              <p:cNvPicPr/>
              <p:nvPr/>
            </p:nvPicPr>
            <p:blipFill>
              <a:blip r:embed="rId10"/>
              <a:stretch/>
            </p:blipFill>
            <p:spPr>
              <a:xfrm>
                <a:off x="9794160" y="5840280"/>
                <a:ext cx="2133360" cy="11268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02" name="Agrupar 11"/>
            <p:cNvGrpSpPr/>
            <p:nvPr/>
          </p:nvGrpSpPr>
          <p:grpSpPr>
            <a:xfrm>
              <a:off x="6000840" y="6625440"/>
              <a:ext cx="6095520" cy="272520"/>
              <a:chOff x="6000840" y="6625440"/>
              <a:chExt cx="6095520" cy="272520"/>
            </a:xfrm>
          </p:grpSpPr>
          <p:sp>
            <p:nvSpPr>
              <p:cNvPr id="103" name="Retângulo 6"/>
              <p:cNvSpPr/>
              <p:nvPr/>
            </p:nvSpPr>
            <p:spPr>
              <a:xfrm>
                <a:off x="6000840" y="6672600"/>
                <a:ext cx="6095520" cy="182160"/>
              </a:xfrm>
              <a:prstGeom prst="rect">
                <a:avLst/>
              </a:prstGeom>
              <a:solidFill>
                <a:srgbClr val="005C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pt-BR" sz="1800" b="0" strike="noStrike" spc="-1">
                  <a:solidFill>
                    <a:srgbClr val="14143C"/>
                  </a:solidFill>
                  <a:latin typeface="Calibri"/>
                </a:endParaRPr>
              </a:p>
            </p:txBody>
          </p:sp>
          <p:sp>
            <p:nvSpPr>
              <p:cNvPr id="104" name="CaixaDeTexto 8"/>
              <p:cNvSpPr/>
              <p:nvPr/>
            </p:nvSpPr>
            <p:spPr>
              <a:xfrm>
                <a:off x="10072800" y="6625440"/>
                <a:ext cx="1575720" cy="272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</a:pPr>
                <a:r>
                  <a:rPr lang="pt-BR" sz="1200" b="1" i="1" strike="noStrike" spc="-1">
                    <a:solidFill>
                      <a:schemeClr val="lt1"/>
                    </a:solidFill>
                    <a:latin typeface="Aharoni"/>
                  </a:rPr>
                  <a:t>SESI – SENAI - IEL</a:t>
                </a:r>
                <a:endParaRPr lang="pt-BR" sz="12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pic>
        <p:nvPicPr>
          <p:cNvPr id="105" name="Gráfico 31"/>
          <p:cNvPicPr/>
          <p:nvPr/>
        </p:nvPicPr>
        <p:blipFill>
          <a:blip r:embed="rId11"/>
          <a:stretch/>
        </p:blipFill>
        <p:spPr>
          <a:xfrm>
            <a:off x="644040" y="449280"/>
            <a:ext cx="732960" cy="514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aixaDeTexto 8"/>
          <p:cNvSpPr/>
          <p:nvPr/>
        </p:nvSpPr>
        <p:spPr>
          <a:xfrm>
            <a:off x="169560" y="6436440"/>
            <a:ext cx="345600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pt-BR" sz="1400" b="1" strike="noStrike" spc="-1">
                <a:solidFill>
                  <a:srgbClr val="005CA8"/>
                </a:solidFill>
                <a:latin typeface="Branding Black"/>
              </a:rPr>
              <a:t>Prof.s3rgio@gmail.com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1" name="Agrupar 11"/>
          <p:cNvGrpSpPr/>
          <p:nvPr/>
        </p:nvGrpSpPr>
        <p:grpSpPr>
          <a:xfrm>
            <a:off x="6095880" y="5838480"/>
            <a:ext cx="6095520" cy="1142640"/>
            <a:chOff x="6095880" y="5838480"/>
            <a:chExt cx="6095520" cy="1142640"/>
          </a:xfrm>
        </p:grpSpPr>
        <p:sp>
          <p:nvSpPr>
            <p:cNvPr id="212" name="Retângulo 6"/>
            <p:cNvSpPr/>
            <p:nvPr/>
          </p:nvSpPr>
          <p:spPr>
            <a:xfrm>
              <a:off x="6095880" y="6675480"/>
              <a:ext cx="6095520" cy="182160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pt-BR" sz="1800" b="0" strike="noStrike" spc="-1">
                <a:solidFill>
                  <a:srgbClr val="14143C"/>
                </a:solidFill>
                <a:latin typeface="Calibri"/>
              </a:endParaRPr>
            </a:p>
          </p:txBody>
        </p:sp>
        <p:pic>
          <p:nvPicPr>
            <p:cNvPr id="213" name="Picture 2" descr="FIESC"/>
            <p:cNvPicPr/>
            <p:nvPr/>
          </p:nvPicPr>
          <p:blipFill>
            <a:blip r:embed="rId2"/>
            <a:stretch/>
          </p:blipFill>
          <p:spPr>
            <a:xfrm>
              <a:off x="9888840" y="5838480"/>
              <a:ext cx="2133360" cy="1142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14" name="CaixaDeTexto 10"/>
            <p:cNvSpPr/>
            <p:nvPr/>
          </p:nvSpPr>
          <p:spPr>
            <a:xfrm>
              <a:off x="10167840" y="6628320"/>
              <a:ext cx="1575720" cy="27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pt-BR" sz="1200" b="1" i="1" strike="noStrike" spc="-1">
                  <a:solidFill>
                    <a:schemeClr val="lt1"/>
                  </a:solidFill>
                  <a:latin typeface="Aharoni"/>
                </a:rPr>
                <a:t>SESI – SENAI - IEL</a:t>
              </a:r>
              <a:endParaRPr lang="pt-B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215" name="Gráfico 3"/>
          <p:cNvPicPr/>
          <p:nvPr/>
        </p:nvPicPr>
        <p:blipFill>
          <a:blip r:embed="rId3"/>
          <a:stretch/>
        </p:blipFill>
        <p:spPr>
          <a:xfrm>
            <a:off x="1080" y="579960"/>
            <a:ext cx="613800" cy="4244400"/>
          </a:xfrm>
          <a:prstGeom prst="rect">
            <a:avLst/>
          </a:prstGeom>
          <a:ln w="0">
            <a:noFill/>
          </a:ln>
        </p:spPr>
      </p:pic>
      <p:sp>
        <p:nvSpPr>
          <p:cNvPr id="216" name="Retângulo 215"/>
          <p:cNvSpPr/>
          <p:nvPr/>
        </p:nvSpPr>
        <p:spPr>
          <a:xfrm>
            <a:off x="0" y="0"/>
            <a:ext cx="12192120" cy="579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CaixaDeTexto 1"/>
          <p:cNvSpPr/>
          <p:nvPr/>
        </p:nvSpPr>
        <p:spPr>
          <a:xfrm>
            <a:off x="614880" y="-39960"/>
            <a:ext cx="11120760" cy="75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4400" b="1" strike="noStrike" spc="-1">
                <a:solidFill>
                  <a:srgbClr val="000000"/>
                </a:solidFill>
                <a:latin typeface="Verdana"/>
                <a:ea typeface="Verdana"/>
              </a:rPr>
              <a:t>CONCLUSÃO</a:t>
            </a: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8" name="Gráfico 6"/>
          <p:cNvPicPr/>
          <p:nvPr/>
        </p:nvPicPr>
        <p:blipFill>
          <a:blip r:embed="rId4"/>
          <a:stretch/>
        </p:blipFill>
        <p:spPr>
          <a:xfrm>
            <a:off x="11599200" y="0"/>
            <a:ext cx="592920" cy="425520"/>
          </a:xfrm>
          <a:prstGeom prst="rect">
            <a:avLst/>
          </a:prstGeom>
          <a:ln w="0">
            <a:noFill/>
          </a:ln>
        </p:spPr>
      </p:pic>
      <p:pic>
        <p:nvPicPr>
          <p:cNvPr id="219" name="Imagem 218"/>
          <p:cNvPicPr/>
          <p:nvPr/>
        </p:nvPicPr>
        <p:blipFill>
          <a:blip r:embed="rId5"/>
          <a:stretch/>
        </p:blipFill>
        <p:spPr>
          <a:xfrm>
            <a:off x="180000" y="35280"/>
            <a:ext cx="1980000" cy="500760"/>
          </a:xfrm>
          <a:prstGeom prst="rect">
            <a:avLst/>
          </a:prstGeom>
          <a:ln w="0">
            <a:noFill/>
          </a:ln>
        </p:spPr>
      </p:pic>
      <p:sp>
        <p:nvSpPr>
          <p:cNvPr id="220" name="CaixaDeTexto 219"/>
          <p:cNvSpPr txBox="1"/>
          <p:nvPr/>
        </p:nvSpPr>
        <p:spPr>
          <a:xfrm>
            <a:off x="720000" y="900000"/>
            <a:ext cx="10800000" cy="522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r>
              <a:rPr lang="pt-BR" sz="3200" b="0" strike="noStrike" spc="-1">
                <a:solidFill>
                  <a:srgbClr val="000000"/>
                </a:solidFill>
                <a:latin typeface="Verdana"/>
              </a:rPr>
              <a:t>O sistema oferece uma solução completa para a gestão de uma distribuidora de jogos, integrando cadastros, controle de estoque, acompanhamento de pedidos e visualização de informações em um único ambiente. Ao organizar as funções de acordo com o nível de acesso, garante eficiência, segurança e praticidade no dia a dia da operação. Com isso, proporciona maior controle sobre os processos e contribui para uma administração mais ágil e precisa.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ráfico 2"/>
          <p:cNvPicPr/>
          <p:nvPr/>
        </p:nvPicPr>
        <p:blipFill>
          <a:blip r:embed="rId2"/>
          <a:stretch/>
        </p:blipFill>
        <p:spPr>
          <a:xfrm>
            <a:off x="11304000" y="345600"/>
            <a:ext cx="590400" cy="414000"/>
          </a:xfrm>
          <a:prstGeom prst="rect">
            <a:avLst/>
          </a:prstGeom>
          <a:ln w="0">
            <a:noFill/>
          </a:ln>
        </p:spPr>
      </p:pic>
      <p:grpSp>
        <p:nvGrpSpPr>
          <p:cNvPr id="230" name="Agrupar 11"/>
          <p:cNvGrpSpPr/>
          <p:nvPr/>
        </p:nvGrpSpPr>
        <p:grpSpPr>
          <a:xfrm>
            <a:off x="6095880" y="5838480"/>
            <a:ext cx="6095520" cy="1142640"/>
            <a:chOff x="6095880" y="5838480"/>
            <a:chExt cx="6095520" cy="1142640"/>
          </a:xfrm>
        </p:grpSpPr>
        <p:sp>
          <p:nvSpPr>
            <p:cNvPr id="231" name="Retângulo 6"/>
            <p:cNvSpPr/>
            <p:nvPr/>
          </p:nvSpPr>
          <p:spPr>
            <a:xfrm>
              <a:off x="6095880" y="6675480"/>
              <a:ext cx="6095520" cy="182160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pt-BR" sz="1800" b="0" strike="noStrike" spc="-1">
                <a:solidFill>
                  <a:srgbClr val="14143C"/>
                </a:solidFill>
                <a:latin typeface="Calibri"/>
              </a:endParaRPr>
            </a:p>
          </p:txBody>
        </p:sp>
        <p:pic>
          <p:nvPicPr>
            <p:cNvPr id="232" name="Picture 2" descr="FIESC"/>
            <p:cNvPicPr/>
            <p:nvPr/>
          </p:nvPicPr>
          <p:blipFill>
            <a:blip r:embed="rId3"/>
            <a:stretch/>
          </p:blipFill>
          <p:spPr>
            <a:xfrm>
              <a:off x="9888840" y="5838480"/>
              <a:ext cx="2133360" cy="1142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3" name="CaixaDeTexto 10"/>
            <p:cNvSpPr/>
            <p:nvPr/>
          </p:nvSpPr>
          <p:spPr>
            <a:xfrm>
              <a:off x="10167840" y="6628320"/>
              <a:ext cx="1575720" cy="27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pt-BR" sz="1200" b="1" i="1" strike="noStrike" spc="-1">
                  <a:solidFill>
                    <a:schemeClr val="lt1"/>
                  </a:solidFill>
                  <a:latin typeface="Aharoni"/>
                </a:rPr>
                <a:t>SESI – SENAI - IEL</a:t>
              </a:r>
              <a:endParaRPr lang="pt-B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34" name="CaixaDeTexto 3"/>
          <p:cNvSpPr/>
          <p:nvPr/>
        </p:nvSpPr>
        <p:spPr>
          <a:xfrm>
            <a:off x="169560" y="6436440"/>
            <a:ext cx="345600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pt-BR" sz="1400" b="1" strike="noStrike" spc="-1">
                <a:solidFill>
                  <a:srgbClr val="005CA8"/>
                </a:solidFill>
                <a:latin typeface="Branding Black"/>
              </a:rPr>
              <a:t>Prof.s3rgio@gmail.com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CaixaDeTexto 9"/>
          <p:cNvSpPr/>
          <p:nvPr/>
        </p:nvSpPr>
        <p:spPr>
          <a:xfrm>
            <a:off x="666000" y="1898640"/>
            <a:ext cx="10859400" cy="277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8800" b="0" strike="noStrike" spc="-1">
                <a:solidFill>
                  <a:schemeClr val="dk1"/>
                </a:solidFill>
                <a:latin typeface="Arial Black"/>
              </a:rPr>
              <a:t>FIM.</a:t>
            </a:r>
            <a:endParaRPr lang="pt-BR" sz="88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800" b="0" strike="noStrike" spc="-1">
                <a:solidFill>
                  <a:schemeClr val="dk1"/>
                </a:solidFill>
                <a:latin typeface="Arial Black"/>
              </a:rPr>
              <a:t>OBRIGADO.</a:t>
            </a:r>
            <a:endParaRPr lang="pt-BR" sz="8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ráfico 30"/>
          <p:cNvPicPr/>
          <p:nvPr/>
        </p:nvPicPr>
        <p:blipFill>
          <a:blip r:embed="rId3"/>
          <a:stretch/>
        </p:blipFill>
        <p:spPr>
          <a:xfrm>
            <a:off x="9000" y="0"/>
            <a:ext cx="12191760" cy="6857640"/>
          </a:xfrm>
          <a:prstGeom prst="rect">
            <a:avLst/>
          </a:prstGeom>
          <a:ln w="0">
            <a:noFill/>
          </a:ln>
        </p:spPr>
      </p:pic>
      <p:pic>
        <p:nvPicPr>
          <p:cNvPr id="107" name="Imagem 4"/>
          <p:cNvPicPr/>
          <p:nvPr/>
        </p:nvPicPr>
        <p:blipFill>
          <a:blip r:embed="rId4">
            <a:alphaModFix amt="14000"/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30960" y="-43560"/>
            <a:ext cx="12191760" cy="6857640"/>
          </a:xfrm>
          <a:prstGeom prst="rect">
            <a:avLst/>
          </a:prstGeom>
          <a:ln w="0">
            <a:noFill/>
          </a:ln>
          <a:effectLst>
            <a:outerShdw blurRad="50760" dist="5076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108" name="Gráfico 24"/>
          <p:cNvPicPr/>
          <p:nvPr/>
        </p:nvPicPr>
        <p:blipFill>
          <a:blip r:embed="rId5"/>
          <a:stretch/>
        </p:blipFill>
        <p:spPr>
          <a:xfrm>
            <a:off x="8531280" y="965160"/>
            <a:ext cx="1648080" cy="426960"/>
          </a:xfrm>
          <a:prstGeom prst="rect">
            <a:avLst/>
          </a:prstGeom>
          <a:ln w="0">
            <a:noFill/>
          </a:ln>
        </p:spPr>
      </p:pic>
      <p:pic>
        <p:nvPicPr>
          <p:cNvPr id="109" name="Gráfico 25"/>
          <p:cNvPicPr/>
          <p:nvPr/>
        </p:nvPicPr>
        <p:blipFill>
          <a:blip r:embed="rId6"/>
          <a:stretch/>
        </p:blipFill>
        <p:spPr>
          <a:xfrm>
            <a:off x="240480" y="4779000"/>
            <a:ext cx="4053600" cy="552600"/>
          </a:xfrm>
          <a:prstGeom prst="rect">
            <a:avLst/>
          </a:prstGeom>
          <a:ln w="0">
            <a:noFill/>
          </a:ln>
        </p:spPr>
      </p:pic>
      <p:pic>
        <p:nvPicPr>
          <p:cNvPr id="110" name="Gráfico 32"/>
          <p:cNvPicPr/>
          <p:nvPr/>
        </p:nvPicPr>
        <p:blipFill>
          <a:blip r:embed="rId7"/>
          <a:stretch/>
        </p:blipFill>
        <p:spPr>
          <a:xfrm>
            <a:off x="11511000" y="11520"/>
            <a:ext cx="671400" cy="4244400"/>
          </a:xfrm>
          <a:prstGeom prst="rect">
            <a:avLst/>
          </a:prstGeom>
          <a:ln w="0">
            <a:noFill/>
          </a:ln>
        </p:spPr>
      </p:pic>
      <p:sp>
        <p:nvSpPr>
          <p:cNvPr id="111" name="CaixaDeTexto 34"/>
          <p:cNvSpPr/>
          <p:nvPr/>
        </p:nvSpPr>
        <p:spPr>
          <a:xfrm>
            <a:off x="1994760" y="1982160"/>
            <a:ext cx="8495280" cy="283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0" b="1" strike="noStrike" spc="-1" dirty="0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Verdana"/>
              </a:rPr>
              <a:t>Daniel Balera</a:t>
            </a:r>
            <a:endParaRPr lang="pt-BR" sz="6000" b="0" strike="noStrike" spc="-1" dirty="0">
              <a:solidFill>
                <a:srgbClr val="000000"/>
              </a:solidFill>
              <a:latin typeface="Verdana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6000" b="1" strike="noStrike" spc="-1" dirty="0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Verdana"/>
              </a:rPr>
              <a:t>Caio Vinícius</a:t>
            </a:r>
            <a:endParaRPr lang="pt-BR" sz="6000" b="0" strike="noStrike" spc="-1" dirty="0">
              <a:solidFill>
                <a:srgbClr val="000000"/>
              </a:solidFill>
              <a:latin typeface="Verdana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6000" b="1" strike="noStrike" spc="-1" dirty="0">
                <a:ln>
                  <a:solidFill>
                    <a:schemeClr val="dk1"/>
                  </a:solidFill>
                </a:ln>
                <a:solidFill>
                  <a:srgbClr val="FFFFFF"/>
                </a:solidFill>
                <a:latin typeface="Verdana"/>
              </a:rPr>
              <a:t>Matheus Eduardo</a:t>
            </a:r>
            <a:endParaRPr lang="pt-BR" sz="6000" b="0" strike="noStrike" spc="-1" dirty="0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112" name="Gráfico 50"/>
          <p:cNvPicPr/>
          <p:nvPr/>
        </p:nvPicPr>
        <p:blipFill>
          <a:blip r:embed="rId8"/>
          <a:stretch/>
        </p:blipFill>
        <p:spPr>
          <a:xfrm>
            <a:off x="5924520" y="453960"/>
            <a:ext cx="404640" cy="1099080"/>
          </a:xfrm>
          <a:prstGeom prst="rect">
            <a:avLst/>
          </a:prstGeom>
          <a:ln w="0">
            <a:noFill/>
          </a:ln>
        </p:spPr>
      </p:pic>
      <p:sp>
        <p:nvSpPr>
          <p:cNvPr id="113" name="Retângulo 53"/>
          <p:cNvSpPr/>
          <p:nvPr/>
        </p:nvSpPr>
        <p:spPr>
          <a:xfrm>
            <a:off x="1641240" y="1830240"/>
            <a:ext cx="9856440" cy="3000960"/>
          </a:xfrm>
          <a:prstGeom prst="rect">
            <a:avLst/>
          </a:prstGeom>
          <a:noFill/>
          <a:ln w="381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pt-BR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4" name="Retângulo 44"/>
          <p:cNvSpPr/>
          <p:nvPr/>
        </p:nvSpPr>
        <p:spPr>
          <a:xfrm>
            <a:off x="1139400" y="52560"/>
            <a:ext cx="359640" cy="4778640"/>
          </a:xfrm>
          <a:prstGeom prst="rect">
            <a:avLst/>
          </a:prstGeom>
          <a:gradFill rotWithShape="0">
            <a:gsLst>
              <a:gs pos="0">
                <a:srgbClr val="12ACB1"/>
              </a:gs>
              <a:gs pos="100000">
                <a:srgbClr val="17C3C7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pt-BR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5" name="CaixaDeTexto 5"/>
          <p:cNvSpPr/>
          <p:nvPr/>
        </p:nvSpPr>
        <p:spPr>
          <a:xfrm>
            <a:off x="240480" y="6002640"/>
            <a:ext cx="4079520" cy="57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pt-BR" sz="3200" b="1" strike="noStrike" spc="-1">
                <a:ln>
                  <a:solidFill>
                    <a:srgbClr val="002060"/>
                  </a:solidFill>
                </a:ln>
                <a:solidFill>
                  <a:srgbClr val="FFFFFF"/>
                </a:solidFill>
                <a:latin typeface="Verdana"/>
              </a:rPr>
              <a:t>Prof. Sérgio Luiz</a:t>
            </a:r>
            <a:endParaRPr lang="pt-BR" sz="3200" b="0" strike="noStrike" spc="-1">
              <a:solidFill>
                <a:srgbClr val="000000"/>
              </a:solidFill>
              <a:latin typeface="Verdana"/>
            </a:endParaRPr>
          </a:p>
        </p:txBody>
      </p:sp>
      <p:grpSp>
        <p:nvGrpSpPr>
          <p:cNvPr id="116" name="Agrupar 13"/>
          <p:cNvGrpSpPr/>
          <p:nvPr/>
        </p:nvGrpSpPr>
        <p:grpSpPr>
          <a:xfrm>
            <a:off x="6000840" y="5840280"/>
            <a:ext cx="6095520" cy="1126800"/>
            <a:chOff x="6000840" y="5840280"/>
            <a:chExt cx="6095520" cy="1126800"/>
          </a:xfrm>
        </p:grpSpPr>
        <p:grpSp>
          <p:nvGrpSpPr>
            <p:cNvPr id="117" name="Agrupar 12"/>
            <p:cNvGrpSpPr/>
            <p:nvPr/>
          </p:nvGrpSpPr>
          <p:grpSpPr>
            <a:xfrm>
              <a:off x="9794160" y="5840280"/>
              <a:ext cx="2133360" cy="1126800"/>
              <a:chOff x="9794160" y="5840280"/>
              <a:chExt cx="2133360" cy="1126800"/>
            </a:xfrm>
          </p:grpSpPr>
          <p:sp>
            <p:nvSpPr>
              <p:cNvPr id="118" name="Retângulo 9"/>
              <p:cNvSpPr/>
              <p:nvPr/>
            </p:nvSpPr>
            <p:spPr>
              <a:xfrm>
                <a:off x="9889560" y="6161040"/>
                <a:ext cx="1908720" cy="48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FFF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pt-BR" sz="1800" b="0" strike="noStrike" spc="-1">
                  <a:solidFill>
                    <a:schemeClr val="lt1"/>
                  </a:solidFill>
                  <a:latin typeface="Calibri"/>
                </a:endParaRPr>
              </a:p>
            </p:txBody>
          </p:sp>
          <p:pic>
            <p:nvPicPr>
              <p:cNvPr id="119" name="Picture 2" descr="FIESC"/>
              <p:cNvPicPr/>
              <p:nvPr/>
            </p:nvPicPr>
            <p:blipFill>
              <a:blip r:embed="rId9"/>
              <a:stretch/>
            </p:blipFill>
            <p:spPr>
              <a:xfrm>
                <a:off x="9794160" y="5840280"/>
                <a:ext cx="2133360" cy="112680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20" name="Agrupar 11"/>
            <p:cNvGrpSpPr/>
            <p:nvPr/>
          </p:nvGrpSpPr>
          <p:grpSpPr>
            <a:xfrm>
              <a:off x="6000840" y="6625440"/>
              <a:ext cx="6095520" cy="272520"/>
              <a:chOff x="6000840" y="6625440"/>
              <a:chExt cx="6095520" cy="272520"/>
            </a:xfrm>
          </p:grpSpPr>
          <p:sp>
            <p:nvSpPr>
              <p:cNvPr id="121" name="Retângulo 6"/>
              <p:cNvSpPr/>
              <p:nvPr/>
            </p:nvSpPr>
            <p:spPr>
              <a:xfrm>
                <a:off x="6000840" y="6672600"/>
                <a:ext cx="6095520" cy="182160"/>
              </a:xfrm>
              <a:prstGeom prst="rect">
                <a:avLst/>
              </a:prstGeom>
              <a:solidFill>
                <a:srgbClr val="005C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tIns="45000" rIns="90000" bIns="4500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</a:pPr>
                <a:endParaRPr lang="pt-BR" sz="1800" b="0" strike="noStrike" spc="-1">
                  <a:solidFill>
                    <a:srgbClr val="14143C"/>
                  </a:solidFill>
                  <a:latin typeface="Calibri"/>
                </a:endParaRPr>
              </a:p>
            </p:txBody>
          </p:sp>
          <p:sp>
            <p:nvSpPr>
              <p:cNvPr id="122" name="CaixaDeTexto 8"/>
              <p:cNvSpPr/>
              <p:nvPr/>
            </p:nvSpPr>
            <p:spPr>
              <a:xfrm>
                <a:off x="10072800" y="6625440"/>
                <a:ext cx="1575720" cy="2725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 anchor="t">
                <a:spAutoFit/>
              </a:bodyPr>
              <a:lstStyle/>
              <a:p>
                <a:pPr defTabSz="914400">
                  <a:lnSpc>
                    <a:spcPct val="100000"/>
                  </a:lnSpc>
                </a:pPr>
                <a:r>
                  <a:rPr lang="pt-BR" sz="1200" b="1" i="1" strike="noStrike" spc="-1">
                    <a:solidFill>
                      <a:schemeClr val="lt1"/>
                    </a:solidFill>
                    <a:latin typeface="Aharoni"/>
                  </a:rPr>
                  <a:t>SESI – SENAI - IEL</a:t>
                </a:r>
                <a:endParaRPr lang="pt-BR" sz="1200" b="0" strike="noStrike" spc="-1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pic>
        <p:nvPicPr>
          <p:cNvPr id="123" name="Gráfico 31"/>
          <p:cNvPicPr/>
          <p:nvPr/>
        </p:nvPicPr>
        <p:blipFill>
          <a:blip r:embed="rId10"/>
          <a:stretch/>
        </p:blipFill>
        <p:spPr>
          <a:xfrm>
            <a:off x="644040" y="449280"/>
            <a:ext cx="732960" cy="514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tângulo 132"/>
          <p:cNvSpPr/>
          <p:nvPr/>
        </p:nvSpPr>
        <p:spPr>
          <a:xfrm>
            <a:off x="0" y="0"/>
            <a:ext cx="12192120" cy="54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Gráfico 2"/>
          <p:cNvPicPr/>
          <p:nvPr/>
        </p:nvPicPr>
        <p:blipFill>
          <a:blip r:embed="rId2"/>
          <a:stretch/>
        </p:blipFill>
        <p:spPr>
          <a:xfrm>
            <a:off x="11599200" y="0"/>
            <a:ext cx="592920" cy="425520"/>
          </a:xfrm>
          <a:prstGeom prst="rect">
            <a:avLst/>
          </a:prstGeom>
          <a:ln w="0">
            <a:noFill/>
          </a:ln>
        </p:spPr>
      </p:pic>
      <p:sp>
        <p:nvSpPr>
          <p:cNvPr id="135" name="CaixaDeTexto 8"/>
          <p:cNvSpPr/>
          <p:nvPr/>
        </p:nvSpPr>
        <p:spPr>
          <a:xfrm>
            <a:off x="420480" y="6402240"/>
            <a:ext cx="3469680" cy="303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pt-BR" sz="1400" b="1" strike="noStrike" spc="-1" dirty="0">
                <a:solidFill>
                  <a:srgbClr val="005CA8"/>
                </a:solidFill>
                <a:latin typeface="Branding Black"/>
              </a:rPr>
              <a:t>Daniel Balera</a:t>
            </a:r>
            <a:endParaRPr lang="pt-BR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6" name="Agrupar 11"/>
          <p:cNvGrpSpPr/>
          <p:nvPr/>
        </p:nvGrpSpPr>
        <p:grpSpPr>
          <a:xfrm>
            <a:off x="6072120" y="5845680"/>
            <a:ext cx="6120000" cy="1174320"/>
            <a:chOff x="6072120" y="5845680"/>
            <a:chExt cx="6120000" cy="1174320"/>
          </a:xfrm>
        </p:grpSpPr>
        <p:sp>
          <p:nvSpPr>
            <p:cNvPr id="137" name="Retângulo 6"/>
            <p:cNvSpPr/>
            <p:nvPr/>
          </p:nvSpPr>
          <p:spPr>
            <a:xfrm>
              <a:off x="6072120" y="6706080"/>
              <a:ext cx="6120000" cy="187200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pt-BR" sz="1800" b="0" strike="noStrike" spc="-1">
                <a:solidFill>
                  <a:srgbClr val="14143C"/>
                </a:solidFill>
                <a:latin typeface="Calibri"/>
              </a:endParaRPr>
            </a:p>
          </p:txBody>
        </p:sp>
        <p:pic>
          <p:nvPicPr>
            <p:cNvPr id="138" name="Picture 2" descr="FIESC"/>
            <p:cNvPicPr/>
            <p:nvPr/>
          </p:nvPicPr>
          <p:blipFill>
            <a:blip r:embed="rId3"/>
            <a:stretch/>
          </p:blipFill>
          <p:spPr>
            <a:xfrm>
              <a:off x="9880560" y="5845680"/>
              <a:ext cx="2141640" cy="11743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CaixaDeTexto 10"/>
            <p:cNvSpPr/>
            <p:nvPr/>
          </p:nvSpPr>
          <p:spPr>
            <a:xfrm>
              <a:off x="10160640" y="6657480"/>
              <a:ext cx="1581840" cy="273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pt-BR" sz="1200" b="1" i="1" strike="noStrike" spc="-1">
                  <a:solidFill>
                    <a:schemeClr val="lt1"/>
                  </a:solidFill>
                  <a:latin typeface="Aharoni"/>
                </a:rPr>
                <a:t>SESI – SENAI - IEL</a:t>
              </a:r>
              <a:endParaRPr lang="pt-B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140" name="Gráfico 3"/>
          <p:cNvPicPr/>
          <p:nvPr/>
        </p:nvPicPr>
        <p:blipFill>
          <a:blip r:embed="rId4"/>
          <a:stretch/>
        </p:blipFill>
        <p:spPr>
          <a:xfrm>
            <a:off x="0" y="720000"/>
            <a:ext cx="616320" cy="4361760"/>
          </a:xfrm>
          <a:prstGeom prst="rect">
            <a:avLst/>
          </a:prstGeom>
          <a:ln w="0">
            <a:noFill/>
          </a:ln>
        </p:spPr>
      </p:pic>
      <p:sp>
        <p:nvSpPr>
          <p:cNvPr id="141" name="CaixaDeTexto 1"/>
          <p:cNvSpPr/>
          <p:nvPr/>
        </p:nvSpPr>
        <p:spPr>
          <a:xfrm>
            <a:off x="1080000" y="536040"/>
            <a:ext cx="10800000" cy="594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3200" b="0" strike="noStrike" spc="-1">
                <a:solidFill>
                  <a:schemeClr val="dk1"/>
                </a:solidFill>
                <a:latin typeface="Verdana"/>
                <a:ea typeface="Verdana"/>
              </a:rPr>
              <a:t>O sistema é uma aplicação para gestão de uma distribuidora de jogos, centralizando todas as operações em um único ambiente. Possui três níveis de acesso — administrador, estoquista e vendedor — com funções específicas para cada perfil. Permite cadastrar e visualizar clientes, fornecedores, produtos, funcionários e pedidos, além de controlar entradas e saídas de estoque, acompanhar movimentações e gerenciar pedidos. Conta com login seguro, recuperação de senha por e-mail e um </a:t>
            </a:r>
            <a:r>
              <a:rPr lang="en-US" sz="3200" b="0" strike="noStrike" spc="-1">
                <a:solidFill>
                  <a:schemeClr val="dk1"/>
                </a:solidFill>
                <a:latin typeface="Verdana"/>
                <a:ea typeface="Verdana"/>
              </a:rPr>
              <a:t>dashboard</a:t>
            </a:r>
            <a:r>
              <a:rPr lang="pt-BR" sz="3200" b="0" strike="noStrike" spc="-1">
                <a:solidFill>
                  <a:schemeClr val="dk1"/>
                </a:solidFill>
                <a:latin typeface="Verdana"/>
                <a:ea typeface="Verdana"/>
              </a:rPr>
              <a:t> que organiza o acesso a todas as funcionalidades.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Imagem 141"/>
          <p:cNvPicPr/>
          <p:nvPr/>
        </p:nvPicPr>
        <p:blipFill>
          <a:blip r:embed="rId5"/>
          <a:stretch/>
        </p:blipFill>
        <p:spPr>
          <a:xfrm>
            <a:off x="180000" y="35280"/>
            <a:ext cx="1980000" cy="500760"/>
          </a:xfrm>
          <a:prstGeom prst="rect">
            <a:avLst/>
          </a:prstGeom>
          <a:ln w="0">
            <a:noFill/>
          </a:ln>
        </p:spPr>
      </p:pic>
      <p:sp>
        <p:nvSpPr>
          <p:cNvPr id="143" name="Retângulo 142"/>
          <p:cNvSpPr/>
          <p:nvPr/>
        </p:nvSpPr>
        <p:spPr>
          <a:xfrm>
            <a:off x="0" y="0"/>
            <a:ext cx="12192120" cy="54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Gráfico 4"/>
          <p:cNvPicPr/>
          <p:nvPr/>
        </p:nvPicPr>
        <p:blipFill>
          <a:blip r:embed="rId2"/>
          <a:stretch/>
        </p:blipFill>
        <p:spPr>
          <a:xfrm>
            <a:off x="11599200" y="0"/>
            <a:ext cx="592920" cy="425520"/>
          </a:xfrm>
          <a:prstGeom prst="rect">
            <a:avLst/>
          </a:prstGeom>
          <a:ln w="0">
            <a:noFill/>
          </a:ln>
        </p:spPr>
      </p:pic>
      <p:pic>
        <p:nvPicPr>
          <p:cNvPr id="145" name="Imagem 144"/>
          <p:cNvPicPr/>
          <p:nvPr/>
        </p:nvPicPr>
        <p:blipFill>
          <a:blip r:embed="rId5"/>
          <a:stretch/>
        </p:blipFill>
        <p:spPr>
          <a:xfrm>
            <a:off x="180000" y="35280"/>
            <a:ext cx="1980000" cy="500760"/>
          </a:xfrm>
          <a:prstGeom prst="rect">
            <a:avLst/>
          </a:prstGeom>
          <a:ln w="0">
            <a:noFill/>
          </a:ln>
        </p:spPr>
      </p:pic>
      <p:sp>
        <p:nvSpPr>
          <p:cNvPr id="146" name="Retângulo 145"/>
          <p:cNvSpPr/>
          <p:nvPr/>
        </p:nvSpPr>
        <p:spPr>
          <a:xfrm>
            <a:off x="0" y="0"/>
            <a:ext cx="12192120" cy="5400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7" name="Gráfico 5"/>
          <p:cNvPicPr/>
          <p:nvPr/>
        </p:nvPicPr>
        <p:blipFill>
          <a:blip r:embed="rId2"/>
          <a:stretch/>
        </p:blipFill>
        <p:spPr>
          <a:xfrm>
            <a:off x="11599200" y="0"/>
            <a:ext cx="592920" cy="425520"/>
          </a:xfrm>
          <a:prstGeom prst="rect">
            <a:avLst/>
          </a:prstGeom>
          <a:ln w="0">
            <a:noFill/>
          </a:ln>
        </p:spPr>
      </p:pic>
      <p:pic>
        <p:nvPicPr>
          <p:cNvPr id="148" name="Imagem 147"/>
          <p:cNvPicPr/>
          <p:nvPr/>
        </p:nvPicPr>
        <p:blipFill>
          <a:blip r:embed="rId5"/>
          <a:stretch/>
        </p:blipFill>
        <p:spPr>
          <a:xfrm>
            <a:off x="180000" y="35280"/>
            <a:ext cx="1980000" cy="500760"/>
          </a:xfrm>
          <a:prstGeom prst="rect">
            <a:avLst/>
          </a:prstGeom>
          <a:ln w="0">
            <a:noFill/>
          </a:ln>
        </p:spPr>
      </p:pic>
      <p:sp>
        <p:nvSpPr>
          <p:cNvPr id="149" name="CaixaDeTexto 148"/>
          <p:cNvSpPr txBox="1"/>
          <p:nvPr/>
        </p:nvSpPr>
        <p:spPr>
          <a:xfrm>
            <a:off x="3960000" y="-50400"/>
            <a:ext cx="4500000" cy="770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4400" b="1" strike="noStrike" spc="-1">
                <a:solidFill>
                  <a:schemeClr val="dk1"/>
                </a:solidFill>
                <a:latin typeface="Verdana"/>
                <a:ea typeface="Verdana"/>
              </a:rPr>
              <a:t>INTRODUÇÃO</a:t>
            </a: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O conteúdo gerado por IA pode estar incorreto.">
            <a:extLst>
              <a:ext uri="{FF2B5EF4-FFF2-40B4-BE49-F238E27FC236}">
                <a16:creationId xmlns:a16="http://schemas.microsoft.com/office/drawing/2014/main" id="{42E13536-3F06-C381-1F94-D9C435729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8697" y="614232"/>
            <a:ext cx="6823503" cy="6125328"/>
          </a:xfrm>
          <a:prstGeom prst="rect">
            <a:avLst/>
          </a:prstGeom>
        </p:spPr>
      </p:pic>
      <p:sp>
        <p:nvSpPr>
          <p:cNvPr id="150" name="CaixaDeTexto 8"/>
          <p:cNvSpPr/>
          <p:nvPr/>
        </p:nvSpPr>
        <p:spPr>
          <a:xfrm>
            <a:off x="169560" y="6436440"/>
            <a:ext cx="345600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pt-BR" sz="1400" b="1" strike="noStrike" spc="-1" dirty="0">
                <a:solidFill>
                  <a:srgbClr val="005CA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Daniel Balera</a:t>
            </a:r>
            <a:endParaRPr lang="pt-BR" sz="1400" b="0" strike="noStrike" spc="-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pSp>
        <p:nvGrpSpPr>
          <p:cNvPr id="152" name="Agrupar 11"/>
          <p:cNvGrpSpPr/>
          <p:nvPr/>
        </p:nvGrpSpPr>
        <p:grpSpPr>
          <a:xfrm>
            <a:off x="6095880" y="5838480"/>
            <a:ext cx="6095520" cy="1142640"/>
            <a:chOff x="6095880" y="5838480"/>
            <a:chExt cx="6095520" cy="1142640"/>
          </a:xfrm>
        </p:grpSpPr>
        <p:sp>
          <p:nvSpPr>
            <p:cNvPr id="153" name="Retângulo 6"/>
            <p:cNvSpPr/>
            <p:nvPr/>
          </p:nvSpPr>
          <p:spPr>
            <a:xfrm>
              <a:off x="6095880" y="6675480"/>
              <a:ext cx="6095520" cy="182160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pt-BR" sz="1800" b="0" strike="noStrike" spc="-1">
                <a:solidFill>
                  <a:srgbClr val="14143C"/>
                </a:solidFill>
                <a:latin typeface="Calibri"/>
              </a:endParaRPr>
            </a:p>
          </p:txBody>
        </p:sp>
        <p:pic>
          <p:nvPicPr>
            <p:cNvPr id="154" name="Picture 2" descr="FIESC"/>
            <p:cNvPicPr/>
            <p:nvPr/>
          </p:nvPicPr>
          <p:blipFill>
            <a:blip r:embed="rId3"/>
            <a:stretch/>
          </p:blipFill>
          <p:spPr>
            <a:xfrm>
              <a:off x="9888840" y="5838480"/>
              <a:ext cx="2133360" cy="1142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5" name="CaixaDeTexto 10"/>
            <p:cNvSpPr/>
            <p:nvPr/>
          </p:nvSpPr>
          <p:spPr>
            <a:xfrm>
              <a:off x="10167840" y="6628320"/>
              <a:ext cx="1575720" cy="27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pt-BR" sz="1200" b="1" i="1" strike="noStrike" spc="-1">
                  <a:solidFill>
                    <a:schemeClr val="lt1"/>
                  </a:solidFill>
                  <a:latin typeface="Aharoni"/>
                </a:rPr>
                <a:t>SESI – SENAI - IEL</a:t>
              </a:r>
              <a:endParaRPr lang="pt-B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156" name="Gráfico 3"/>
          <p:cNvPicPr/>
          <p:nvPr/>
        </p:nvPicPr>
        <p:blipFill>
          <a:blip r:embed="rId4"/>
          <a:stretch/>
        </p:blipFill>
        <p:spPr>
          <a:xfrm>
            <a:off x="1080" y="720000"/>
            <a:ext cx="613800" cy="3711960"/>
          </a:xfrm>
          <a:prstGeom prst="rect">
            <a:avLst/>
          </a:prstGeom>
          <a:ln w="0">
            <a:noFill/>
          </a:ln>
        </p:spPr>
      </p:pic>
      <p:sp>
        <p:nvSpPr>
          <p:cNvPr id="157" name="Retângulo 156"/>
          <p:cNvSpPr/>
          <p:nvPr/>
        </p:nvSpPr>
        <p:spPr>
          <a:xfrm>
            <a:off x="0" y="0"/>
            <a:ext cx="12192120" cy="579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CaixaDeTexto 4"/>
          <p:cNvSpPr/>
          <p:nvPr/>
        </p:nvSpPr>
        <p:spPr>
          <a:xfrm>
            <a:off x="3240000" y="-40680"/>
            <a:ext cx="5940000" cy="760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4400" b="1" strike="noStrike" spc="-1">
                <a:solidFill>
                  <a:schemeClr val="dk1"/>
                </a:solidFill>
                <a:latin typeface="Verdana"/>
                <a:ea typeface="Verdana"/>
              </a:rPr>
              <a:t>BANCO DE DADOS</a:t>
            </a:r>
            <a:endParaRPr lang="pt-BR" sz="4400" b="0" strike="noStrike" spc="-1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159" name="Gráfico 1"/>
          <p:cNvPicPr/>
          <p:nvPr/>
        </p:nvPicPr>
        <p:blipFill>
          <a:blip r:embed="rId5"/>
          <a:stretch/>
        </p:blipFill>
        <p:spPr>
          <a:xfrm>
            <a:off x="11599200" y="0"/>
            <a:ext cx="592920" cy="425520"/>
          </a:xfrm>
          <a:prstGeom prst="rect">
            <a:avLst/>
          </a:prstGeom>
          <a:ln w="0">
            <a:noFill/>
          </a:ln>
        </p:spPr>
      </p:pic>
      <p:pic>
        <p:nvPicPr>
          <p:cNvPr id="160" name="Imagem 159"/>
          <p:cNvPicPr/>
          <p:nvPr/>
        </p:nvPicPr>
        <p:blipFill>
          <a:blip r:embed="rId6"/>
          <a:stretch/>
        </p:blipFill>
        <p:spPr>
          <a:xfrm>
            <a:off x="180000" y="35280"/>
            <a:ext cx="1980000" cy="500760"/>
          </a:xfrm>
          <a:prstGeom prst="rect">
            <a:avLst/>
          </a:prstGeom>
          <a:ln w="0">
            <a:noFill/>
          </a:ln>
        </p:spPr>
      </p:pic>
      <p:sp>
        <p:nvSpPr>
          <p:cNvPr id="161" name="CaixaDeTexto 160"/>
          <p:cNvSpPr txBox="1"/>
          <p:nvPr/>
        </p:nvSpPr>
        <p:spPr>
          <a:xfrm>
            <a:off x="900000" y="2160000"/>
            <a:ext cx="3601080" cy="41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3200" b="0" strike="noStrike" spc="-1" dirty="0">
                <a:solidFill>
                  <a:srgbClr val="000000"/>
                </a:solidFill>
                <a:latin typeface="Verdana"/>
              </a:rPr>
              <a:t>Define tabelas, campos e relacionamentos para facilitar consultas, atualizações e manutenção das informações.</a:t>
            </a:r>
          </a:p>
        </p:txBody>
      </p:sp>
      <p:sp>
        <p:nvSpPr>
          <p:cNvPr id="162" name="CaixaDeTexto 161"/>
          <p:cNvSpPr txBox="1"/>
          <p:nvPr/>
        </p:nvSpPr>
        <p:spPr>
          <a:xfrm>
            <a:off x="0" y="402120"/>
            <a:ext cx="5580000" cy="1757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/>
            <a:r>
              <a:rPr lang="pt-BR" sz="4400" b="1" strike="noStrike" spc="-1">
                <a:solidFill>
                  <a:srgbClr val="000000"/>
                </a:solidFill>
                <a:latin typeface="Verdana"/>
              </a:rPr>
              <a:t>MRN</a:t>
            </a: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  <a:p>
            <a:pPr algn="ctr"/>
            <a:r>
              <a:rPr lang="pt-BR" sz="3200" b="0" strike="noStrike" spc="-1">
                <a:solidFill>
                  <a:srgbClr val="000000"/>
                </a:solidFill>
                <a:latin typeface="Verdana"/>
              </a:rPr>
              <a:t>(Modelo Relacional Normalizado)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tângulo 162"/>
          <p:cNvSpPr/>
          <p:nvPr/>
        </p:nvSpPr>
        <p:spPr>
          <a:xfrm>
            <a:off x="0" y="0"/>
            <a:ext cx="12192120" cy="579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4" name="Imagem 163"/>
          <p:cNvPicPr/>
          <p:nvPr/>
        </p:nvPicPr>
        <p:blipFill>
          <a:blip r:embed="rId2"/>
          <a:stretch/>
        </p:blipFill>
        <p:spPr>
          <a:xfrm>
            <a:off x="180000" y="35640"/>
            <a:ext cx="1980000" cy="500760"/>
          </a:xfrm>
          <a:prstGeom prst="rect">
            <a:avLst/>
          </a:prstGeom>
          <a:ln w="0">
            <a:noFill/>
          </a:ln>
        </p:spPr>
      </p:pic>
      <p:sp>
        <p:nvSpPr>
          <p:cNvPr id="165" name="CaixaDeTexto 164"/>
          <p:cNvSpPr txBox="1"/>
          <p:nvPr/>
        </p:nvSpPr>
        <p:spPr>
          <a:xfrm>
            <a:off x="3300480" y="-50400"/>
            <a:ext cx="5862240" cy="770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4400" b="1" strike="noStrike" spc="-1">
                <a:solidFill>
                  <a:schemeClr val="dk1"/>
                </a:solidFill>
                <a:latin typeface="Verdana"/>
                <a:ea typeface="Verdana"/>
              </a:rPr>
              <a:t>BANCO DE DADOS</a:t>
            </a: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6" name="Gráfico 10"/>
          <p:cNvPicPr/>
          <p:nvPr/>
        </p:nvPicPr>
        <p:blipFill>
          <a:blip r:embed="rId3"/>
          <a:stretch/>
        </p:blipFill>
        <p:spPr>
          <a:xfrm>
            <a:off x="11599560" y="0"/>
            <a:ext cx="592920" cy="425520"/>
          </a:xfrm>
          <a:prstGeom prst="rect">
            <a:avLst/>
          </a:prstGeom>
          <a:ln w="0">
            <a:noFill/>
          </a:ln>
        </p:spPr>
      </p:pic>
      <p:pic>
        <p:nvPicPr>
          <p:cNvPr id="167" name="Gráfico 11"/>
          <p:cNvPicPr/>
          <p:nvPr/>
        </p:nvPicPr>
        <p:blipFill>
          <a:blip r:embed="rId4"/>
          <a:stretch/>
        </p:blipFill>
        <p:spPr>
          <a:xfrm>
            <a:off x="1440" y="720360"/>
            <a:ext cx="613800" cy="3711960"/>
          </a:xfrm>
          <a:prstGeom prst="rect">
            <a:avLst/>
          </a:prstGeom>
          <a:ln w="0">
            <a:noFill/>
          </a:ln>
        </p:spPr>
      </p:pic>
      <p:sp>
        <p:nvSpPr>
          <p:cNvPr id="168" name="CaixaDeTexto 167"/>
          <p:cNvSpPr txBox="1"/>
          <p:nvPr/>
        </p:nvSpPr>
        <p:spPr>
          <a:xfrm>
            <a:off x="649080" y="720000"/>
            <a:ext cx="10870920" cy="30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3200" b="0" strike="noStrike" spc="-1">
                <a:solidFill>
                  <a:srgbClr val="000000"/>
                </a:solidFill>
                <a:latin typeface="Verdana"/>
              </a:rPr>
              <a:t>No sistema, cada Perfil está vinculado a um Usuário, e cada Usuário está associado a um Funcionário. Isso garante que as permissões e funções (definidas no perfil) estejam sempre ligadas a uma pessoa real cadastrada como funcionário.</a:t>
            </a:r>
          </a:p>
        </p:txBody>
      </p:sp>
      <p:pic>
        <p:nvPicPr>
          <p:cNvPr id="6" name="Imagem 5" descr="Diagrama">
            <a:extLst>
              <a:ext uri="{FF2B5EF4-FFF2-40B4-BE49-F238E27FC236}">
                <a16:creationId xmlns:a16="http://schemas.microsoft.com/office/drawing/2014/main" id="{D8740358-DD64-AFD5-BB1B-EA8C0A1EEC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318" b="66800"/>
          <a:stretch/>
        </p:blipFill>
        <p:spPr>
          <a:xfrm>
            <a:off x="3158100" y="3271180"/>
            <a:ext cx="7211196" cy="3404300"/>
          </a:xfrm>
          <a:prstGeom prst="rect">
            <a:avLst/>
          </a:prstGeom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8C6904F9-23D2-F612-64CA-F8C4D98A0123}"/>
              </a:ext>
            </a:extLst>
          </p:cNvPr>
          <p:cNvSpPr/>
          <p:nvPr/>
        </p:nvSpPr>
        <p:spPr>
          <a:xfrm>
            <a:off x="9491472" y="5978520"/>
            <a:ext cx="1225296" cy="8791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70" name="Agrupar 2"/>
          <p:cNvGrpSpPr/>
          <p:nvPr/>
        </p:nvGrpSpPr>
        <p:grpSpPr>
          <a:xfrm>
            <a:off x="6095880" y="5838480"/>
            <a:ext cx="6095520" cy="1142640"/>
            <a:chOff x="6095880" y="5838480"/>
            <a:chExt cx="6095520" cy="1142640"/>
          </a:xfrm>
        </p:grpSpPr>
        <p:sp>
          <p:nvSpPr>
            <p:cNvPr id="171" name="Retângulo 2"/>
            <p:cNvSpPr/>
            <p:nvPr/>
          </p:nvSpPr>
          <p:spPr>
            <a:xfrm>
              <a:off x="6095880" y="6675480"/>
              <a:ext cx="6095520" cy="182160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14143C"/>
                </a:solidFill>
                <a:latin typeface="Calibri"/>
              </a:endParaRPr>
            </a:p>
          </p:txBody>
        </p:sp>
        <p:pic>
          <p:nvPicPr>
            <p:cNvPr id="172" name="Picture 3" descr="FIESC"/>
            <p:cNvPicPr/>
            <p:nvPr/>
          </p:nvPicPr>
          <p:blipFill>
            <a:blip r:embed="rId6"/>
            <a:stretch/>
          </p:blipFill>
          <p:spPr>
            <a:xfrm>
              <a:off x="9888840" y="5838480"/>
              <a:ext cx="2133360" cy="1142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3" name="CaixaDeTexto 11"/>
            <p:cNvSpPr/>
            <p:nvPr/>
          </p:nvSpPr>
          <p:spPr>
            <a:xfrm>
              <a:off x="10167840" y="6628320"/>
              <a:ext cx="1575720" cy="27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pt-BR" sz="1200" b="1" i="1" strike="noStrike" spc="-1">
                  <a:solidFill>
                    <a:schemeClr val="lt1"/>
                  </a:solidFill>
                  <a:latin typeface="Aharoni"/>
                </a:rPr>
                <a:t>SESI – SENAI - IEL</a:t>
              </a:r>
              <a:endParaRPr lang="pt-B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2AA4804C-9F82-8900-8D33-F709265A287D}"/>
              </a:ext>
            </a:extLst>
          </p:cNvPr>
          <p:cNvSpPr txBox="1"/>
          <p:nvPr/>
        </p:nvSpPr>
        <p:spPr>
          <a:xfrm>
            <a:off x="82458" y="6456803"/>
            <a:ext cx="31726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pt-BR" sz="1400" b="1" strike="noStrike" spc="-1" dirty="0">
                <a:solidFill>
                  <a:srgbClr val="005CA8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Daniel Balera</a:t>
            </a:r>
            <a:endParaRPr lang="pt-BR" sz="1400" b="0" strike="noStrike" spc="-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aixaDeTexto 8"/>
          <p:cNvSpPr/>
          <p:nvPr/>
        </p:nvSpPr>
        <p:spPr>
          <a:xfrm>
            <a:off x="169560" y="6436440"/>
            <a:ext cx="345600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pt-BR" sz="1400" b="1" strike="noStrike" spc="-1">
                <a:solidFill>
                  <a:srgbClr val="005CA8"/>
                </a:solidFill>
                <a:latin typeface="Branding Black"/>
              </a:rPr>
              <a:t>Prof.s3rgio@gmail.com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5" name="Agrupar 11"/>
          <p:cNvGrpSpPr/>
          <p:nvPr/>
        </p:nvGrpSpPr>
        <p:grpSpPr>
          <a:xfrm>
            <a:off x="6095880" y="5838480"/>
            <a:ext cx="6095520" cy="1142640"/>
            <a:chOff x="6095880" y="5838480"/>
            <a:chExt cx="6095520" cy="1142640"/>
          </a:xfrm>
        </p:grpSpPr>
        <p:sp>
          <p:nvSpPr>
            <p:cNvPr id="176" name="Retângulo 6"/>
            <p:cNvSpPr/>
            <p:nvPr/>
          </p:nvSpPr>
          <p:spPr>
            <a:xfrm>
              <a:off x="6095880" y="6675480"/>
              <a:ext cx="6095520" cy="182160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pt-BR" sz="1800" b="0" strike="noStrike" spc="-1">
                <a:solidFill>
                  <a:srgbClr val="14143C"/>
                </a:solidFill>
                <a:latin typeface="Calibri"/>
              </a:endParaRPr>
            </a:p>
          </p:txBody>
        </p:sp>
        <p:pic>
          <p:nvPicPr>
            <p:cNvPr id="177" name="Picture 2" descr="FIESC"/>
            <p:cNvPicPr/>
            <p:nvPr/>
          </p:nvPicPr>
          <p:blipFill>
            <a:blip r:embed="rId2"/>
            <a:stretch/>
          </p:blipFill>
          <p:spPr>
            <a:xfrm>
              <a:off x="9888840" y="5838480"/>
              <a:ext cx="2133360" cy="1142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8" name="CaixaDeTexto 10"/>
            <p:cNvSpPr/>
            <p:nvPr/>
          </p:nvSpPr>
          <p:spPr>
            <a:xfrm>
              <a:off x="10167840" y="6628320"/>
              <a:ext cx="1575720" cy="27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pt-BR" sz="1200" b="1" i="1" strike="noStrike" spc="-1">
                  <a:solidFill>
                    <a:schemeClr val="lt1"/>
                  </a:solidFill>
                  <a:latin typeface="Aharoni"/>
                </a:rPr>
                <a:t>SESI – SENAI - IEL</a:t>
              </a:r>
              <a:endParaRPr lang="pt-B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179" name="Gráfico 3"/>
          <p:cNvPicPr/>
          <p:nvPr/>
        </p:nvPicPr>
        <p:blipFill>
          <a:blip r:embed="rId3"/>
          <a:stretch/>
        </p:blipFill>
        <p:spPr>
          <a:xfrm>
            <a:off x="0" y="615600"/>
            <a:ext cx="613800" cy="4244400"/>
          </a:xfrm>
          <a:prstGeom prst="rect">
            <a:avLst/>
          </a:prstGeom>
          <a:ln w="0">
            <a:noFill/>
          </a:ln>
        </p:spPr>
      </p:pic>
      <p:sp>
        <p:nvSpPr>
          <p:cNvPr id="180" name="Retângulo 179"/>
          <p:cNvSpPr/>
          <p:nvPr/>
        </p:nvSpPr>
        <p:spPr>
          <a:xfrm>
            <a:off x="0" y="0"/>
            <a:ext cx="12192120" cy="579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CaixaDeTexto 1"/>
          <p:cNvSpPr/>
          <p:nvPr/>
        </p:nvSpPr>
        <p:spPr>
          <a:xfrm>
            <a:off x="900000" y="35280"/>
            <a:ext cx="11120760" cy="57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3200" b="1" strike="noStrike" spc="-1">
                <a:solidFill>
                  <a:schemeClr val="dk1"/>
                </a:solidFill>
                <a:latin typeface="Verdana"/>
                <a:ea typeface="Verdana"/>
              </a:rPr>
              <a:t>DIAGRAMA DO CASO DE USO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" name="Gráfico 7"/>
          <p:cNvPicPr/>
          <p:nvPr/>
        </p:nvPicPr>
        <p:blipFill>
          <a:blip r:embed="rId4"/>
          <a:stretch/>
        </p:blipFill>
        <p:spPr>
          <a:xfrm>
            <a:off x="11599200" y="0"/>
            <a:ext cx="592920" cy="425520"/>
          </a:xfrm>
          <a:prstGeom prst="rect">
            <a:avLst/>
          </a:prstGeom>
          <a:ln w="0">
            <a:noFill/>
          </a:ln>
        </p:spPr>
      </p:pic>
      <p:pic>
        <p:nvPicPr>
          <p:cNvPr id="183" name="Imagem 182"/>
          <p:cNvPicPr/>
          <p:nvPr/>
        </p:nvPicPr>
        <p:blipFill>
          <a:blip r:embed="rId5"/>
          <a:stretch/>
        </p:blipFill>
        <p:spPr>
          <a:xfrm>
            <a:off x="180000" y="35280"/>
            <a:ext cx="1980000" cy="500760"/>
          </a:xfrm>
          <a:prstGeom prst="rect">
            <a:avLst/>
          </a:prstGeom>
          <a:ln w="0">
            <a:noFill/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CAEE312-4658-D950-2F71-80D221A901F8}"/>
              </a:ext>
            </a:extLst>
          </p:cNvPr>
          <p:cNvSpPr txBox="1"/>
          <p:nvPr/>
        </p:nvSpPr>
        <p:spPr>
          <a:xfrm>
            <a:off x="681228" y="721863"/>
            <a:ext cx="5262372" cy="40318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Mostra como cada tipo de usuário interage com o sistema. Administrador, estoquista e vendedor acessam funções específicas conforme seu nível de permissão.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aixaDeTexto 2"/>
          <p:cNvSpPr/>
          <p:nvPr/>
        </p:nvSpPr>
        <p:spPr>
          <a:xfrm>
            <a:off x="169560" y="6436080"/>
            <a:ext cx="345600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pt-BR" sz="1400" b="1" strike="noStrike" spc="-1">
                <a:solidFill>
                  <a:srgbClr val="005CA8"/>
                </a:solidFill>
                <a:latin typeface="Branding Black"/>
              </a:rPr>
              <a:t>Prof.s3rgio@gmail.com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5" name="Agrupar 1"/>
          <p:cNvGrpSpPr/>
          <p:nvPr/>
        </p:nvGrpSpPr>
        <p:grpSpPr>
          <a:xfrm>
            <a:off x="6095880" y="5838120"/>
            <a:ext cx="6095520" cy="1142640"/>
            <a:chOff x="6095880" y="5838120"/>
            <a:chExt cx="6095520" cy="1142640"/>
          </a:xfrm>
        </p:grpSpPr>
        <p:sp>
          <p:nvSpPr>
            <p:cNvPr id="186" name="Retângulo 1"/>
            <p:cNvSpPr/>
            <p:nvPr/>
          </p:nvSpPr>
          <p:spPr>
            <a:xfrm>
              <a:off x="6095880" y="6675120"/>
              <a:ext cx="6095520" cy="182160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endParaRPr lang="pt-BR" sz="1800" b="0" strike="noStrike" spc="-1">
                <a:solidFill>
                  <a:srgbClr val="14143C"/>
                </a:solidFill>
                <a:latin typeface="Calibri"/>
              </a:endParaRPr>
            </a:p>
          </p:txBody>
        </p:sp>
        <p:pic>
          <p:nvPicPr>
            <p:cNvPr id="187" name="Picture 1" descr="FIESC"/>
            <p:cNvPicPr/>
            <p:nvPr/>
          </p:nvPicPr>
          <p:blipFill>
            <a:blip r:embed="rId2"/>
            <a:stretch/>
          </p:blipFill>
          <p:spPr>
            <a:xfrm>
              <a:off x="9888840" y="5838120"/>
              <a:ext cx="2133360" cy="1142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88" name="CaixaDeTexto 6"/>
            <p:cNvSpPr/>
            <p:nvPr/>
          </p:nvSpPr>
          <p:spPr>
            <a:xfrm>
              <a:off x="10167840" y="6627960"/>
              <a:ext cx="1575720" cy="27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pt-BR" sz="1200" b="1" i="1" strike="noStrike" spc="-1">
                  <a:solidFill>
                    <a:schemeClr val="lt1"/>
                  </a:solidFill>
                  <a:latin typeface="Aharoni"/>
                </a:rPr>
                <a:t>SESI – SENAI - IEL</a:t>
              </a:r>
              <a:endParaRPr lang="pt-B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189" name="Gráfico 8"/>
          <p:cNvPicPr/>
          <p:nvPr/>
        </p:nvPicPr>
        <p:blipFill>
          <a:blip r:embed="rId3"/>
          <a:stretch/>
        </p:blipFill>
        <p:spPr>
          <a:xfrm>
            <a:off x="0" y="615240"/>
            <a:ext cx="613800" cy="4244400"/>
          </a:xfrm>
          <a:prstGeom prst="rect">
            <a:avLst/>
          </a:prstGeom>
          <a:ln w="0">
            <a:noFill/>
          </a:ln>
        </p:spPr>
      </p:pic>
      <p:sp>
        <p:nvSpPr>
          <p:cNvPr id="190" name="Retângulo 189"/>
          <p:cNvSpPr/>
          <p:nvPr/>
        </p:nvSpPr>
        <p:spPr>
          <a:xfrm>
            <a:off x="0" y="-360"/>
            <a:ext cx="12192120" cy="5799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CaixaDeTexto 7"/>
          <p:cNvSpPr/>
          <p:nvPr/>
        </p:nvSpPr>
        <p:spPr>
          <a:xfrm>
            <a:off x="900000" y="34920"/>
            <a:ext cx="11120760" cy="57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3200" b="1" strike="noStrike" spc="-1">
                <a:solidFill>
                  <a:schemeClr val="dk1"/>
                </a:solidFill>
                <a:latin typeface="Verdana"/>
                <a:ea typeface="Verdana"/>
              </a:rPr>
              <a:t>DIAGRAMA DO CASO DE USO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2" name="Gráfico 9"/>
          <p:cNvPicPr/>
          <p:nvPr/>
        </p:nvPicPr>
        <p:blipFill>
          <a:blip r:embed="rId4"/>
          <a:stretch/>
        </p:blipFill>
        <p:spPr>
          <a:xfrm>
            <a:off x="11599200" y="-360"/>
            <a:ext cx="592920" cy="425520"/>
          </a:xfrm>
          <a:prstGeom prst="rect">
            <a:avLst/>
          </a:prstGeom>
          <a:ln w="0">
            <a:noFill/>
          </a:ln>
        </p:spPr>
      </p:pic>
      <p:pic>
        <p:nvPicPr>
          <p:cNvPr id="193" name="Imagem 192"/>
          <p:cNvPicPr/>
          <p:nvPr/>
        </p:nvPicPr>
        <p:blipFill>
          <a:blip r:embed="rId5"/>
          <a:stretch/>
        </p:blipFill>
        <p:spPr>
          <a:xfrm>
            <a:off x="180000" y="34920"/>
            <a:ext cx="1980000" cy="500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ráfico 2"/>
          <p:cNvPicPr/>
          <p:nvPr/>
        </p:nvPicPr>
        <p:blipFill>
          <a:blip r:embed="rId2"/>
          <a:stretch/>
        </p:blipFill>
        <p:spPr>
          <a:xfrm>
            <a:off x="11304000" y="345600"/>
            <a:ext cx="590400" cy="414000"/>
          </a:xfrm>
          <a:prstGeom prst="rect">
            <a:avLst/>
          </a:prstGeom>
          <a:ln w="0">
            <a:noFill/>
          </a:ln>
        </p:spPr>
      </p:pic>
      <p:sp>
        <p:nvSpPr>
          <p:cNvPr id="195" name="CaixaDeTexto 8"/>
          <p:cNvSpPr/>
          <p:nvPr/>
        </p:nvSpPr>
        <p:spPr>
          <a:xfrm>
            <a:off x="169560" y="6436440"/>
            <a:ext cx="345600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pt-BR" sz="1400" b="1" strike="noStrike" spc="-1">
                <a:solidFill>
                  <a:srgbClr val="005CA8"/>
                </a:solidFill>
                <a:latin typeface="Branding Black"/>
              </a:rPr>
              <a:t>Prof.s3rgio@gmail.com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6" name="Agrupar 11"/>
          <p:cNvGrpSpPr/>
          <p:nvPr/>
        </p:nvGrpSpPr>
        <p:grpSpPr>
          <a:xfrm>
            <a:off x="6095880" y="5838480"/>
            <a:ext cx="6095520" cy="1142640"/>
            <a:chOff x="6095880" y="5838480"/>
            <a:chExt cx="6095520" cy="1142640"/>
          </a:xfrm>
        </p:grpSpPr>
        <p:sp>
          <p:nvSpPr>
            <p:cNvPr id="197" name="Retângulo 6"/>
            <p:cNvSpPr/>
            <p:nvPr/>
          </p:nvSpPr>
          <p:spPr>
            <a:xfrm>
              <a:off x="6095880" y="6675480"/>
              <a:ext cx="6095520" cy="182160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pt-BR" sz="1800" b="0" strike="noStrike" spc="-1">
                <a:solidFill>
                  <a:srgbClr val="14143C"/>
                </a:solidFill>
                <a:latin typeface="Calibri"/>
              </a:endParaRPr>
            </a:p>
          </p:txBody>
        </p:sp>
        <p:pic>
          <p:nvPicPr>
            <p:cNvPr id="198" name="Picture 2" descr="FIESC"/>
            <p:cNvPicPr/>
            <p:nvPr/>
          </p:nvPicPr>
          <p:blipFill>
            <a:blip r:embed="rId3"/>
            <a:stretch/>
          </p:blipFill>
          <p:spPr>
            <a:xfrm>
              <a:off x="9888840" y="5838480"/>
              <a:ext cx="2133360" cy="1142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9" name="CaixaDeTexto 10"/>
            <p:cNvSpPr/>
            <p:nvPr/>
          </p:nvSpPr>
          <p:spPr>
            <a:xfrm>
              <a:off x="10167840" y="6628320"/>
              <a:ext cx="1575720" cy="27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pt-BR" sz="1200" b="1" i="1" strike="noStrike" spc="-1">
                  <a:solidFill>
                    <a:schemeClr val="lt1"/>
                  </a:solidFill>
                  <a:latin typeface="Aharoni"/>
                </a:rPr>
                <a:t>SESI – SENAI - IEL</a:t>
              </a:r>
              <a:endParaRPr lang="pt-B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200" name="Gráfico 3"/>
          <p:cNvPicPr/>
          <p:nvPr/>
        </p:nvPicPr>
        <p:blipFill>
          <a:blip r:embed="rId4"/>
          <a:stretch/>
        </p:blipFill>
        <p:spPr>
          <a:xfrm>
            <a:off x="1080" y="187560"/>
            <a:ext cx="613800" cy="4244400"/>
          </a:xfrm>
          <a:prstGeom prst="rect">
            <a:avLst/>
          </a:prstGeom>
          <a:ln w="0">
            <a:noFill/>
          </a:ln>
        </p:spPr>
      </p:pic>
      <p:sp>
        <p:nvSpPr>
          <p:cNvPr id="201" name="CaixaDeTexto 1"/>
          <p:cNvSpPr/>
          <p:nvPr/>
        </p:nvSpPr>
        <p:spPr>
          <a:xfrm>
            <a:off x="615600" y="1877760"/>
            <a:ext cx="11120760" cy="252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3200" b="1" strike="noStrike" spc="-1" dirty="0">
                <a:solidFill>
                  <a:schemeClr val="dk1"/>
                </a:solidFill>
                <a:latin typeface="Verdana"/>
                <a:ea typeface="Verdana"/>
              </a:rPr>
              <a:t>PROTOTIPAÇÃO DO SISTEMA</a:t>
            </a:r>
            <a:endParaRPr lang="pt-BR" sz="3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3796FF"/>
                </a:solidFill>
                <a:latin typeface="Verdana"/>
                <a:ea typeface="Verdana"/>
              </a:rPr>
              <a:t>Imagem</a:t>
            </a:r>
            <a:r>
              <a:rPr lang="pt-BR" sz="3200" b="0" strike="noStrike" spc="-1" dirty="0">
                <a:solidFill>
                  <a:schemeClr val="dk1"/>
                </a:solidFill>
                <a:latin typeface="Verdana"/>
                <a:ea typeface="Verdana"/>
              </a:rPr>
              <a:t>;</a:t>
            </a:r>
            <a:endParaRPr lang="pt-BR" sz="3200" b="0" strike="noStrike" spc="-1" dirty="0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pt-BR" sz="32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pt-BR" sz="3200" b="0" strike="noStrike" spc="-1" dirty="0">
                <a:solidFill>
                  <a:schemeClr val="dk1"/>
                </a:solidFill>
                <a:latin typeface="Verdana"/>
                <a:ea typeface="Verdana"/>
              </a:rPr>
              <a:t>Explicação sobre o que é ?</a:t>
            </a:r>
            <a:endParaRPr lang="pt-BR" sz="32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5720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lang="pt-BR" sz="3200" b="0" strike="noStrike" spc="-1" dirty="0">
                <a:solidFill>
                  <a:schemeClr val="dk1"/>
                </a:solidFill>
                <a:latin typeface="Verdana"/>
                <a:ea typeface="Verdana"/>
              </a:rPr>
              <a:t>Explicação da navegabilidade entre as telas;</a:t>
            </a:r>
            <a:endParaRPr lang="pt-BR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ráfico 2"/>
          <p:cNvPicPr/>
          <p:nvPr/>
        </p:nvPicPr>
        <p:blipFill>
          <a:blip r:embed="rId2"/>
          <a:stretch/>
        </p:blipFill>
        <p:spPr>
          <a:xfrm>
            <a:off x="11304000" y="345600"/>
            <a:ext cx="590400" cy="414000"/>
          </a:xfrm>
          <a:prstGeom prst="rect">
            <a:avLst/>
          </a:prstGeom>
          <a:ln w="0">
            <a:noFill/>
          </a:ln>
        </p:spPr>
      </p:pic>
      <p:sp>
        <p:nvSpPr>
          <p:cNvPr id="203" name="CaixaDeTexto 8"/>
          <p:cNvSpPr/>
          <p:nvPr/>
        </p:nvSpPr>
        <p:spPr>
          <a:xfrm>
            <a:off x="169560" y="6436440"/>
            <a:ext cx="3456000" cy="303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pt-BR" sz="1400" b="1" strike="noStrike" spc="-1">
                <a:solidFill>
                  <a:srgbClr val="005CA8"/>
                </a:solidFill>
                <a:latin typeface="Branding Black"/>
              </a:rPr>
              <a:t>Prof.s3rgio@gmail.com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04" name="Agrupar 11"/>
          <p:cNvGrpSpPr/>
          <p:nvPr/>
        </p:nvGrpSpPr>
        <p:grpSpPr>
          <a:xfrm>
            <a:off x="6095880" y="5838480"/>
            <a:ext cx="6095520" cy="1142640"/>
            <a:chOff x="6095880" y="5838480"/>
            <a:chExt cx="6095520" cy="1142640"/>
          </a:xfrm>
        </p:grpSpPr>
        <p:sp>
          <p:nvSpPr>
            <p:cNvPr id="205" name="Retângulo 6"/>
            <p:cNvSpPr/>
            <p:nvPr/>
          </p:nvSpPr>
          <p:spPr>
            <a:xfrm>
              <a:off x="6095880" y="6675480"/>
              <a:ext cx="6095520" cy="182160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endParaRPr lang="pt-BR" sz="1800" b="0" strike="noStrike" spc="-1">
                <a:solidFill>
                  <a:srgbClr val="14143C"/>
                </a:solidFill>
                <a:latin typeface="Calibri"/>
              </a:endParaRPr>
            </a:p>
          </p:txBody>
        </p:sp>
        <p:pic>
          <p:nvPicPr>
            <p:cNvPr id="206" name="Picture 2" descr="FIESC"/>
            <p:cNvPicPr/>
            <p:nvPr/>
          </p:nvPicPr>
          <p:blipFill>
            <a:blip r:embed="rId3"/>
            <a:stretch/>
          </p:blipFill>
          <p:spPr>
            <a:xfrm>
              <a:off x="9888840" y="5838480"/>
              <a:ext cx="2133360" cy="1142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7" name="CaixaDeTexto 10"/>
            <p:cNvSpPr/>
            <p:nvPr/>
          </p:nvSpPr>
          <p:spPr>
            <a:xfrm>
              <a:off x="10167840" y="6628320"/>
              <a:ext cx="1575720" cy="27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pt-BR" sz="1200" b="1" i="1" strike="noStrike" spc="-1">
                  <a:solidFill>
                    <a:schemeClr val="lt1"/>
                  </a:solidFill>
                  <a:latin typeface="Aharoni"/>
                </a:rPr>
                <a:t>SESI – SENAI - IEL</a:t>
              </a:r>
              <a:endParaRPr lang="pt-BR" sz="12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pic>
        <p:nvPicPr>
          <p:cNvPr id="208" name="Gráfico 3"/>
          <p:cNvPicPr/>
          <p:nvPr/>
        </p:nvPicPr>
        <p:blipFill>
          <a:blip r:embed="rId4"/>
          <a:stretch/>
        </p:blipFill>
        <p:spPr>
          <a:xfrm>
            <a:off x="1080" y="187560"/>
            <a:ext cx="613800" cy="4244400"/>
          </a:xfrm>
          <a:prstGeom prst="rect">
            <a:avLst/>
          </a:prstGeom>
          <a:ln w="0">
            <a:noFill/>
          </a:ln>
        </p:spPr>
      </p:pic>
      <p:sp>
        <p:nvSpPr>
          <p:cNvPr id="209" name="CaixaDeTexto 4"/>
          <p:cNvSpPr/>
          <p:nvPr/>
        </p:nvSpPr>
        <p:spPr>
          <a:xfrm>
            <a:off x="535500" y="2782686"/>
            <a:ext cx="11120760" cy="10757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3200" b="1" strike="noStrike" spc="-1" dirty="0">
                <a:solidFill>
                  <a:schemeClr val="dk1"/>
                </a:solidFill>
                <a:latin typeface="Verdana"/>
                <a:ea typeface="Verdana"/>
              </a:rPr>
              <a:t>LINK DO GITHUB</a:t>
            </a:r>
          </a:p>
          <a:p>
            <a:pPr algn="ctr" defTabSz="914400">
              <a:lnSpc>
                <a:spcPct val="100000"/>
              </a:lnSpc>
            </a:pPr>
            <a:r>
              <a:rPr lang="pt-BR" sz="3200" spc="-1" dirty="0">
                <a:solidFill>
                  <a:srgbClr val="000000"/>
                </a:solidFill>
                <a:latin typeface="Arial"/>
                <a:hlinkClick r:id="rId5"/>
              </a:rPr>
              <a:t>PROJETO-ATLAS</a:t>
            </a:r>
            <a:endParaRPr lang="pt-BR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6070</TotalTime>
  <Words>424</Words>
  <Application>Microsoft Office PowerPoint</Application>
  <PresentationFormat>Widescreen</PresentationFormat>
  <Paragraphs>50</Paragraphs>
  <Slides>11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11</vt:i4>
      </vt:variant>
    </vt:vector>
  </HeadingPairs>
  <TitlesOfParts>
    <vt:vector size="23" baseType="lpstr">
      <vt:lpstr>Aharoni</vt:lpstr>
      <vt:lpstr>Arial</vt:lpstr>
      <vt:lpstr>Arial Black</vt:lpstr>
      <vt:lpstr>Branding Black</vt:lpstr>
      <vt:lpstr>Calibri</vt:lpstr>
      <vt:lpstr>Calibri Light</vt:lpstr>
      <vt:lpstr>Symbol</vt:lpstr>
      <vt:lpstr>Times New Roman</vt:lpstr>
      <vt:lpstr>Verdana</vt:lpstr>
      <vt:lpstr>Wingdings</vt:lpstr>
      <vt:lpstr>Tema do Office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Senai</dc:title>
  <dc:subject/>
  <dc:creator>Sergio Luiz Da Silveira</dc:creator>
  <dc:description/>
  <cp:lastModifiedBy>DANIEL DE MAGALHÃES CABRAL BALERA</cp:lastModifiedBy>
  <cp:revision>267</cp:revision>
  <dcterms:created xsi:type="dcterms:W3CDTF">2022-03-17T13:16:59Z</dcterms:created>
  <dcterms:modified xsi:type="dcterms:W3CDTF">2025-09-09T22:59:42Z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0x0101003014CAD5C0D95047AD87A6CEF9A0ED6F</vt:lpwstr>
  </property>
  <property fmtid="{D5CDD505-2E9C-101B-9397-08002B2CF9AE}" pid="3" name="MediaServiceImageTags">
    <vt:lpwstr/>
  </property>
  <property fmtid="{D5CDD505-2E9C-101B-9397-08002B2CF9AE}" pid="4" name="Notes">
    <vt:i4>2</vt:i4>
  </property>
  <property fmtid="{D5CDD505-2E9C-101B-9397-08002B2CF9AE}" pid="5" name="PresentationFormat">
    <vt:lpwstr>Widescreen</vt:lpwstr>
  </property>
  <property fmtid="{D5CDD505-2E9C-101B-9397-08002B2CF9AE}" pid="6" name="Slides">
    <vt:i4>11</vt:i4>
  </property>
</Properties>
</file>