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hdphoto1.wdp" ContentType="image/vnd.ms-photo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932BED-EF19-42F6-93B2-51C2E773761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542735-38B0-4F53-B8F2-8028A5A6FE72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C34F64-6D70-4B02-B227-BBDFC138CEC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9F583F-DC86-4E45-B730-32899AB9C4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9ED183-5CA1-4365-A734-973C6B83C5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89FCD-39E6-4CBF-944A-E50864D581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A38EA8-E24E-48C3-94AA-AD05775692F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35A9BC-6078-4488-AFD6-51F080F64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A423F1-413B-4096-9F98-F06CD3A03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AB5191-8EF6-49C3-B8C1-C359360261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B8D063-F3F8-4B95-92BA-BE5FFC2D3D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41FF0A-FA90-4384-950E-08276205F7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913361-31E1-4DE3-BD2A-B877D61BBF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1994B6-3BCB-49F9-976B-684F75BD80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801480-1AB4-4012-A087-C9028F993D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96DE08-00F0-4ECE-B00F-5765221C4F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12F60F-9A4A-49DA-BD39-75A64332236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304C11-6DC1-479B-AF24-44687D9C60F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BDE215-6E00-46B9-8832-DC843EABF3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DCC490-B858-4B5F-A546-785D0CC2B6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AC9AA3-4FB9-4186-BC3E-54D607D774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C65B32-5061-429C-BA04-8DFADEAF525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8FA84D-DAFF-474A-B4F2-90D07B8BBF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E6ABD1-1D38-4CBD-8904-4969154ABD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DB50F3-16C1-4132-BF53-890BD1FB37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B9DB63-8C8D-4B4C-B928-94226428F3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23EFDE-6827-4223-999A-41DF57EA39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6735D3-AAD7-410B-9C0C-D7D0058E723B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6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b="0" lang="pt-B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pc="-1" strike="noStrike">
                <a:solidFill>
                  <a:schemeClr val="dk1"/>
                </a:solidFill>
                <a:latin typeface="Calibri"/>
              </a:rPr>
              <a:t>Clique para editar os estilos de texto Mestres</a:t>
            </a:r>
            <a:endParaRPr b="0" lang="pt-B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chemeClr val="dk1"/>
                </a:solidFill>
                <a:latin typeface="Calibri"/>
              </a:rPr>
              <a:t>Segundo nível</a:t>
            </a:r>
            <a:endParaRPr b="0" lang="pt-B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chemeClr val="dk1"/>
                </a:solidFill>
                <a:latin typeface="Calibri"/>
              </a:rPr>
              <a:t>Terceiro nível</a:t>
            </a:r>
            <a:endParaRPr b="0" lang="pt-B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Quarto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Quinto nível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299F08-E78A-443A-87AC-3C0C5DB3420D}" type="slidenum">
              <a:rPr b="0" lang="pt-B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1.png"/><Relationship Id="rId9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0.png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áfico 30" descr=""/>
          <p:cNvPicPr/>
          <p:nvPr/>
        </p:nvPicPr>
        <p:blipFill>
          <a:blip r:embed="rId1"/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9" name="Imagem 4" descr=""/>
          <p:cNvPicPr/>
          <p:nvPr/>
        </p:nvPicPr>
        <p:blipFill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5328" sat="2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90" name="Gráfico 24" descr=""/>
          <p:cNvPicPr/>
          <p:nvPr/>
        </p:nvPicPr>
        <p:blipFill>
          <a:blip r:embed="rId4"/>
          <a:stretch/>
        </p:blipFill>
        <p:spPr>
          <a:xfrm>
            <a:off x="8531280" y="965160"/>
            <a:ext cx="1648080" cy="426960"/>
          </a:xfrm>
          <a:prstGeom prst="rect">
            <a:avLst/>
          </a:prstGeom>
          <a:ln w="0">
            <a:noFill/>
          </a:ln>
        </p:spPr>
      </p:pic>
      <p:pic>
        <p:nvPicPr>
          <p:cNvPr id="91" name="Gráfico 25" descr=""/>
          <p:cNvPicPr/>
          <p:nvPr/>
        </p:nvPicPr>
        <p:blipFill>
          <a:blip r:embed="rId5"/>
          <a:stretch/>
        </p:blipFill>
        <p:spPr>
          <a:xfrm>
            <a:off x="240480" y="4779000"/>
            <a:ext cx="4053600" cy="552600"/>
          </a:xfrm>
          <a:prstGeom prst="rect">
            <a:avLst/>
          </a:prstGeom>
          <a:ln w="0">
            <a:noFill/>
          </a:ln>
        </p:spPr>
      </p:pic>
      <p:pic>
        <p:nvPicPr>
          <p:cNvPr id="92" name="Gráfico 32" descr=""/>
          <p:cNvPicPr/>
          <p:nvPr/>
        </p:nvPicPr>
        <p:blipFill>
          <a:blip r:embed="rId6"/>
          <a:stretch/>
        </p:blipFill>
        <p:spPr>
          <a:xfrm>
            <a:off x="11511000" y="11520"/>
            <a:ext cx="671400" cy="424440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34"/>
          <p:cNvSpPr/>
          <p:nvPr/>
        </p:nvSpPr>
        <p:spPr>
          <a:xfrm>
            <a:off x="1800000" y="2700000"/>
            <a:ext cx="95400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ATLAS</a:t>
            </a:r>
            <a:endParaRPr b="0" lang="pt-BR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áfico 50" descr=""/>
          <p:cNvPicPr/>
          <p:nvPr/>
        </p:nvPicPr>
        <p:blipFill>
          <a:blip r:embed="rId7"/>
          <a:stretch/>
        </p:blipFill>
        <p:spPr>
          <a:xfrm>
            <a:off x="5924520" y="453960"/>
            <a:ext cx="404640" cy="1099080"/>
          </a:xfrm>
          <a:prstGeom prst="rect">
            <a:avLst/>
          </a:prstGeom>
          <a:ln w="0">
            <a:noFill/>
          </a:ln>
        </p:spPr>
      </p:pic>
      <p:sp>
        <p:nvSpPr>
          <p:cNvPr id="95" name="Retângulo 53"/>
          <p:cNvSpPr/>
          <p:nvPr/>
        </p:nvSpPr>
        <p:spPr>
          <a:xfrm>
            <a:off x="1641240" y="1830240"/>
            <a:ext cx="9856440" cy="300096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Retângulo 44"/>
          <p:cNvSpPr/>
          <p:nvPr/>
        </p:nvSpPr>
        <p:spPr>
          <a:xfrm>
            <a:off x="1139400" y="52560"/>
            <a:ext cx="359640" cy="477864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CaixaDeTexto 5"/>
          <p:cNvSpPr/>
          <p:nvPr/>
        </p:nvSpPr>
        <p:spPr>
          <a:xfrm>
            <a:off x="240480" y="6002640"/>
            <a:ext cx="40795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3200" spc="-1" strike="noStrike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  <a:latin typeface="Verdana"/>
              </a:rPr>
              <a:t>Prof. Sérgio Luiz</a:t>
            </a:r>
            <a:endParaRPr b="0" lang="pt-BR" sz="32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98" name="Agrupar 13"/>
          <p:cNvGrpSpPr/>
          <p:nvPr/>
        </p:nvGrpSpPr>
        <p:grpSpPr>
          <a:xfrm>
            <a:off x="6000840" y="5840280"/>
            <a:ext cx="6095520" cy="1126800"/>
            <a:chOff x="6000840" y="5840280"/>
            <a:chExt cx="6095520" cy="1126800"/>
          </a:xfrm>
        </p:grpSpPr>
        <p:grpSp>
          <p:nvGrpSpPr>
            <p:cNvPr id="99" name="Agrupar 12"/>
            <p:cNvGrpSpPr/>
            <p:nvPr/>
          </p:nvGrpSpPr>
          <p:grpSpPr>
            <a:xfrm>
              <a:off x="9794160" y="5840280"/>
              <a:ext cx="2133360" cy="1126800"/>
              <a:chOff x="9794160" y="5840280"/>
              <a:chExt cx="2133360" cy="1126800"/>
            </a:xfrm>
          </p:grpSpPr>
          <p:sp>
            <p:nvSpPr>
              <p:cNvPr id="100" name="Retângulo 9"/>
              <p:cNvSpPr/>
              <p:nvPr/>
            </p:nvSpPr>
            <p:spPr>
              <a:xfrm>
                <a:off x="9889560" y="6161040"/>
                <a:ext cx="1908720" cy="48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pic>
            <p:nvPicPr>
              <p:cNvPr id="101" name="Picture 2" descr="FIESC"/>
              <p:cNvPicPr/>
              <p:nvPr/>
            </p:nvPicPr>
            <p:blipFill>
              <a:blip r:embed="rId8"/>
              <a:stretch/>
            </p:blipFill>
            <p:spPr>
              <a:xfrm>
                <a:off x="9794160" y="5840280"/>
                <a:ext cx="2133360" cy="1126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2" name="Agrupar 11"/>
            <p:cNvGrpSpPr/>
            <p:nvPr/>
          </p:nvGrpSpPr>
          <p:grpSpPr>
            <a:xfrm>
              <a:off x="6000840" y="6625440"/>
              <a:ext cx="6095520" cy="272520"/>
              <a:chOff x="6000840" y="6625440"/>
              <a:chExt cx="6095520" cy="272520"/>
            </a:xfrm>
          </p:grpSpPr>
          <p:sp>
            <p:nvSpPr>
              <p:cNvPr id="103" name="Retângulo 6"/>
              <p:cNvSpPr/>
              <p:nvPr/>
            </p:nvSpPr>
            <p:spPr>
              <a:xfrm>
                <a:off x="6000840" y="6672600"/>
                <a:ext cx="6095520" cy="182160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14143c"/>
                  </a:solidFill>
                  <a:latin typeface="Calibri"/>
                </a:endParaRPr>
              </a:p>
            </p:txBody>
          </p:sp>
          <p:sp>
            <p:nvSpPr>
              <p:cNvPr id="104" name="CaixaDeTexto 8"/>
              <p:cNvSpPr/>
              <p:nvPr/>
            </p:nvSpPr>
            <p:spPr>
              <a:xfrm>
                <a:off x="10072800" y="6625440"/>
                <a:ext cx="157572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1" i="1" lang="pt-BR" sz="1200" spc="-1" strike="noStrike">
                    <a:solidFill>
                      <a:schemeClr val="lt1"/>
                    </a:solidFill>
                    <a:latin typeface="Aharoni"/>
                  </a:rPr>
                  <a:t>SESI – SENAI - IEL</a:t>
                </a:r>
                <a:endParaRPr b="0" lang="pt-BR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05" name="Gráfico 31" descr=""/>
          <p:cNvPicPr/>
          <p:nvPr/>
        </p:nvPicPr>
        <p:blipFill>
          <a:blip r:embed="rId9"/>
          <a:stretch/>
        </p:blipFill>
        <p:spPr>
          <a:xfrm>
            <a:off x="644040" y="449280"/>
            <a:ext cx="732960" cy="5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ráfico 2" descr=""/>
          <p:cNvPicPr/>
          <p:nvPr/>
        </p:nvPicPr>
        <p:blipFill>
          <a:blip r:embed="rId1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203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05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06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08" name="Gráfico 3" descr=""/>
          <p:cNvPicPr/>
          <p:nvPr/>
        </p:nvPicPr>
        <p:blipFill>
          <a:blip r:embed="rId3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09" name="CaixaDeTexto 4"/>
          <p:cNvSpPr/>
          <p:nvPr/>
        </p:nvSpPr>
        <p:spPr>
          <a:xfrm>
            <a:off x="615600" y="1877760"/>
            <a:ext cx="11120760" cy="301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APRESENTAÇAO DO SISTEMA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Exibir o Sistema;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Realizar CRUD no Sistema;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Explicar as ações que está sendo realizada no sistema.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12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13" name="Picture 2" descr="FIESC"/>
            <p:cNvPicPr/>
            <p:nvPr/>
          </p:nvPicPr>
          <p:blipFill>
            <a:blip r:embed="rId1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15" name="Gráfico 3" descr=""/>
          <p:cNvPicPr/>
          <p:nvPr/>
        </p:nvPicPr>
        <p:blipFill>
          <a:blip r:embed="rId2"/>
          <a:stretch/>
        </p:blipFill>
        <p:spPr>
          <a:xfrm>
            <a:off x="1080" y="5799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aixaDeTexto 1"/>
          <p:cNvSpPr/>
          <p:nvPr/>
        </p:nvSpPr>
        <p:spPr>
          <a:xfrm>
            <a:off x="614880" y="-39960"/>
            <a:ext cx="111207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4400" spc="-1" strike="noStrike">
                <a:solidFill>
                  <a:srgbClr val="000000"/>
                </a:solidFill>
                <a:latin typeface="Verdana"/>
                <a:ea typeface="Verdana"/>
              </a:rPr>
              <a:t>CONCLUSÃO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ráfico 6" descr=""/>
          <p:cNvPicPr/>
          <p:nvPr/>
        </p:nvPicPr>
        <p:blipFill>
          <a:blip r:embed="rId3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4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220" name=""/>
          <p:cNvSpPr txBox="1"/>
          <p:nvPr/>
        </p:nvSpPr>
        <p:spPr>
          <a:xfrm>
            <a:off x="720000" y="900000"/>
            <a:ext cx="10800000" cy="52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O sistema oferece uma solução completa para a gestão de uma distribuidora de jogos, integrando cadastros, controle de estoque, acompanhamento de pedidos e visualização de informações em um único ambiente. Ao organizar as funções de acordo com o nível de acesso, garante eficiência, segurança e praticidade no dia a dia da operação. Com isso, proporciona maior controle sobre os processos e contribui para uma administração mais ágil e precisa.</a:t>
            </a:r>
            <a:endParaRPr b="0" lang="pt-BR" sz="3200" spc="-1" strike="noStrike">
              <a:solidFill>
                <a:srgbClr val="000000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ráfico 2" descr=""/>
          <p:cNvPicPr/>
          <p:nvPr/>
        </p:nvPicPr>
        <p:blipFill>
          <a:blip r:embed="rId1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222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24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25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6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27" name="Gráfico 3" descr=""/>
          <p:cNvPicPr/>
          <p:nvPr/>
        </p:nvPicPr>
        <p:blipFill>
          <a:blip r:embed="rId3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28" name="CaixaDeTexto 4"/>
          <p:cNvSpPr/>
          <p:nvPr/>
        </p:nvSpPr>
        <p:spPr>
          <a:xfrm>
            <a:off x="615600" y="1877760"/>
            <a:ext cx="11120760" cy="20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0000"/>
                </a:solidFill>
                <a:latin typeface="Verdana"/>
                <a:ea typeface="Verdana"/>
              </a:rPr>
              <a:t>AGRADECIMENTOS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Apenas se houver!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Não obrigatório.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ráfico 2" descr=""/>
          <p:cNvPicPr/>
          <p:nvPr/>
        </p:nvPicPr>
        <p:blipFill>
          <a:blip r:embed="rId1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grpSp>
        <p:nvGrpSpPr>
          <p:cNvPr id="230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31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32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3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4" name="CaixaDeTexto 3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aixaDeTexto 9"/>
          <p:cNvSpPr/>
          <p:nvPr/>
        </p:nvSpPr>
        <p:spPr>
          <a:xfrm>
            <a:off x="666000" y="1898640"/>
            <a:ext cx="1085940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8800" spc="-1" strike="noStrike">
                <a:solidFill>
                  <a:schemeClr val="dk1"/>
                </a:solidFill>
                <a:latin typeface="Arial Black"/>
              </a:rPr>
              <a:t>FIM.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8800" spc="-1" strike="noStrike">
                <a:solidFill>
                  <a:schemeClr val="dk1"/>
                </a:solidFill>
                <a:latin typeface="Arial Black"/>
              </a:rPr>
              <a:t>OBRIGADO.</a:t>
            </a:r>
            <a:endParaRPr b="0" lang="pt-BR" sz="8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áfico 30" descr=""/>
          <p:cNvPicPr/>
          <p:nvPr/>
        </p:nvPicPr>
        <p:blipFill>
          <a:blip r:embed="rId1"/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07" name="Imagem 4" descr=""/>
          <p:cNvPicPr/>
          <p:nvPr/>
        </p:nvPicPr>
        <p:blipFill>
          <a:blip r:embed="rId2">
            <a:alphaModFix amt="1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colorTemp="5328" sat="2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0960" y="-43560"/>
            <a:ext cx="12191760" cy="685764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rgbClr val="000000">
                <a:alpha val="0"/>
              </a:srgbClr>
            </a:outerShdw>
          </a:effectLst>
        </p:spPr>
      </p:pic>
      <p:pic>
        <p:nvPicPr>
          <p:cNvPr id="108" name="Gráfico 24" descr=""/>
          <p:cNvPicPr/>
          <p:nvPr/>
        </p:nvPicPr>
        <p:blipFill>
          <a:blip r:embed="rId3"/>
          <a:stretch/>
        </p:blipFill>
        <p:spPr>
          <a:xfrm>
            <a:off x="8531280" y="965160"/>
            <a:ext cx="1648080" cy="426960"/>
          </a:xfrm>
          <a:prstGeom prst="rect">
            <a:avLst/>
          </a:prstGeom>
          <a:ln w="0">
            <a:noFill/>
          </a:ln>
        </p:spPr>
      </p:pic>
      <p:pic>
        <p:nvPicPr>
          <p:cNvPr id="109" name="Gráfico 25" descr=""/>
          <p:cNvPicPr/>
          <p:nvPr/>
        </p:nvPicPr>
        <p:blipFill>
          <a:blip r:embed="rId4"/>
          <a:stretch/>
        </p:blipFill>
        <p:spPr>
          <a:xfrm>
            <a:off x="240480" y="4779000"/>
            <a:ext cx="4053600" cy="552600"/>
          </a:xfrm>
          <a:prstGeom prst="rect">
            <a:avLst/>
          </a:prstGeom>
          <a:ln w="0">
            <a:noFill/>
          </a:ln>
        </p:spPr>
      </p:pic>
      <p:pic>
        <p:nvPicPr>
          <p:cNvPr id="110" name="Gráfico 32" descr=""/>
          <p:cNvPicPr/>
          <p:nvPr/>
        </p:nvPicPr>
        <p:blipFill>
          <a:blip r:embed="rId5"/>
          <a:stretch/>
        </p:blipFill>
        <p:spPr>
          <a:xfrm>
            <a:off x="11511000" y="11520"/>
            <a:ext cx="671400" cy="4244400"/>
          </a:xfrm>
          <a:prstGeom prst="rect">
            <a:avLst/>
          </a:prstGeom>
          <a:ln w="0">
            <a:noFill/>
          </a:ln>
        </p:spPr>
      </p:pic>
      <p:sp>
        <p:nvSpPr>
          <p:cNvPr id="111" name="CaixaDeTexto 34"/>
          <p:cNvSpPr/>
          <p:nvPr/>
        </p:nvSpPr>
        <p:spPr>
          <a:xfrm>
            <a:off x="1994760" y="1982160"/>
            <a:ext cx="849528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Daniel Balera</a:t>
            </a:r>
            <a:endParaRPr b="0" lang="pt-BR" sz="6000" spc="-1" strike="noStrike">
              <a:solidFill>
                <a:srgbClr val="000000"/>
              </a:solidFill>
              <a:latin typeface="Verdana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60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Caio Vinícius</a:t>
            </a:r>
            <a:endParaRPr b="0" lang="pt-BR" sz="6000" spc="-1" strike="noStrike">
              <a:solidFill>
                <a:srgbClr val="000000"/>
              </a:solidFill>
              <a:latin typeface="Verdana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6000" spc="-1" strike="noStrike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Matheus Eduardo</a:t>
            </a:r>
            <a:endParaRPr b="0" lang="pt-BR" sz="60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2" name="Gráfico 50" descr=""/>
          <p:cNvPicPr/>
          <p:nvPr/>
        </p:nvPicPr>
        <p:blipFill>
          <a:blip r:embed="rId6"/>
          <a:stretch/>
        </p:blipFill>
        <p:spPr>
          <a:xfrm>
            <a:off x="5924520" y="453960"/>
            <a:ext cx="404640" cy="109908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53"/>
          <p:cNvSpPr/>
          <p:nvPr/>
        </p:nvSpPr>
        <p:spPr>
          <a:xfrm>
            <a:off x="1641240" y="1830240"/>
            <a:ext cx="9856440" cy="300096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tângulo 44"/>
          <p:cNvSpPr/>
          <p:nvPr/>
        </p:nvSpPr>
        <p:spPr>
          <a:xfrm>
            <a:off x="1139400" y="52560"/>
            <a:ext cx="359640" cy="477864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CaixaDeTexto 5"/>
          <p:cNvSpPr/>
          <p:nvPr/>
        </p:nvSpPr>
        <p:spPr>
          <a:xfrm>
            <a:off x="240480" y="6002640"/>
            <a:ext cx="407952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3200" spc="-1" strike="noStrike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  <a:latin typeface="Verdana"/>
              </a:rPr>
              <a:t>Prof. Sérgio Luiz</a:t>
            </a:r>
            <a:endParaRPr b="0" lang="pt-BR" sz="3200" spc="-1" strike="noStrike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116" name="Agrupar 13"/>
          <p:cNvGrpSpPr/>
          <p:nvPr/>
        </p:nvGrpSpPr>
        <p:grpSpPr>
          <a:xfrm>
            <a:off x="6000840" y="5840280"/>
            <a:ext cx="6095520" cy="1126800"/>
            <a:chOff x="6000840" y="5840280"/>
            <a:chExt cx="6095520" cy="1126800"/>
          </a:xfrm>
        </p:grpSpPr>
        <p:grpSp>
          <p:nvGrpSpPr>
            <p:cNvPr id="117" name="Agrupar 12"/>
            <p:cNvGrpSpPr/>
            <p:nvPr/>
          </p:nvGrpSpPr>
          <p:grpSpPr>
            <a:xfrm>
              <a:off x="9794160" y="5840280"/>
              <a:ext cx="2133360" cy="1126800"/>
              <a:chOff x="9794160" y="5840280"/>
              <a:chExt cx="2133360" cy="1126800"/>
            </a:xfrm>
          </p:grpSpPr>
          <p:sp>
            <p:nvSpPr>
              <p:cNvPr id="118" name="Retângulo 9"/>
              <p:cNvSpPr/>
              <p:nvPr/>
            </p:nvSpPr>
            <p:spPr>
              <a:xfrm>
                <a:off x="9889560" y="6161040"/>
                <a:ext cx="1908720" cy="48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pic>
            <p:nvPicPr>
              <p:cNvPr id="119" name="Picture 2" descr="FIESC"/>
              <p:cNvPicPr/>
              <p:nvPr/>
            </p:nvPicPr>
            <p:blipFill>
              <a:blip r:embed="rId7"/>
              <a:stretch/>
            </p:blipFill>
            <p:spPr>
              <a:xfrm>
                <a:off x="9794160" y="5840280"/>
                <a:ext cx="2133360" cy="1126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0" name="Agrupar 11"/>
            <p:cNvGrpSpPr/>
            <p:nvPr/>
          </p:nvGrpSpPr>
          <p:grpSpPr>
            <a:xfrm>
              <a:off x="6000840" y="6625440"/>
              <a:ext cx="6095520" cy="272520"/>
              <a:chOff x="6000840" y="6625440"/>
              <a:chExt cx="6095520" cy="272520"/>
            </a:xfrm>
          </p:grpSpPr>
          <p:sp>
            <p:nvSpPr>
              <p:cNvPr id="121" name="Retângulo 6"/>
              <p:cNvSpPr/>
              <p:nvPr/>
            </p:nvSpPr>
            <p:spPr>
              <a:xfrm>
                <a:off x="6000840" y="6672600"/>
                <a:ext cx="6095520" cy="182160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pt-BR" sz="1800" spc="-1" strike="noStrike">
                  <a:solidFill>
                    <a:srgbClr val="14143c"/>
                  </a:solidFill>
                  <a:latin typeface="Calibri"/>
                </a:endParaRPr>
              </a:p>
            </p:txBody>
          </p:sp>
          <p:sp>
            <p:nvSpPr>
              <p:cNvPr id="122" name="CaixaDeTexto 8"/>
              <p:cNvSpPr/>
              <p:nvPr/>
            </p:nvSpPr>
            <p:spPr>
              <a:xfrm>
                <a:off x="10072800" y="6625440"/>
                <a:ext cx="157572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1" i="1" lang="pt-BR" sz="1200" spc="-1" strike="noStrike">
                    <a:solidFill>
                      <a:schemeClr val="lt1"/>
                    </a:solidFill>
                    <a:latin typeface="Aharoni"/>
                  </a:rPr>
                  <a:t>SESI – SENAI - IEL</a:t>
                </a:r>
                <a:endParaRPr b="0" lang="pt-BR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23" name="Gráfico 31" descr=""/>
          <p:cNvPicPr/>
          <p:nvPr/>
        </p:nvPicPr>
        <p:blipFill>
          <a:blip r:embed="rId8"/>
          <a:stretch/>
        </p:blipFill>
        <p:spPr>
          <a:xfrm>
            <a:off x="644040" y="449280"/>
            <a:ext cx="732960" cy="5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ráfico 2" descr=""/>
          <p:cNvPicPr/>
          <p:nvPr/>
        </p:nvPicPr>
        <p:blipFill>
          <a:blip r:embed="rId1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125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27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28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9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30" name="Gráfico 3" descr=""/>
          <p:cNvPicPr/>
          <p:nvPr/>
        </p:nvPicPr>
        <p:blipFill>
          <a:blip r:embed="rId3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131" name="CaixaDeTexto 4"/>
          <p:cNvSpPr/>
          <p:nvPr/>
        </p:nvSpPr>
        <p:spPr>
          <a:xfrm>
            <a:off x="630720" y="540720"/>
            <a:ext cx="1093068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4400" spc="-1" strike="noStrike">
                <a:solidFill>
                  <a:schemeClr val="dk1"/>
                </a:solidFill>
                <a:latin typeface="Verdana"/>
                <a:ea typeface="Verdana"/>
              </a:rPr>
              <a:t>Orientações sobre a formatação dos SLIDES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DeTexto 5"/>
          <p:cNvSpPr/>
          <p:nvPr/>
        </p:nvSpPr>
        <p:spPr>
          <a:xfrm>
            <a:off x="516600" y="2617200"/>
            <a:ext cx="1115856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Titulo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 - Tamanho </a:t>
            </a: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44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, Fonte </a:t>
            </a: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Verdana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Texto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– Tamanho </a:t>
            </a: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32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(mínimo) – Fonte </a:t>
            </a: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Verdana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3796ff"/>
              </a:buClr>
              <a:buFont typeface="Wingdings" charset="2"/>
              <a:buChar char=""/>
            </a:pPr>
            <a:r>
              <a:rPr b="1" lang="pt-BR" sz="3200" spc="-1" strike="noStrike">
                <a:solidFill>
                  <a:srgbClr val="3796ff"/>
                </a:solidFill>
                <a:latin typeface="Verdana"/>
                <a:ea typeface="Verdana"/>
              </a:rPr>
              <a:t>SE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fundo do SLIDE escuro, FONTE deve ser clara;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"/>
            </a:pPr>
            <a:r>
              <a:rPr b="1" lang="pt-BR" sz="3200" spc="-1" strike="noStrike">
                <a:solidFill>
                  <a:srgbClr val="ff0000"/>
                </a:solidFill>
                <a:latin typeface="Verdana"/>
                <a:ea typeface="Verdana"/>
              </a:rPr>
              <a:t>SE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fundo do SLIDE claro, FONTE deve ser escura.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algn="just" defTabSz="914400">
              <a:lnSpc>
                <a:spcPct val="100000"/>
              </a:lnSpc>
              <a:buClr>
                <a:srgbClr val="ff0000"/>
              </a:buClr>
              <a:buFont typeface="Wingdings" charset="2"/>
              <a:buChar char=""/>
            </a:pPr>
            <a:r>
              <a:rPr b="1" lang="pt-BR" sz="3200" spc="-1" strike="noStrike">
                <a:solidFill>
                  <a:srgbClr val="ff0000"/>
                </a:solidFill>
                <a:latin typeface="Verdana"/>
                <a:ea typeface="Verdana"/>
              </a:rPr>
              <a:t>EVITE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ANIMAÇÃO  e TRANSIÇÃO.  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ráfico 2" descr=""/>
          <p:cNvPicPr/>
          <p:nvPr/>
        </p:nvPicPr>
        <p:blipFill>
          <a:blip r:embed="rId1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8"/>
          <p:cNvSpPr/>
          <p:nvPr/>
        </p:nvSpPr>
        <p:spPr>
          <a:xfrm>
            <a:off x="420480" y="6402240"/>
            <a:ext cx="346968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Daniel Balera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Agrupar 11"/>
          <p:cNvGrpSpPr/>
          <p:nvPr/>
        </p:nvGrpSpPr>
        <p:grpSpPr>
          <a:xfrm>
            <a:off x="6072120" y="5845680"/>
            <a:ext cx="6120000" cy="1174320"/>
            <a:chOff x="6072120" y="5845680"/>
            <a:chExt cx="6120000" cy="1174320"/>
          </a:xfrm>
        </p:grpSpPr>
        <p:sp>
          <p:nvSpPr>
            <p:cNvPr id="137" name="Retângulo 6"/>
            <p:cNvSpPr/>
            <p:nvPr/>
          </p:nvSpPr>
          <p:spPr>
            <a:xfrm>
              <a:off x="6072120" y="6706080"/>
              <a:ext cx="6120000" cy="18720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38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0560" y="5845680"/>
              <a:ext cx="2141640" cy="117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CaixaDeTexto 10"/>
            <p:cNvSpPr/>
            <p:nvPr/>
          </p:nvSpPr>
          <p:spPr>
            <a:xfrm>
              <a:off x="10160640" y="6657480"/>
              <a:ext cx="15818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0" name="Gráfico 3" descr=""/>
          <p:cNvPicPr/>
          <p:nvPr/>
        </p:nvPicPr>
        <p:blipFill>
          <a:blip r:embed="rId3"/>
          <a:stretch/>
        </p:blipFill>
        <p:spPr>
          <a:xfrm>
            <a:off x="0" y="720000"/>
            <a:ext cx="616320" cy="4361760"/>
          </a:xfrm>
          <a:prstGeom prst="rect">
            <a:avLst/>
          </a:prstGeom>
          <a:ln w="0">
            <a:noFill/>
          </a:ln>
        </p:spPr>
      </p:pic>
      <p:sp>
        <p:nvSpPr>
          <p:cNvPr id="141" name="CaixaDeTexto 1"/>
          <p:cNvSpPr/>
          <p:nvPr/>
        </p:nvSpPr>
        <p:spPr>
          <a:xfrm>
            <a:off x="1080000" y="536040"/>
            <a:ext cx="10800000" cy="59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O sistema é uma aplicação para gestão de uma distribuidora de jogos, centralizando todas as operações em um único ambiente. Possui três níveis de acesso — administrador, estoquista e vendedor — com funções específicas para cada perfil. Permite cadastrar e visualizar clientes, fornecedores, produtos, funcionários e pedidos, além de controlar entradas e saídas de estoque, acompanhar movimentações e gerenciar pedidos. Conta com login seguro, recuperação de senha por e-mail e um </a:t>
            </a:r>
            <a:r>
              <a:rPr b="0" lang="en-US" sz="3200" spc="-1" strike="noStrike">
                <a:solidFill>
                  <a:schemeClr val="dk1"/>
                </a:solidFill>
                <a:latin typeface="Verdana"/>
                <a:ea typeface="Verdana"/>
              </a:rPr>
              <a:t>dashboard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 que organiza o acesso a todas as funcionalidades.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4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3" name="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áfico 4" descr=""/>
          <p:cNvPicPr/>
          <p:nvPr/>
        </p:nvPicPr>
        <p:blipFill>
          <a:blip r:embed="rId5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45" name="" descr=""/>
          <p:cNvPicPr/>
          <p:nvPr/>
        </p:nvPicPr>
        <p:blipFill>
          <a:blip r:embed="rId6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6" name="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ráfico 5" descr=""/>
          <p:cNvPicPr/>
          <p:nvPr/>
        </p:nvPicPr>
        <p:blipFill>
          <a:blip r:embed="rId7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8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3960000" y="-50400"/>
            <a:ext cx="4500000" cy="7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400" spc="-1" strike="noStrike">
                <a:solidFill>
                  <a:schemeClr val="dk1"/>
                </a:solidFill>
                <a:latin typeface="Verdana"/>
                <a:ea typeface="Verdana"/>
              </a:rPr>
              <a:t>INTRODUÇÃO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Daniel Balera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rcRect l="5956" t="0" r="32966" b="0"/>
          <a:stretch/>
        </p:blipFill>
        <p:spPr>
          <a:xfrm>
            <a:off x="4861080" y="720000"/>
            <a:ext cx="7198920" cy="5805720"/>
          </a:xfrm>
          <a:prstGeom prst="rect">
            <a:avLst/>
          </a:prstGeom>
          <a:ln w="0">
            <a:noFill/>
          </a:ln>
        </p:spPr>
      </p:pic>
      <p:grpSp>
        <p:nvGrpSpPr>
          <p:cNvPr id="152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53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54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56" name="Gráfico 3" descr=""/>
          <p:cNvPicPr/>
          <p:nvPr/>
        </p:nvPicPr>
        <p:blipFill>
          <a:blip r:embed="rId3"/>
          <a:stretch/>
        </p:blipFill>
        <p:spPr>
          <a:xfrm>
            <a:off x="1080" y="720000"/>
            <a:ext cx="613800" cy="371196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4"/>
          <p:cNvSpPr/>
          <p:nvPr/>
        </p:nvSpPr>
        <p:spPr>
          <a:xfrm>
            <a:off x="3240000" y="-40680"/>
            <a:ext cx="5940000" cy="76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4400" spc="-1" strike="noStrike">
                <a:solidFill>
                  <a:schemeClr val="dk1"/>
                </a:solidFill>
                <a:latin typeface="Verdana"/>
                <a:ea typeface="Verdana"/>
              </a:rPr>
              <a:t>BANCO DE DADOS</a:t>
            </a:r>
            <a:endParaRPr b="0" lang="pt-BR" sz="44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9" name="Gráfico 1" descr=""/>
          <p:cNvPicPr/>
          <p:nvPr/>
        </p:nvPicPr>
        <p:blipFill>
          <a:blip r:embed="rId4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61" name=""/>
          <p:cNvSpPr txBox="1"/>
          <p:nvPr/>
        </p:nvSpPr>
        <p:spPr>
          <a:xfrm>
            <a:off x="900000" y="2160000"/>
            <a:ext cx="3601080" cy="4140000"/>
          </a:xfrm>
          <a:prstGeom prst="rect">
            <a:avLst/>
          </a:prstGeom>
          <a:solidFill>
            <a:srgbClr val="83add9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Define tabelas, campos e relacionamentos para facilitar consultas, atualizações e manutenção das informações.</a:t>
            </a:r>
            <a:endParaRPr b="0" lang="pt-BR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0" y="402120"/>
            <a:ext cx="5580000" cy="175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pt-BR" sz="4400" spc="-1" strike="noStrike">
                <a:solidFill>
                  <a:srgbClr val="000000"/>
                </a:solidFill>
                <a:latin typeface="Verdana"/>
              </a:rPr>
              <a:t>MRN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(Modelo Relacional Normalizado)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80000" y="3564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3300480" y="-50400"/>
            <a:ext cx="5862240" cy="77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pt-BR" sz="4400" spc="-1" strike="noStrike">
                <a:solidFill>
                  <a:schemeClr val="dk1"/>
                </a:solidFill>
                <a:latin typeface="Verdana"/>
                <a:ea typeface="Verdana"/>
              </a:rPr>
              <a:t>BANCO DE DADOS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ráfico 10" descr=""/>
          <p:cNvPicPr/>
          <p:nvPr/>
        </p:nvPicPr>
        <p:blipFill>
          <a:blip r:embed="rId2"/>
          <a:stretch/>
        </p:blipFill>
        <p:spPr>
          <a:xfrm>
            <a:off x="1159956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67" name="Gráfico 11" descr=""/>
          <p:cNvPicPr/>
          <p:nvPr/>
        </p:nvPicPr>
        <p:blipFill>
          <a:blip r:embed="rId3"/>
          <a:stretch/>
        </p:blipFill>
        <p:spPr>
          <a:xfrm>
            <a:off x="1440" y="720360"/>
            <a:ext cx="613800" cy="3711960"/>
          </a:xfrm>
          <a:prstGeom prst="rect">
            <a:avLst/>
          </a:prstGeom>
          <a:ln w="0">
            <a:noFill/>
          </a:ln>
        </p:spPr>
      </p:pic>
      <p:sp>
        <p:nvSpPr>
          <p:cNvPr id="168" name=""/>
          <p:cNvSpPr txBox="1"/>
          <p:nvPr/>
        </p:nvSpPr>
        <p:spPr>
          <a:xfrm>
            <a:off x="649080" y="720000"/>
            <a:ext cx="10870920" cy="3060000"/>
          </a:xfrm>
          <a:prstGeom prst="rect">
            <a:avLst/>
          </a:prstGeom>
          <a:solidFill>
            <a:srgbClr val="729fc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3200" spc="-1" strike="noStrike">
                <a:solidFill>
                  <a:srgbClr val="000000"/>
                </a:solidFill>
                <a:latin typeface="Verdana"/>
              </a:rPr>
              <a:t>No sistema, cada Perfil está vinculado a um Usuário, e cada Usuário está associado a um Funcionário. Isso garante que as permissões e funções (definidas no perfil) estejam sempre ligadas a uma pessoa real cadastrada como funcionário.</a:t>
            </a:r>
            <a:endParaRPr b="0" lang="pt-BR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4"/>
          <a:srcRect l="5956" t="0" r="46714" b="62795"/>
          <a:stretch/>
        </p:blipFill>
        <p:spPr>
          <a:xfrm>
            <a:off x="3420360" y="3205440"/>
            <a:ext cx="8459640" cy="3274560"/>
          </a:xfrm>
          <a:prstGeom prst="rect">
            <a:avLst/>
          </a:prstGeom>
          <a:ln w="0">
            <a:noFill/>
          </a:ln>
        </p:spPr>
      </p:pic>
      <p:grpSp>
        <p:nvGrpSpPr>
          <p:cNvPr id="170" name="Agrupar 2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71" name="Retângulo 2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72" name="Picture 3" descr="FIESC"/>
            <p:cNvPicPr/>
            <p:nvPr/>
          </p:nvPicPr>
          <p:blipFill>
            <a:blip r:embed="rId5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aixaDeTexto 11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76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77" name="Picture 2" descr="FIESC"/>
            <p:cNvPicPr/>
            <p:nvPr/>
          </p:nvPicPr>
          <p:blipFill>
            <a:blip r:embed="rId1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8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79" name="Gráfico 3" descr=""/>
          <p:cNvPicPr/>
          <p:nvPr/>
        </p:nvPicPr>
        <p:blipFill>
          <a:blip r:embed="rId2"/>
          <a:stretch/>
        </p:blipFill>
        <p:spPr>
          <a:xfrm>
            <a:off x="0" y="61560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180" name="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ixaDeTexto 1"/>
          <p:cNvSpPr/>
          <p:nvPr/>
        </p:nvSpPr>
        <p:spPr>
          <a:xfrm>
            <a:off x="900000" y="35280"/>
            <a:ext cx="111207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DIAGRAMA DO CASO DE USO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ráfico 7" descr=""/>
          <p:cNvPicPr/>
          <p:nvPr/>
        </p:nvPicPr>
        <p:blipFill>
          <a:blip r:embed="rId3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83" name="" descr=""/>
          <p:cNvPicPr/>
          <p:nvPr/>
        </p:nvPicPr>
        <p:blipFill>
          <a:blip r:embed="rId4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ixaDeTexto 2"/>
          <p:cNvSpPr/>
          <p:nvPr/>
        </p:nvSpPr>
        <p:spPr>
          <a:xfrm>
            <a:off x="169560" y="643608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" name="Agrupar 1"/>
          <p:cNvGrpSpPr/>
          <p:nvPr/>
        </p:nvGrpSpPr>
        <p:grpSpPr>
          <a:xfrm>
            <a:off x="6095880" y="5838120"/>
            <a:ext cx="6095520" cy="1142640"/>
            <a:chOff x="6095880" y="5838120"/>
            <a:chExt cx="6095520" cy="1142640"/>
          </a:xfrm>
        </p:grpSpPr>
        <p:sp>
          <p:nvSpPr>
            <p:cNvPr id="186" name="Retângulo 1"/>
            <p:cNvSpPr/>
            <p:nvPr/>
          </p:nvSpPr>
          <p:spPr>
            <a:xfrm>
              <a:off x="6095880" y="667512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87" name="Picture 1" descr="FIESC"/>
            <p:cNvPicPr/>
            <p:nvPr/>
          </p:nvPicPr>
          <p:blipFill>
            <a:blip r:embed="rId1"/>
            <a:stretch/>
          </p:blipFill>
          <p:spPr>
            <a:xfrm>
              <a:off x="9888840" y="583812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CaixaDeTexto 6"/>
            <p:cNvSpPr/>
            <p:nvPr/>
          </p:nvSpPr>
          <p:spPr>
            <a:xfrm>
              <a:off x="10167840" y="662796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89" name="Gráfico 8" descr=""/>
          <p:cNvPicPr/>
          <p:nvPr/>
        </p:nvPicPr>
        <p:blipFill>
          <a:blip r:embed="rId2"/>
          <a:stretch/>
        </p:blipFill>
        <p:spPr>
          <a:xfrm>
            <a:off x="0" y="61524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0" y="-36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7"/>
          <p:cNvSpPr/>
          <p:nvPr/>
        </p:nvSpPr>
        <p:spPr>
          <a:xfrm>
            <a:off x="900000" y="34920"/>
            <a:ext cx="111207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DIAGRAMA DO CASO DE USO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ráfico 9" descr=""/>
          <p:cNvPicPr/>
          <p:nvPr/>
        </p:nvPicPr>
        <p:blipFill>
          <a:blip r:embed="rId3"/>
          <a:stretch/>
        </p:blipFill>
        <p:spPr>
          <a:xfrm>
            <a:off x="11599200" y="-36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4"/>
          <a:stretch/>
        </p:blipFill>
        <p:spPr>
          <a:xfrm>
            <a:off x="180000" y="34920"/>
            <a:ext cx="1980000" cy="50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áfico 2" descr=""/>
          <p:cNvPicPr/>
          <p:nvPr/>
        </p:nvPicPr>
        <p:blipFill>
          <a:blip r:embed="rId1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195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pt-BR" sz="1400" spc="-1" strike="noStrike">
                <a:solidFill>
                  <a:srgbClr val="005ca8"/>
                </a:solidFill>
                <a:latin typeface="Branding Black"/>
              </a:rPr>
              <a:t>Prof.s3rgio@gmail.com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97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pt-BR" sz="1800" spc="-1" strike="noStrike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98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i="1" lang="pt-BR" sz="1200" spc="-1" strike="noStrike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b="0" lang="pt-B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00" name="Gráfico 3" descr=""/>
          <p:cNvPicPr/>
          <p:nvPr/>
        </p:nvPicPr>
        <p:blipFill>
          <a:blip r:embed="rId3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1"/>
          <p:cNvSpPr/>
          <p:nvPr/>
        </p:nvSpPr>
        <p:spPr>
          <a:xfrm>
            <a:off x="615600" y="1877760"/>
            <a:ext cx="1112076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PROTOTIPAÇÃO DO SISTEMA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3796ff"/>
                </a:solidFill>
                <a:latin typeface="Verdana"/>
                <a:ea typeface="Verdana"/>
              </a:rPr>
              <a:t>Imagem</a:t>
            </a: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Explicação sobre o que é ?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pt-BR" sz="3200" spc="-1" strike="noStrike">
                <a:solidFill>
                  <a:schemeClr val="dk1"/>
                </a:solidFill>
                <a:latin typeface="Verdana"/>
                <a:ea typeface="Verdana"/>
              </a:rPr>
              <a:t>Explicação da navegabilidade entre as telas;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</ds:schemaRefs>
</ds:datastoreItem>
</file>

<file path=customXml/itemProps2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6025</TotalTime>
  <Application>LibreOffice/7.6.2.1$Windows_X86_64 LibreOffice_project/56f7684011345957bbf33a7ee678afaf4d2ba333</Application>
  <AppVersion>15.0000</AppVersion>
  <Words>295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2022-03-17T13:16:59Z</dcterms:created>
  <dc:creator>Sergio Luiz Da Silveira</dc:creator>
  <dc:description/>
  <dc:language>pt-BR</dc:language>
  <cp:lastModifiedBy/>
  <dcterms:modified xsi:type="dcterms:W3CDTF">2025-09-09T17:16:44Z</dcterms:modified>
  <cp:revision>266</cp:revision>
  <dc:subject/>
  <dc:title>Apresentação Senai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