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6858000" cy="9144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E7F52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152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FBE26-3497-4507-B24B-FB3A65FA2D4A}" type="datetimeFigureOut">
              <a:rPr lang="pt-BR" smtClean="0"/>
              <a:t>04/12/2024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DA930-88D6-417F-A9FF-FB3C0ACFADB5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9E71D-FFFD-4D8B-9C91-8E54ADA028C4}" type="datetime1">
              <a:rPr lang="pt-BR" smtClean="0"/>
              <a:t>04/12/2024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38EC-D8A4-4DB6-B3AF-B73CC8EA31CA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F4E3E-CFA1-4C8F-BD36-51B7D8475DC1}" type="datetime1">
              <a:rPr lang="pt-BR" smtClean="0"/>
              <a:t>04/12/2024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38EC-D8A4-4DB6-B3AF-B73CC8EA31CA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63C7-DE8B-4272-9102-EB4EA19A4748}" type="datetime1">
              <a:rPr lang="pt-BR" smtClean="0"/>
              <a:t>04/12/2024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38EC-D8A4-4DB6-B3AF-B73CC8EA31CA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601E-63FF-44C4-BB06-AD0BE15539D9}" type="datetime1">
              <a:rPr lang="pt-BR" smtClean="0"/>
              <a:t>04/12/2024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38EC-D8A4-4DB6-B3AF-B73CC8EA31CA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9829-F4B1-497E-81FB-04486E87AD39}" type="datetime1">
              <a:rPr lang="pt-BR" smtClean="0"/>
              <a:t>04/12/2024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38EC-D8A4-4DB6-B3AF-B73CC8EA31CA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7040-4CF3-4DF8-9239-AFA82F44E188}" type="datetime1">
              <a:rPr lang="pt-BR" smtClean="0"/>
              <a:t>04/12/2024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38EC-D8A4-4DB6-B3AF-B73CC8EA31CA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687F4-01CF-4F24-9FEF-607954AAE75E}" type="datetime1">
              <a:rPr lang="pt-BR" smtClean="0"/>
              <a:t>04/12/2024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38EC-D8A4-4DB6-B3AF-B73CC8EA31CA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B9BF-1A00-4487-AA00-9C84B099A09D}" type="datetime1">
              <a:rPr lang="pt-BR" smtClean="0"/>
              <a:t>04/12/2024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38EC-D8A4-4DB6-B3AF-B73CC8EA31CA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EDCF-D8D5-445E-9761-A26264C2BA25}" type="datetime1">
              <a:rPr lang="pt-BR" smtClean="0"/>
              <a:t>04/12/2024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38EC-D8A4-4DB6-B3AF-B73CC8EA31CA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B482-F691-4E99-A07F-36C9A7A6E573}" type="datetime1">
              <a:rPr lang="pt-BR" smtClean="0"/>
              <a:t>04/12/2024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38EC-D8A4-4DB6-B3AF-B73CC8EA31CA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D955F-D1DA-4571-96B6-B01400AC4DF3}" type="datetime1">
              <a:rPr lang="pt-BR" smtClean="0"/>
              <a:t>04/12/2024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38EC-D8A4-4DB6-B3AF-B73CC8EA31CA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EC6A3-4CCD-4545-BEDA-E9C7F43C60A5}" type="datetime1">
              <a:rPr lang="pt-BR" smtClean="0"/>
              <a:t>04/12/2024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538EC-D8A4-4DB6-B3AF-B73CC8EA31CA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6858000" cy="9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6" name="Picture 2" descr="C:\Users\Caio Guimarães\Downloads\Python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71462" y="1000100"/>
            <a:ext cx="7035788" cy="7035788"/>
          </a:xfrm>
          <a:prstGeom prst="rect">
            <a:avLst/>
          </a:prstGeom>
          <a:noFill/>
        </p:spPr>
      </p:pic>
      <p:sp>
        <p:nvSpPr>
          <p:cNvPr id="12" name="Retângulo 11"/>
          <p:cNvSpPr/>
          <p:nvPr/>
        </p:nvSpPr>
        <p:spPr>
          <a:xfrm>
            <a:off x="1142984" y="1142976"/>
            <a:ext cx="457203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1142984" y="1071538"/>
            <a:ext cx="49292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 smtClean="0">
                <a:solidFill>
                  <a:schemeClr val="bg1">
                    <a:lumMod val="95000"/>
                  </a:schemeClr>
                </a:solidFill>
              </a:rPr>
              <a:t>O que saber para começar a programar</a:t>
            </a:r>
            <a:endParaRPr lang="pt-BR" sz="2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2428868" y="8429652"/>
            <a:ext cx="1928826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2366954" y="8358214"/>
            <a:ext cx="22764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 smtClean="0">
                <a:latin typeface="Impact" pitchFamily="34" charset="0"/>
              </a:rPr>
              <a:t>CAIO GUIMARAES</a:t>
            </a:r>
            <a:endParaRPr lang="pt-BR" sz="2200" dirty="0">
              <a:latin typeface="Impact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071546" y="642910"/>
            <a:ext cx="5572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>
                    <a:lumMod val="95000"/>
                  </a:schemeClr>
                </a:solidFill>
                <a:latin typeface="Impact" pitchFamily="34" charset="0"/>
              </a:rPr>
              <a:t>PYTHON PARA INICIANTES</a:t>
            </a:r>
            <a:endParaRPr lang="pt-BR" sz="3600" dirty="0">
              <a:solidFill>
                <a:schemeClr val="bg1">
                  <a:lumMod val="95000"/>
                </a:schemeClr>
              </a:solidFill>
              <a:latin typeface="Impact" pitchFamily="34" charset="0"/>
            </a:endParaRPr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  <p:transition advTm="1172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6858000" cy="9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tângulo 5"/>
          <p:cNvSpPr/>
          <p:nvPr/>
        </p:nvSpPr>
        <p:spPr>
          <a:xfrm>
            <a:off x="1142984" y="1357290"/>
            <a:ext cx="4643470" cy="50006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1142984" y="2357422"/>
            <a:ext cx="4643470" cy="4929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357298" y="1357290"/>
            <a:ext cx="4214842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Exemplos simples de </a:t>
            </a:r>
            <a:r>
              <a:rPr lang="pt-BR" sz="2400" dirty="0" err="1" smtClean="0">
                <a:solidFill>
                  <a:schemeClr val="bg1"/>
                </a:solidFill>
              </a:rPr>
              <a:t>Python</a:t>
            </a:r>
            <a:endParaRPr lang="pt-BR" sz="2400" dirty="0" smtClean="0">
              <a:solidFill>
                <a:schemeClr val="bg1"/>
              </a:solidFill>
            </a:endParaRPr>
          </a:p>
          <a:p>
            <a:endParaRPr lang="pt-BR" sz="2200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pt-BR" sz="22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/>
            <a:r>
              <a:rPr lang="pt-BR" dirty="0" smtClean="0"/>
              <a:t>3. </a:t>
            </a:r>
            <a:r>
              <a:rPr lang="pt-BR" b="1" dirty="0" smtClean="0"/>
              <a:t>Laços de repetição: </a:t>
            </a:r>
          </a:p>
          <a:p>
            <a:pPr marL="342900" indent="-342900"/>
            <a:endParaRPr lang="pt-BR" b="1" dirty="0" smtClean="0"/>
          </a:p>
          <a:p>
            <a:pPr marL="342900" indent="-342900" algn="just"/>
            <a:r>
              <a:rPr lang="pt-BR" dirty="0" smtClean="0"/>
              <a:t>O comando </a:t>
            </a:r>
            <a:r>
              <a:rPr lang="pt-BR" b="1" dirty="0" smtClean="0"/>
              <a:t>range </a:t>
            </a:r>
            <a:r>
              <a:rPr lang="pt-BR" dirty="0" smtClean="0"/>
              <a:t>é uma função que gera </a:t>
            </a:r>
          </a:p>
          <a:p>
            <a:pPr marL="342900" indent="-342900" algn="just"/>
            <a:r>
              <a:rPr lang="pt-BR" dirty="0" smtClean="0"/>
              <a:t>uma </a:t>
            </a:r>
            <a:r>
              <a:rPr lang="pt-BR" dirty="0" err="1" smtClean="0"/>
              <a:t>sequência</a:t>
            </a:r>
            <a:r>
              <a:rPr lang="pt-BR" dirty="0" smtClean="0"/>
              <a:t> de números inteiros dentro </a:t>
            </a:r>
          </a:p>
          <a:p>
            <a:pPr marL="342900" indent="-342900" algn="just"/>
            <a:r>
              <a:rPr lang="pt-BR" dirty="0" smtClean="0"/>
              <a:t>de um intervalo especificado.</a:t>
            </a:r>
          </a:p>
          <a:p>
            <a:pPr marL="342900" indent="-342900" algn="just"/>
            <a:endParaRPr lang="pt-BR" dirty="0" smtClean="0"/>
          </a:p>
          <a:p>
            <a:pPr marL="342900" indent="-342900" algn="just"/>
            <a:endParaRPr lang="pt-BR" dirty="0" smtClean="0"/>
          </a:p>
          <a:p>
            <a:pPr marL="342900" indent="-342900" algn="just"/>
            <a:endParaRPr lang="pt-BR" dirty="0" smtClean="0"/>
          </a:p>
          <a:p>
            <a:pPr marL="342900" indent="-342900" algn="just"/>
            <a:endParaRPr lang="pt-BR" dirty="0" smtClean="0"/>
          </a:p>
          <a:p>
            <a:pPr marL="342900" indent="-342900" algn="just"/>
            <a:endParaRPr lang="pt-BR" dirty="0" smtClean="0"/>
          </a:p>
          <a:p>
            <a:pPr marL="342900" indent="-342900" algn="just"/>
            <a:r>
              <a:rPr lang="pt-BR" dirty="0" err="1" smtClean="0"/>
              <a:t>Frequentemente</a:t>
            </a:r>
            <a:r>
              <a:rPr lang="pt-BR" dirty="0" smtClean="0"/>
              <a:t>  é usado em laços de </a:t>
            </a:r>
          </a:p>
          <a:p>
            <a:pPr marL="342900" indent="-342900" algn="just"/>
            <a:r>
              <a:rPr lang="pt-BR" dirty="0" smtClean="0"/>
              <a:t>repetição como </a:t>
            </a:r>
            <a:r>
              <a:rPr lang="pt-BR" b="1" dirty="0" smtClean="0"/>
              <a:t>for</a:t>
            </a:r>
            <a:r>
              <a:rPr lang="pt-BR" dirty="0" smtClean="0"/>
              <a:t>, para iterar(passar por </a:t>
            </a:r>
          </a:p>
          <a:p>
            <a:pPr marL="342900" indent="-342900" algn="just"/>
            <a:r>
              <a:rPr lang="pt-BR" dirty="0" smtClean="0"/>
              <a:t>cada item) sobre uma </a:t>
            </a:r>
            <a:r>
              <a:rPr lang="pt-BR" dirty="0" err="1" smtClean="0"/>
              <a:t>sequência</a:t>
            </a:r>
            <a:r>
              <a:rPr lang="pt-BR" dirty="0" smtClean="0"/>
              <a:t> de </a:t>
            </a:r>
          </a:p>
          <a:p>
            <a:pPr marL="342900" indent="-342900" algn="just"/>
            <a:r>
              <a:rPr lang="pt-BR" dirty="0" smtClean="0"/>
              <a:t>números.</a:t>
            </a:r>
          </a:p>
          <a:p>
            <a:pPr marL="342900" indent="-342900"/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60" y="3848828"/>
            <a:ext cx="4429156" cy="1294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38EC-D8A4-4DB6-B3AF-B73CC8EA31CA}" type="slidenum">
              <a:rPr lang="pt-BR" smtClean="0"/>
              <a:pPr/>
              <a:t>10</a:t>
            </a:fld>
            <a:endParaRPr lang="pt-BR" dirty="0"/>
          </a:p>
        </p:txBody>
      </p:sp>
    </p:spTree>
  </p:cSld>
  <p:clrMapOvr>
    <a:masterClrMapping/>
  </p:clrMapOvr>
  <p:transition advTm="234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6858000" cy="9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tângulo 11"/>
          <p:cNvSpPr/>
          <p:nvPr/>
        </p:nvSpPr>
        <p:spPr>
          <a:xfrm>
            <a:off x="1643050" y="5143504"/>
            <a:ext cx="3643338" cy="42975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1928802" y="2016183"/>
            <a:ext cx="5072098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00" dirty="0" smtClean="0">
                <a:solidFill>
                  <a:schemeClr val="bg1">
                    <a:lumMod val="95000"/>
                  </a:schemeClr>
                </a:solidFill>
              </a:rPr>
              <a:t>05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643050" y="5110467"/>
            <a:ext cx="4429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PROJETOS PARA INICIANTES</a:t>
            </a:r>
          </a:p>
        </p:txBody>
      </p:sp>
      <p:pic>
        <p:nvPicPr>
          <p:cNvPr id="6" name="Picture 2" descr="C:\Users\Caio Guimarães\Downloads\python-logo-png_seeklogo-27383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4620" y="6365451"/>
            <a:ext cx="1500198" cy="1492697"/>
          </a:xfrm>
          <a:prstGeom prst="rect">
            <a:avLst/>
          </a:prstGeom>
          <a:noFill/>
        </p:spPr>
      </p:pic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38EC-D8A4-4DB6-B3AF-B73CC8EA31CA}" type="slidenum">
              <a:rPr lang="pt-BR" smtClean="0"/>
              <a:pPr/>
              <a:t>11</a:t>
            </a:fld>
            <a:endParaRPr lang="pt-BR" dirty="0"/>
          </a:p>
        </p:txBody>
      </p:sp>
    </p:spTree>
  </p:cSld>
  <p:clrMapOvr>
    <a:masterClrMapping/>
  </p:clrMapOvr>
  <p:transition advTm="375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6858000" cy="9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tângulo 5"/>
          <p:cNvSpPr/>
          <p:nvPr/>
        </p:nvSpPr>
        <p:spPr>
          <a:xfrm>
            <a:off x="1142984" y="1357290"/>
            <a:ext cx="4643470" cy="50006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1142984" y="2357422"/>
            <a:ext cx="4643470" cy="4929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357298" y="1357290"/>
            <a:ext cx="421484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Projetos para iniciantes</a:t>
            </a:r>
          </a:p>
          <a:p>
            <a:endParaRPr lang="pt-BR" sz="2200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pt-BR" sz="22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pt-BR" dirty="0" smtClean="0"/>
              <a:t>Aqui estão algumas </a:t>
            </a:r>
            <a:r>
              <a:rPr lang="pt-BR" dirty="0" err="1" smtClean="0"/>
              <a:t>ideias</a:t>
            </a:r>
            <a:r>
              <a:rPr lang="pt-BR" dirty="0" smtClean="0"/>
              <a:t> para você começar a praticar </a:t>
            </a:r>
            <a:r>
              <a:rPr lang="pt-BR" dirty="0" err="1" smtClean="0"/>
              <a:t>Python</a:t>
            </a:r>
            <a:r>
              <a:rPr lang="pt-BR" dirty="0" smtClean="0"/>
              <a:t> de forma divertida:</a:t>
            </a:r>
          </a:p>
          <a:p>
            <a:endParaRPr lang="pt-BR" dirty="0" smtClean="0"/>
          </a:p>
          <a:p>
            <a:r>
              <a:rPr lang="pt-BR" sz="1600" dirty="0" smtClean="0"/>
              <a:t>1. </a:t>
            </a:r>
            <a:r>
              <a:rPr lang="pt-BR" sz="1600" b="1" dirty="0" smtClean="0"/>
              <a:t>Calculadora Simples:</a:t>
            </a:r>
            <a:r>
              <a:rPr lang="pt-BR" sz="1600" dirty="0" smtClean="0"/>
              <a:t> Crie uma calculadora que faça operações básicas como soma, subtração, multiplicação e divisão.</a:t>
            </a:r>
          </a:p>
          <a:p>
            <a:endParaRPr lang="pt-BR" sz="1600" dirty="0" smtClean="0"/>
          </a:p>
          <a:p>
            <a:r>
              <a:rPr lang="pt-BR" sz="1600" dirty="0" smtClean="0"/>
              <a:t>2. </a:t>
            </a:r>
            <a:r>
              <a:rPr lang="pt-BR" sz="1600" b="1" dirty="0" smtClean="0"/>
              <a:t>Conversor de Temperatura:</a:t>
            </a:r>
            <a:r>
              <a:rPr lang="pt-BR" sz="1600" dirty="0" smtClean="0"/>
              <a:t> Faça um programa que converta Celsius para Fahrenheit e vice-versa.</a:t>
            </a:r>
          </a:p>
          <a:p>
            <a:endParaRPr lang="pt-BR" sz="1600" dirty="0" smtClean="0"/>
          </a:p>
          <a:p>
            <a:r>
              <a:rPr lang="pt-BR" sz="1600" dirty="0" smtClean="0"/>
              <a:t>3. </a:t>
            </a:r>
            <a:r>
              <a:rPr lang="pt-BR" sz="1600" b="1" dirty="0" smtClean="0"/>
              <a:t>Adivinhação de Números:</a:t>
            </a:r>
            <a:r>
              <a:rPr lang="pt-BR" sz="1600" dirty="0" smtClean="0"/>
              <a:t> Crie um jogo onde o computador escolhe um número aleatório e o jogador precisa adivinhar.</a:t>
            </a:r>
          </a:p>
          <a:p>
            <a:endParaRPr lang="pt-BR" sz="1600" dirty="0" smtClean="0"/>
          </a:p>
          <a:p>
            <a:r>
              <a:rPr lang="pt-BR" sz="1600" dirty="0" smtClean="0"/>
              <a:t>4. </a:t>
            </a:r>
            <a:r>
              <a:rPr lang="pt-BR" sz="1600" b="1" dirty="0" smtClean="0"/>
              <a:t>Gerador de Senhas Aleatórias: </a:t>
            </a:r>
            <a:r>
              <a:rPr lang="pt-BR" sz="1600" dirty="0" smtClean="0"/>
              <a:t>Um programa que gera senhas seguras de forma aleatória.</a:t>
            </a: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38EC-D8A4-4DB6-B3AF-B73CC8EA31CA}" type="slidenum">
              <a:rPr lang="pt-BR" smtClean="0"/>
              <a:pPr/>
              <a:t>12</a:t>
            </a:fld>
            <a:endParaRPr lang="pt-BR" dirty="0"/>
          </a:p>
        </p:txBody>
      </p:sp>
    </p:spTree>
  </p:cSld>
  <p:clrMapOvr>
    <a:masterClrMapping/>
  </p:clrMapOvr>
  <p:transition advTm="359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6858000" cy="9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tângulo 11"/>
          <p:cNvSpPr/>
          <p:nvPr/>
        </p:nvSpPr>
        <p:spPr>
          <a:xfrm>
            <a:off x="857256" y="5143504"/>
            <a:ext cx="5072098" cy="42975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1928802" y="2016183"/>
            <a:ext cx="5072098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00" dirty="0" smtClean="0">
                <a:solidFill>
                  <a:schemeClr val="bg1">
                    <a:lumMod val="95000"/>
                  </a:schemeClr>
                </a:solidFill>
              </a:rPr>
              <a:t>06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857256" y="5143504"/>
            <a:ext cx="5214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PROJETOS PARA NÍVEL INTERMEDIÁRIO</a:t>
            </a:r>
          </a:p>
        </p:txBody>
      </p:sp>
      <p:pic>
        <p:nvPicPr>
          <p:cNvPr id="6" name="Picture 2" descr="C:\Users\Caio Guimarães\Downloads\python-logo-png_seeklogo-27383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4620" y="6365451"/>
            <a:ext cx="1500198" cy="1492697"/>
          </a:xfrm>
          <a:prstGeom prst="rect">
            <a:avLst/>
          </a:prstGeom>
          <a:noFill/>
        </p:spPr>
      </p:pic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38EC-D8A4-4DB6-B3AF-B73CC8EA31CA}" type="slidenum">
              <a:rPr lang="pt-BR" smtClean="0"/>
              <a:pPr/>
              <a:t>13</a:t>
            </a:fld>
            <a:endParaRPr lang="pt-BR" dirty="0"/>
          </a:p>
        </p:txBody>
      </p:sp>
    </p:spTree>
  </p:cSld>
  <p:clrMapOvr>
    <a:masterClrMapping/>
  </p:clrMapOvr>
  <p:transition advTm="375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6858000" cy="9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tângulo 5"/>
          <p:cNvSpPr/>
          <p:nvPr/>
        </p:nvSpPr>
        <p:spPr>
          <a:xfrm>
            <a:off x="1142984" y="1357290"/>
            <a:ext cx="4643470" cy="50006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1142984" y="2357422"/>
            <a:ext cx="4643470" cy="51435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357298" y="1357290"/>
            <a:ext cx="4214842" cy="595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50" dirty="0" smtClean="0">
                <a:solidFill>
                  <a:schemeClr val="bg1"/>
                </a:solidFill>
              </a:rPr>
              <a:t>Projetos para nível intermediário</a:t>
            </a:r>
          </a:p>
          <a:p>
            <a:endParaRPr lang="pt-BR" sz="2200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pt-BR" sz="22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pt-BR" dirty="0" smtClean="0"/>
              <a:t>Quando você já tem uma boa base, é hora de avançar. Aqui vão algumas </a:t>
            </a:r>
            <a:r>
              <a:rPr lang="pt-BR" dirty="0" err="1" smtClean="0"/>
              <a:t>ideias</a:t>
            </a:r>
            <a:r>
              <a:rPr lang="pt-BR" dirty="0" smtClean="0"/>
              <a:t> mais desafiadoras:</a:t>
            </a:r>
          </a:p>
          <a:p>
            <a:endParaRPr lang="pt-BR" sz="2000" dirty="0" smtClean="0"/>
          </a:p>
          <a:p>
            <a:r>
              <a:rPr lang="pt-BR" sz="1600" dirty="0" smtClean="0"/>
              <a:t>1. </a:t>
            </a:r>
            <a:r>
              <a:rPr lang="pt-BR" sz="1600" b="1" dirty="0" smtClean="0"/>
              <a:t>Jogo da Forca: </a:t>
            </a:r>
            <a:r>
              <a:rPr lang="pt-BR" sz="1600" dirty="0" smtClean="0"/>
              <a:t>Implemente o clássico jogo da forca, onde o usuário tenta adivinhar uma palavra secreta.</a:t>
            </a:r>
          </a:p>
          <a:p>
            <a:endParaRPr lang="pt-BR" sz="1600" dirty="0" smtClean="0"/>
          </a:p>
          <a:p>
            <a:r>
              <a:rPr lang="pt-BR" sz="1600" dirty="0" smtClean="0"/>
              <a:t>2. </a:t>
            </a:r>
            <a:r>
              <a:rPr lang="pt-BR" sz="1600" b="1" dirty="0" smtClean="0"/>
              <a:t>Cadastro de Usuários: </a:t>
            </a:r>
            <a:r>
              <a:rPr lang="pt-BR" sz="1600" dirty="0" smtClean="0"/>
              <a:t>Crie um sistema simples de cadastro e </a:t>
            </a:r>
            <a:r>
              <a:rPr lang="pt-BR" sz="1600" dirty="0" err="1" smtClean="0"/>
              <a:t>login</a:t>
            </a:r>
            <a:r>
              <a:rPr lang="pt-BR" sz="1600" dirty="0" smtClean="0"/>
              <a:t>, onde os dados são salvos em um arquivo de texto.</a:t>
            </a:r>
          </a:p>
          <a:p>
            <a:endParaRPr lang="pt-BR" sz="1600" dirty="0" smtClean="0"/>
          </a:p>
          <a:p>
            <a:r>
              <a:rPr lang="pt-BR" sz="1600" dirty="0" smtClean="0"/>
              <a:t>3. </a:t>
            </a:r>
            <a:r>
              <a:rPr lang="pt-BR" sz="1600" b="1" dirty="0" smtClean="0"/>
              <a:t>Calculadora de IMC: </a:t>
            </a:r>
            <a:r>
              <a:rPr lang="pt-BR" sz="1600" dirty="0" smtClean="0"/>
              <a:t>Crie uma calculadora que calcule o Índice de Massa Corporal (IMC) e forneça sugestões com base no resultado.</a:t>
            </a:r>
          </a:p>
          <a:p>
            <a:endParaRPr lang="pt-BR" sz="1600" dirty="0" smtClean="0"/>
          </a:p>
          <a:p>
            <a:r>
              <a:rPr lang="pt-BR" sz="1600" dirty="0" smtClean="0"/>
              <a:t>4. </a:t>
            </a:r>
            <a:r>
              <a:rPr lang="pt-BR" sz="1600" b="1" dirty="0" smtClean="0"/>
              <a:t>Analisador de Dados de CSV: </a:t>
            </a:r>
            <a:r>
              <a:rPr lang="pt-BR" sz="1600" dirty="0" smtClean="0"/>
              <a:t>Use a biblioteca pandas para carregar e analisar dados de um arquivo CSV, fazendo cálculos e visualizações.</a:t>
            </a:r>
            <a:endParaRPr lang="pt-BR" sz="1600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38EC-D8A4-4DB6-B3AF-B73CC8EA31CA}" type="slidenum">
              <a:rPr lang="pt-BR" smtClean="0"/>
              <a:pPr/>
              <a:t>14</a:t>
            </a:fld>
            <a:endParaRPr lang="pt-BR" dirty="0"/>
          </a:p>
        </p:txBody>
      </p:sp>
    </p:spTree>
  </p:cSld>
  <p:clrMapOvr>
    <a:masterClrMapping/>
  </p:clrMapOvr>
  <p:transition advTm="36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6858000" cy="9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tângulo 11"/>
          <p:cNvSpPr/>
          <p:nvPr/>
        </p:nvSpPr>
        <p:spPr>
          <a:xfrm>
            <a:off x="2285992" y="5143504"/>
            <a:ext cx="2286016" cy="42975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1928802" y="2016183"/>
            <a:ext cx="5072098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00" dirty="0" smtClean="0">
                <a:solidFill>
                  <a:schemeClr val="bg1">
                    <a:lumMod val="95000"/>
                  </a:schemeClr>
                </a:solidFill>
              </a:rPr>
              <a:t>07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2500330" y="5143504"/>
            <a:ext cx="200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CONCLUSÕES</a:t>
            </a:r>
          </a:p>
        </p:txBody>
      </p:sp>
      <p:pic>
        <p:nvPicPr>
          <p:cNvPr id="6" name="Picture 2" descr="C:\Users\Caio Guimarães\Downloads\python-logo-png_seeklogo-27383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4620" y="6365451"/>
            <a:ext cx="1500198" cy="1492697"/>
          </a:xfrm>
          <a:prstGeom prst="rect">
            <a:avLst/>
          </a:prstGeom>
          <a:noFill/>
        </p:spPr>
      </p:pic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38EC-D8A4-4DB6-B3AF-B73CC8EA31CA}" type="slidenum">
              <a:rPr lang="pt-BR" smtClean="0"/>
              <a:pPr/>
              <a:t>15</a:t>
            </a:fld>
            <a:endParaRPr lang="pt-BR" dirty="0"/>
          </a:p>
        </p:txBody>
      </p:sp>
    </p:spTree>
  </p:cSld>
  <p:clrMapOvr>
    <a:masterClrMapping/>
  </p:clrMapOvr>
  <p:transition advTm="344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6858000" cy="9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tângulo 5"/>
          <p:cNvSpPr/>
          <p:nvPr/>
        </p:nvSpPr>
        <p:spPr>
          <a:xfrm>
            <a:off x="1142984" y="1357290"/>
            <a:ext cx="4643470" cy="50006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1142984" y="2357422"/>
            <a:ext cx="4643470" cy="51435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357298" y="1357290"/>
            <a:ext cx="4214842" cy="5993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50" dirty="0" smtClean="0">
                <a:solidFill>
                  <a:schemeClr val="bg1"/>
                </a:solidFill>
              </a:rPr>
              <a:t>Conclusões</a:t>
            </a:r>
          </a:p>
          <a:p>
            <a:endParaRPr lang="pt-BR" sz="2200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pt-BR" sz="22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pt-BR" dirty="0" smtClean="0"/>
              <a:t>Obrigado por ler até aqui. </a:t>
            </a:r>
          </a:p>
          <a:p>
            <a:endParaRPr lang="pt-BR" dirty="0" smtClean="0"/>
          </a:p>
          <a:p>
            <a:pPr algn="just"/>
            <a:r>
              <a:rPr lang="pt-BR" sz="1600" dirty="0" smtClean="0"/>
              <a:t>Este </a:t>
            </a:r>
            <a:r>
              <a:rPr lang="pt-BR" sz="1600" dirty="0" err="1" smtClean="0"/>
              <a:t>Ebook</a:t>
            </a:r>
            <a:r>
              <a:rPr lang="pt-BR" sz="1600" dirty="0" smtClean="0"/>
              <a:t> foi gerado por IA, revisado e diagramado por um humano, com o objetivo de por em prática conteúdos abordados no </a:t>
            </a:r>
            <a:r>
              <a:rPr lang="pt-BR" sz="1600" dirty="0" err="1" smtClean="0"/>
              <a:t>bootcamp</a:t>
            </a:r>
            <a:r>
              <a:rPr lang="pt-BR" sz="1600" dirty="0" smtClean="0"/>
              <a:t> “</a:t>
            </a:r>
            <a:r>
              <a:rPr lang="pt-BR" sz="1600" b="1" dirty="0" smtClean="0"/>
              <a:t>CAIXA - IA Generativa com Microsoft </a:t>
            </a:r>
            <a:r>
              <a:rPr lang="pt-BR" sz="1600" b="1" dirty="0" err="1" smtClean="0"/>
              <a:t>Copilot</a:t>
            </a:r>
            <a:r>
              <a:rPr lang="pt-BR" sz="1600" dirty="0" smtClean="0"/>
              <a:t>“, ministrado pela DIO (http://dio.me).</a:t>
            </a:r>
          </a:p>
          <a:p>
            <a:pPr algn="just"/>
            <a:endParaRPr lang="pt-BR" sz="1600" dirty="0" smtClean="0"/>
          </a:p>
          <a:p>
            <a:pPr algn="just"/>
            <a:r>
              <a:rPr lang="pt-BR" sz="1400" dirty="0" smtClean="0"/>
              <a:t>Ferramentas utilizadas: </a:t>
            </a:r>
          </a:p>
          <a:p>
            <a:pPr algn="just">
              <a:buFont typeface="Arial" pitchFamily="34" charset="0"/>
              <a:buChar char="•"/>
            </a:pPr>
            <a:r>
              <a:rPr lang="pt-BR" sz="1400" b="1" dirty="0" err="1" smtClean="0"/>
              <a:t>ChatGPT</a:t>
            </a:r>
            <a:r>
              <a:rPr lang="pt-BR" sz="1400" dirty="0" smtClean="0"/>
              <a:t> para geração do conteúdo textual, </a:t>
            </a:r>
          </a:p>
          <a:p>
            <a:pPr algn="just">
              <a:buFont typeface="Arial" pitchFamily="34" charset="0"/>
              <a:buChar char="•"/>
            </a:pPr>
            <a:r>
              <a:rPr lang="pt-BR" sz="1400" b="1" dirty="0" err="1" smtClean="0"/>
              <a:t>Gencraft</a:t>
            </a:r>
            <a:r>
              <a:rPr lang="pt-BR" sz="1400" dirty="0" smtClean="0"/>
              <a:t> para geração da imagem de capa,</a:t>
            </a:r>
          </a:p>
          <a:p>
            <a:pPr algn="just">
              <a:buFont typeface="Arial" pitchFamily="34" charset="0"/>
              <a:buChar char="•"/>
            </a:pPr>
            <a:r>
              <a:rPr lang="pt-BR" sz="1400" b="1" dirty="0" smtClean="0"/>
              <a:t>Ray.</a:t>
            </a:r>
            <a:r>
              <a:rPr lang="pt-BR" sz="1400" b="1" dirty="0" err="1" smtClean="0"/>
              <a:t>so</a:t>
            </a:r>
            <a:r>
              <a:rPr lang="pt-BR" sz="1400" dirty="0" smtClean="0"/>
              <a:t> para layout de código </a:t>
            </a:r>
            <a:r>
              <a:rPr lang="pt-BR" sz="1400" dirty="0" err="1" smtClean="0"/>
              <a:t>Python</a:t>
            </a:r>
            <a:r>
              <a:rPr lang="pt-BR" sz="1400" dirty="0" smtClean="0"/>
              <a:t> ,</a:t>
            </a:r>
          </a:p>
          <a:p>
            <a:pPr algn="just">
              <a:buFont typeface="Arial" pitchFamily="34" charset="0"/>
              <a:buChar char="•"/>
            </a:pPr>
            <a:r>
              <a:rPr lang="pt-BR" sz="1400" b="1" dirty="0" smtClean="0"/>
              <a:t>Power </a:t>
            </a:r>
            <a:r>
              <a:rPr lang="pt-BR" sz="1400" b="1" dirty="0" err="1" smtClean="0"/>
              <a:t>Point</a:t>
            </a:r>
            <a:r>
              <a:rPr lang="pt-BR" sz="1400" dirty="0" smtClean="0"/>
              <a:t> para diagramação.</a:t>
            </a:r>
          </a:p>
          <a:p>
            <a:endParaRPr lang="pt-BR" sz="1200" dirty="0" smtClean="0"/>
          </a:p>
          <a:p>
            <a:endParaRPr lang="pt-BR" sz="1200" dirty="0" smtClean="0"/>
          </a:p>
          <a:p>
            <a:endParaRPr lang="pt-BR" sz="1200" dirty="0" smtClean="0"/>
          </a:p>
          <a:p>
            <a:r>
              <a:rPr lang="pt-BR" sz="1200" dirty="0" smtClean="0"/>
              <a:t>                https://github.com/Caioguimaraesb/</a:t>
            </a:r>
          </a:p>
          <a:p>
            <a:endParaRPr lang="pt-BR" sz="1200" dirty="0" smtClean="0"/>
          </a:p>
          <a:p>
            <a:endParaRPr lang="pt-BR" sz="1200" dirty="0" smtClean="0"/>
          </a:p>
          <a:p>
            <a:r>
              <a:rPr lang="pt-BR" sz="1200" dirty="0" smtClean="0"/>
              <a:t>                https://instagram.com/caiogu1maraes</a:t>
            </a:r>
            <a:endParaRPr lang="pt-BR" sz="1200" dirty="0"/>
          </a:p>
        </p:txBody>
      </p:sp>
      <p:pic>
        <p:nvPicPr>
          <p:cNvPr id="5124" name="Picture 4" descr="Github Logo - Free social media icon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00570" y="6143636"/>
            <a:ext cx="500066" cy="500066"/>
          </a:xfrm>
          <a:prstGeom prst="rect">
            <a:avLst/>
          </a:prstGeom>
          <a:noFill/>
        </p:spPr>
      </p:pic>
      <p:pic>
        <p:nvPicPr>
          <p:cNvPr id="5128" name="Picture 8" descr="Ficheiro:Instagram icon.png – Wikipédia, a enciclopédia livr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00570" y="6715140"/>
            <a:ext cx="500066" cy="500066"/>
          </a:xfrm>
          <a:prstGeom prst="rect">
            <a:avLst/>
          </a:prstGeom>
          <a:noFill/>
        </p:spPr>
      </p:pic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38EC-D8A4-4DB6-B3AF-B73CC8EA31CA}" type="slidenum">
              <a:rPr lang="pt-BR" smtClean="0"/>
              <a:pPr/>
              <a:t>16</a:t>
            </a:fld>
            <a:endParaRPr lang="pt-BR" dirty="0"/>
          </a:p>
        </p:txBody>
      </p:sp>
    </p:spTree>
  </p:cSld>
  <p:clrMapOvr>
    <a:masterClrMapping/>
  </p:clrMapOvr>
  <p:transition advTm="20922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6858000" cy="9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tângulo 11"/>
          <p:cNvSpPr/>
          <p:nvPr/>
        </p:nvSpPr>
        <p:spPr>
          <a:xfrm>
            <a:off x="1857364" y="5143504"/>
            <a:ext cx="3357586" cy="42975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1928802" y="2016183"/>
            <a:ext cx="5072098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00" dirty="0" smtClean="0">
                <a:solidFill>
                  <a:schemeClr val="bg1">
                    <a:lumMod val="95000"/>
                  </a:schemeClr>
                </a:solidFill>
              </a:rPr>
              <a:t>01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928802" y="5072066"/>
            <a:ext cx="3786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chemeClr val="bg1">
                    <a:lumMod val="95000"/>
                  </a:schemeClr>
                </a:solidFill>
              </a:rPr>
              <a:t>O QUE É PYTHON?</a:t>
            </a:r>
          </a:p>
        </p:txBody>
      </p:sp>
      <p:pic>
        <p:nvPicPr>
          <p:cNvPr id="6" name="Picture 2" descr="C:\Users\Caio Guimarães\Downloads\python-logo-png_seeklogo-27383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4620" y="6365451"/>
            <a:ext cx="1500198" cy="1492697"/>
          </a:xfrm>
          <a:prstGeom prst="rect">
            <a:avLst/>
          </a:prstGeom>
          <a:noFill/>
        </p:spPr>
      </p:pic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38EC-D8A4-4DB6-B3AF-B73CC8EA31CA}" type="slidenum">
              <a:rPr lang="pt-BR" smtClean="0"/>
              <a:pPr/>
              <a:t>2</a:t>
            </a:fld>
            <a:endParaRPr lang="pt-BR" dirty="0"/>
          </a:p>
        </p:txBody>
      </p:sp>
    </p:spTree>
  </p:cSld>
  <p:clrMapOvr>
    <a:masterClrMapping/>
  </p:clrMapOvr>
  <p:transition advTm="438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6858000" cy="9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tângulo 5"/>
          <p:cNvSpPr/>
          <p:nvPr/>
        </p:nvSpPr>
        <p:spPr>
          <a:xfrm>
            <a:off x="1142984" y="1357290"/>
            <a:ext cx="4643470" cy="50006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1142984" y="2357422"/>
            <a:ext cx="4643470" cy="4643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357298" y="1303637"/>
            <a:ext cx="4214842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chemeClr val="bg1">
                    <a:lumMod val="95000"/>
                  </a:schemeClr>
                </a:solidFill>
              </a:rPr>
              <a:t>O que é </a:t>
            </a:r>
            <a:r>
              <a:rPr lang="pt-BR" sz="3200" dirty="0" err="1" smtClean="0">
                <a:solidFill>
                  <a:schemeClr val="bg1">
                    <a:lumMod val="95000"/>
                  </a:schemeClr>
                </a:solidFill>
              </a:rPr>
              <a:t>Python</a:t>
            </a:r>
            <a:r>
              <a:rPr lang="pt-BR" sz="3200" dirty="0" smtClean="0">
                <a:solidFill>
                  <a:schemeClr val="bg1">
                    <a:lumMod val="95000"/>
                  </a:schemeClr>
                </a:solidFill>
              </a:rPr>
              <a:t>? </a:t>
            </a:r>
          </a:p>
          <a:p>
            <a:endParaRPr lang="pt-BR" sz="2200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pt-BR" sz="2200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pt-BR" dirty="0" smtClean="0"/>
              <a:t>O </a:t>
            </a:r>
            <a:r>
              <a:rPr lang="pt-BR" dirty="0" err="1" smtClean="0"/>
              <a:t>Python</a:t>
            </a:r>
            <a:r>
              <a:rPr lang="pt-BR" dirty="0" smtClean="0"/>
              <a:t> é uma das linguagens de programação mais populares e fáceis de aprender! 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Ele foi criado por Guido Van </a:t>
            </a:r>
            <a:r>
              <a:rPr lang="pt-BR" dirty="0" err="1" smtClean="0"/>
              <a:t>Rossum</a:t>
            </a:r>
            <a:r>
              <a:rPr lang="pt-BR" dirty="0" smtClean="0"/>
              <a:t> e é conhecido por sua sintaxe simples e legibilidade. É uma linguagem de código aberto, o que significa que qualquer pessoa pode usá-la e contribuir para seu desenvolvimento.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Com </a:t>
            </a:r>
            <a:r>
              <a:rPr lang="pt-BR" dirty="0" err="1" smtClean="0"/>
              <a:t>Python</a:t>
            </a:r>
            <a:r>
              <a:rPr lang="pt-BR" dirty="0" smtClean="0"/>
              <a:t>, você pode criar desde scripts (conjuntos de instruções) simples até sistemas complexos como aplicativos web, jogos e até inteligência artificial.</a:t>
            </a:r>
          </a:p>
          <a:p>
            <a:pPr algn="just"/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38EC-D8A4-4DB6-B3AF-B73CC8EA31CA}" type="slidenum">
              <a:rPr lang="pt-BR" smtClean="0"/>
              <a:pPr/>
              <a:t>3</a:t>
            </a:fld>
            <a:endParaRPr lang="pt-BR" dirty="0"/>
          </a:p>
        </p:txBody>
      </p:sp>
    </p:spTree>
  </p:cSld>
  <p:clrMapOvr>
    <a:masterClrMapping/>
  </p:clrMapOvr>
  <p:transition advTm="312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6858000" cy="9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tângulo 11"/>
          <p:cNvSpPr/>
          <p:nvPr/>
        </p:nvSpPr>
        <p:spPr>
          <a:xfrm>
            <a:off x="1357298" y="5143504"/>
            <a:ext cx="4286280" cy="42975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1928802" y="2016183"/>
            <a:ext cx="5072098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00" dirty="0" smtClean="0">
                <a:solidFill>
                  <a:schemeClr val="bg1">
                    <a:lumMod val="95000"/>
                  </a:schemeClr>
                </a:solidFill>
              </a:rPr>
              <a:t>02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428736" y="5143504"/>
            <a:ext cx="4286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PARA QUE O PYTHON É USADO?</a:t>
            </a:r>
          </a:p>
        </p:txBody>
      </p:sp>
      <p:pic>
        <p:nvPicPr>
          <p:cNvPr id="6" name="Picture 2" descr="C:\Users\Caio Guimarães\Downloads\python-logo-png_seeklogo-27383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4620" y="6365451"/>
            <a:ext cx="1500198" cy="1492697"/>
          </a:xfrm>
          <a:prstGeom prst="rect">
            <a:avLst/>
          </a:prstGeom>
          <a:noFill/>
        </p:spPr>
      </p:pic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38EC-D8A4-4DB6-B3AF-B73CC8EA31CA}" type="slidenum">
              <a:rPr lang="pt-BR" smtClean="0"/>
              <a:pPr/>
              <a:t>4</a:t>
            </a:fld>
            <a:endParaRPr lang="pt-BR" dirty="0"/>
          </a:p>
        </p:txBody>
      </p:sp>
    </p:spTree>
  </p:cSld>
  <p:clrMapOvr>
    <a:masterClrMapping/>
  </p:clrMapOvr>
  <p:transition advTm="266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6858000" cy="9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tângulo 5"/>
          <p:cNvSpPr/>
          <p:nvPr/>
        </p:nvSpPr>
        <p:spPr>
          <a:xfrm>
            <a:off x="1142984" y="1357290"/>
            <a:ext cx="4643470" cy="50006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1142984" y="2357422"/>
            <a:ext cx="4643470" cy="4929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357298" y="1357290"/>
            <a:ext cx="4214842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Para que o </a:t>
            </a:r>
            <a:r>
              <a:rPr lang="pt-BR" sz="2400" dirty="0" err="1" smtClean="0">
                <a:solidFill>
                  <a:schemeClr val="bg1"/>
                </a:solidFill>
              </a:rPr>
              <a:t>Python</a:t>
            </a:r>
            <a:r>
              <a:rPr lang="pt-BR" sz="2400" dirty="0" smtClean="0">
                <a:solidFill>
                  <a:schemeClr val="bg1"/>
                </a:solidFill>
              </a:rPr>
              <a:t> é Usado? </a:t>
            </a:r>
          </a:p>
          <a:p>
            <a:endParaRPr lang="pt-BR" sz="2200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pt-BR" sz="22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pt-BR" dirty="0" smtClean="0"/>
              <a:t>O </a:t>
            </a:r>
            <a:r>
              <a:rPr lang="pt-BR" dirty="0" err="1" smtClean="0"/>
              <a:t>Python</a:t>
            </a:r>
            <a:r>
              <a:rPr lang="pt-BR" dirty="0" smtClean="0"/>
              <a:t> é extremamente versátil. Ele é usado em diversas áreas, como:</a:t>
            </a:r>
          </a:p>
          <a:p>
            <a:endParaRPr lang="pt-BR" dirty="0" smtClean="0"/>
          </a:p>
          <a:p>
            <a:pPr algn="just"/>
            <a:r>
              <a:rPr lang="pt-BR" sz="1600" b="1" dirty="0" smtClean="0"/>
              <a:t>Desenvolvimento Web:</a:t>
            </a:r>
            <a:r>
              <a:rPr lang="pt-BR" sz="1600" dirty="0" smtClean="0"/>
              <a:t> Criando sites e aplicações.</a:t>
            </a:r>
          </a:p>
          <a:p>
            <a:pPr algn="just"/>
            <a:endParaRPr lang="pt-BR" sz="1600" dirty="0" smtClean="0"/>
          </a:p>
          <a:p>
            <a:pPr algn="just"/>
            <a:r>
              <a:rPr lang="pt-BR" sz="1600" b="1" dirty="0" smtClean="0"/>
              <a:t>Automação de Tarefas:</a:t>
            </a:r>
            <a:r>
              <a:rPr lang="pt-BR" sz="1600" dirty="0" smtClean="0"/>
              <a:t> Para automatizar rotinas no computador (ex: enviar e-mails e </a:t>
            </a:r>
            <a:r>
              <a:rPr lang="pt-BR" sz="1600" dirty="0" err="1" smtClean="0"/>
              <a:t>renomear</a:t>
            </a:r>
            <a:r>
              <a:rPr lang="pt-BR" sz="1600" dirty="0" smtClean="0"/>
              <a:t> arquivos).</a:t>
            </a:r>
          </a:p>
          <a:p>
            <a:pPr algn="just"/>
            <a:endParaRPr lang="pt-BR" sz="1600" dirty="0" smtClean="0"/>
          </a:p>
          <a:p>
            <a:pPr algn="just"/>
            <a:r>
              <a:rPr lang="pt-BR" sz="1600" b="1" dirty="0" smtClean="0"/>
              <a:t>Data </a:t>
            </a:r>
            <a:r>
              <a:rPr lang="pt-BR" sz="1600" b="1" dirty="0" err="1" smtClean="0"/>
              <a:t>Science</a:t>
            </a:r>
            <a:r>
              <a:rPr lang="pt-BR" sz="1600" b="1" dirty="0" smtClean="0"/>
              <a:t> e Análise de Dados:</a:t>
            </a:r>
            <a:r>
              <a:rPr lang="pt-BR" sz="1600" dirty="0" smtClean="0"/>
              <a:t> Manipulação e visualização de dados.</a:t>
            </a:r>
          </a:p>
          <a:p>
            <a:pPr algn="just"/>
            <a:endParaRPr lang="pt-BR" sz="1600" dirty="0" smtClean="0"/>
          </a:p>
          <a:p>
            <a:pPr algn="just"/>
            <a:r>
              <a:rPr lang="pt-BR" sz="1600" b="1" dirty="0" smtClean="0"/>
              <a:t>Inteligência Artificial:</a:t>
            </a:r>
            <a:r>
              <a:rPr lang="pt-BR" sz="1600" dirty="0" smtClean="0"/>
              <a:t> Criando modelos de aprendizado de máquina e redes neurais.</a:t>
            </a:r>
          </a:p>
          <a:p>
            <a:pPr algn="just"/>
            <a:endParaRPr lang="pt-BR" sz="1600" dirty="0" smtClean="0"/>
          </a:p>
          <a:p>
            <a:pPr algn="just"/>
            <a:r>
              <a:rPr lang="pt-BR" sz="1600" b="1" dirty="0" smtClean="0"/>
              <a:t>Desenvolvimento de Jogos:</a:t>
            </a:r>
            <a:r>
              <a:rPr lang="pt-BR" sz="1600" dirty="0" smtClean="0"/>
              <a:t> Criando jogos simples.</a:t>
            </a:r>
          </a:p>
          <a:p>
            <a:pPr algn="just"/>
            <a:endParaRPr lang="pt-BR" dirty="0" smtClean="0"/>
          </a:p>
          <a:p>
            <a:pPr algn="just"/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38EC-D8A4-4DB6-B3AF-B73CC8EA31CA}" type="slidenum">
              <a:rPr lang="pt-BR" smtClean="0"/>
              <a:pPr/>
              <a:t>5</a:t>
            </a:fld>
            <a:endParaRPr lang="pt-BR" dirty="0"/>
          </a:p>
        </p:txBody>
      </p:sp>
    </p:spTree>
  </p:cSld>
  <p:clrMapOvr>
    <a:masterClrMapping/>
  </p:clrMapOvr>
  <p:transition advTm="25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6858000" cy="9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tângulo 11"/>
          <p:cNvSpPr/>
          <p:nvPr/>
        </p:nvSpPr>
        <p:spPr>
          <a:xfrm>
            <a:off x="1214422" y="5143504"/>
            <a:ext cx="4357718" cy="42975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1928802" y="2016183"/>
            <a:ext cx="5072098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00" dirty="0" smtClean="0">
                <a:solidFill>
                  <a:schemeClr val="bg1">
                    <a:lumMod val="95000"/>
                  </a:schemeClr>
                </a:solidFill>
              </a:rPr>
              <a:t>03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214422" y="5110467"/>
            <a:ext cx="4429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PRIMEIROS PASSOS COM PYTHON</a:t>
            </a:r>
          </a:p>
        </p:txBody>
      </p:sp>
      <p:pic>
        <p:nvPicPr>
          <p:cNvPr id="6" name="Picture 2" descr="C:\Users\Caio Guimarães\Downloads\python-logo-png_seeklogo-27383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4620" y="6365451"/>
            <a:ext cx="1500198" cy="1492697"/>
          </a:xfrm>
          <a:prstGeom prst="rect">
            <a:avLst/>
          </a:prstGeom>
          <a:noFill/>
        </p:spPr>
      </p:pic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38EC-D8A4-4DB6-B3AF-B73CC8EA31CA}" type="slidenum">
              <a:rPr lang="pt-BR" smtClean="0"/>
              <a:pPr/>
              <a:t>6</a:t>
            </a:fld>
            <a:endParaRPr lang="pt-BR" dirty="0"/>
          </a:p>
        </p:txBody>
      </p:sp>
    </p:spTree>
  </p:cSld>
  <p:clrMapOvr>
    <a:masterClrMapping/>
  </p:clrMapOvr>
  <p:transition advTm="25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6858000" cy="9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tângulo 5"/>
          <p:cNvSpPr/>
          <p:nvPr/>
        </p:nvSpPr>
        <p:spPr>
          <a:xfrm>
            <a:off x="1142984" y="1357290"/>
            <a:ext cx="4643470" cy="50006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1142984" y="2357422"/>
            <a:ext cx="4643470" cy="4929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357298" y="1357290"/>
            <a:ext cx="4214842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Primeiros passos com </a:t>
            </a:r>
            <a:r>
              <a:rPr lang="pt-BR" sz="2400" dirty="0" err="1" smtClean="0">
                <a:solidFill>
                  <a:schemeClr val="bg1"/>
                </a:solidFill>
              </a:rPr>
              <a:t>Python</a:t>
            </a:r>
            <a:endParaRPr lang="pt-BR" sz="2400" dirty="0" smtClean="0">
              <a:solidFill>
                <a:schemeClr val="bg1"/>
              </a:solidFill>
            </a:endParaRPr>
          </a:p>
          <a:p>
            <a:endParaRPr lang="pt-BR" sz="2200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pt-BR" sz="22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pt-BR" dirty="0" smtClean="0"/>
              <a:t>Antes de começar a programar, você precisa instalar o </a:t>
            </a:r>
            <a:r>
              <a:rPr lang="pt-BR" dirty="0" err="1" smtClean="0"/>
              <a:t>Python</a:t>
            </a:r>
            <a:r>
              <a:rPr lang="pt-BR" dirty="0" smtClean="0"/>
              <a:t>! Basta ir ao site oficial (python.org), baixar a versão mais recente e seguir o tutorial de instalação.</a:t>
            </a:r>
          </a:p>
          <a:p>
            <a:endParaRPr lang="pt-BR" dirty="0" smtClean="0"/>
          </a:p>
          <a:p>
            <a:r>
              <a:rPr lang="pt-BR" sz="1600" dirty="0" smtClean="0"/>
              <a:t>Depois de instalar, abra o terminal ou o IDLE (o ambiente padrão do </a:t>
            </a:r>
            <a:r>
              <a:rPr lang="pt-BR" sz="1600" dirty="0" err="1" smtClean="0"/>
              <a:t>Python</a:t>
            </a:r>
            <a:r>
              <a:rPr lang="pt-BR" sz="1600" dirty="0" smtClean="0"/>
              <a:t>) e digite o seguinte código:</a:t>
            </a:r>
          </a:p>
          <a:p>
            <a:endParaRPr lang="pt-BR" sz="1600" dirty="0" smtClean="0"/>
          </a:p>
          <a:p>
            <a:endParaRPr lang="pt-BR" sz="1600" dirty="0" smtClean="0"/>
          </a:p>
          <a:p>
            <a:endParaRPr lang="pt-BR" sz="1600" dirty="0" smtClean="0"/>
          </a:p>
          <a:p>
            <a:endParaRPr lang="pt-BR" sz="1600" dirty="0" smtClean="0"/>
          </a:p>
          <a:p>
            <a:endParaRPr lang="pt-BR" sz="1600" dirty="0" smtClean="0"/>
          </a:p>
          <a:p>
            <a:endParaRPr lang="pt-BR" sz="1600" dirty="0" smtClean="0"/>
          </a:p>
          <a:p>
            <a:r>
              <a:rPr lang="pt-BR" sz="1600" dirty="0" smtClean="0"/>
              <a:t>Esse é o clássico exemplo de "</a:t>
            </a:r>
            <a:r>
              <a:rPr lang="pt-BR" sz="1600" dirty="0" err="1" smtClean="0"/>
              <a:t>Hello</a:t>
            </a:r>
            <a:r>
              <a:rPr lang="pt-BR" sz="1600" dirty="0" smtClean="0"/>
              <a:t>, World!“. Por onde qualquer programador começa!</a:t>
            </a:r>
            <a:endParaRPr lang="pt-BR" dirty="0" smtClean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60" y="4634646"/>
            <a:ext cx="4429156" cy="1294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38EC-D8A4-4DB6-B3AF-B73CC8EA31CA}" type="slidenum">
              <a:rPr lang="pt-BR" smtClean="0"/>
              <a:pPr/>
              <a:t>7</a:t>
            </a:fld>
            <a:endParaRPr lang="pt-BR" dirty="0"/>
          </a:p>
        </p:txBody>
      </p:sp>
    </p:spTree>
  </p:cSld>
  <p:clrMapOvr>
    <a:masterClrMapping/>
  </p:clrMapOvr>
  <p:transition advTm="235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6858000" cy="9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tângulo 11"/>
          <p:cNvSpPr/>
          <p:nvPr/>
        </p:nvSpPr>
        <p:spPr>
          <a:xfrm>
            <a:off x="1285860" y="5143504"/>
            <a:ext cx="4143404" cy="42975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1928802" y="2016183"/>
            <a:ext cx="5072098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00" dirty="0" smtClean="0">
                <a:solidFill>
                  <a:schemeClr val="bg1">
                    <a:lumMod val="95000"/>
                  </a:schemeClr>
                </a:solidFill>
              </a:rPr>
              <a:t>04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285860" y="5110467"/>
            <a:ext cx="4429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EXEMPLOS SIMPLES DE PYTHON</a:t>
            </a:r>
          </a:p>
        </p:txBody>
      </p:sp>
      <p:pic>
        <p:nvPicPr>
          <p:cNvPr id="6" name="Picture 2" descr="C:\Users\Caio Guimarães\Downloads\python-logo-png_seeklogo-27383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4620" y="6365451"/>
            <a:ext cx="1500198" cy="1492697"/>
          </a:xfrm>
          <a:prstGeom prst="rect">
            <a:avLst/>
          </a:prstGeom>
          <a:noFill/>
        </p:spPr>
      </p:pic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38EC-D8A4-4DB6-B3AF-B73CC8EA31CA}" type="slidenum">
              <a:rPr lang="pt-BR" smtClean="0"/>
              <a:pPr/>
              <a:t>8</a:t>
            </a:fld>
            <a:endParaRPr lang="pt-BR" dirty="0"/>
          </a:p>
        </p:txBody>
      </p:sp>
    </p:spTree>
  </p:cSld>
  <p:clrMapOvr>
    <a:masterClrMapping/>
  </p:clrMapOvr>
  <p:transition advTm="265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6858000" cy="9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tângulo 5"/>
          <p:cNvSpPr/>
          <p:nvPr/>
        </p:nvSpPr>
        <p:spPr>
          <a:xfrm>
            <a:off x="1142984" y="1357290"/>
            <a:ext cx="4643470" cy="50006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1142984" y="2357422"/>
            <a:ext cx="4643470" cy="4929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357298" y="1357290"/>
            <a:ext cx="4214842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Exemplos simples de </a:t>
            </a:r>
            <a:r>
              <a:rPr lang="pt-BR" sz="2400" dirty="0" err="1" smtClean="0">
                <a:solidFill>
                  <a:schemeClr val="bg1"/>
                </a:solidFill>
              </a:rPr>
              <a:t>Python</a:t>
            </a:r>
            <a:endParaRPr lang="pt-BR" sz="2400" dirty="0" smtClean="0">
              <a:solidFill>
                <a:schemeClr val="bg1"/>
              </a:solidFill>
            </a:endParaRPr>
          </a:p>
          <a:p>
            <a:endParaRPr lang="pt-BR" sz="2200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pt-BR" sz="22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pt-BR" dirty="0" smtClean="0"/>
              <a:t>1. </a:t>
            </a:r>
            <a:r>
              <a:rPr lang="pt-BR" b="1" dirty="0" smtClean="0"/>
              <a:t>Variáveis e Tipos de Dados:</a:t>
            </a:r>
            <a:r>
              <a:rPr lang="pt-BR" dirty="0" smtClean="0"/>
              <a:t> </a:t>
            </a:r>
            <a:r>
              <a:rPr lang="pt-BR" dirty="0" err="1" smtClean="0"/>
              <a:t>Python</a:t>
            </a:r>
            <a:r>
              <a:rPr lang="pt-BR" dirty="0" smtClean="0"/>
              <a:t> é bem flexível com tipos de dados. Aqui estão alguns exemplos: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2. </a:t>
            </a:r>
            <a:r>
              <a:rPr lang="pt-BR" b="1" dirty="0" smtClean="0"/>
              <a:t>Condicionais:</a:t>
            </a:r>
          </a:p>
          <a:p>
            <a:endParaRPr lang="pt-BR" dirty="0" smtClean="0"/>
          </a:p>
          <a:p>
            <a:endParaRPr lang="pt-B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60" y="3258365"/>
            <a:ext cx="4429156" cy="145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85860" y="5160018"/>
            <a:ext cx="4431733" cy="1840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38EC-D8A4-4DB6-B3AF-B73CC8EA31CA}" type="slidenum">
              <a:rPr lang="pt-BR" smtClean="0"/>
              <a:pPr/>
              <a:t>9</a:t>
            </a:fld>
            <a:endParaRPr lang="pt-BR" dirty="0"/>
          </a:p>
        </p:txBody>
      </p:sp>
    </p:spTree>
  </p:cSld>
  <p:clrMapOvr>
    <a:masterClrMapping/>
  </p:clrMapOvr>
  <p:transition advTm="266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7331</TotalTime>
  <Words>694</Words>
  <Application>Microsoft Office PowerPoint</Application>
  <PresentationFormat>Apresentação na tela (4:3)</PresentationFormat>
  <Paragraphs>144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Caio Guimarães</dc:creator>
  <cp:lastModifiedBy>Caio Guimarães</cp:lastModifiedBy>
  <cp:revision>39</cp:revision>
  <dcterms:created xsi:type="dcterms:W3CDTF">2024-11-27T11:46:55Z</dcterms:created>
  <dcterms:modified xsi:type="dcterms:W3CDTF">2024-12-04T12:24:41Z</dcterms:modified>
</cp:coreProperties>
</file>