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82" r:id="rId7"/>
    <p:sldId id="263" r:id="rId8"/>
    <p:sldId id="280" r:id="rId9"/>
    <p:sldId id="283" r:id="rId10"/>
    <p:sldId id="281" r:id="rId11"/>
    <p:sldId id="284" r:id="rId12"/>
    <p:sldId id="286" r:id="rId13"/>
    <p:sldId id="285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77" r:id="rId23"/>
  </p:sldIdLst>
  <p:sldSz cx="9144000" cy="6858000" type="screen4x3"/>
  <p:notesSz cx="7315200" cy="96012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pt-BR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19321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98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22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3000"/>
            </a:lvl2pPr>
            <a:lvl3pPr lvl="2" indent="0" rtl="0">
              <a:spcBef>
                <a:spcPts val="0"/>
              </a:spcBef>
              <a:buFont typeface="Arial"/>
              <a:buNone/>
              <a:defRPr sz="3000"/>
            </a:lvl3pPr>
            <a:lvl4pPr lvl="3" indent="0" rtl="0">
              <a:spcBef>
                <a:spcPts val="0"/>
              </a:spcBef>
              <a:buFont typeface="Arial"/>
              <a:buNone/>
              <a:defRPr sz="3000"/>
            </a:lvl4pPr>
            <a:lvl5pPr lvl="4" indent="0" rtl="0">
              <a:spcBef>
                <a:spcPts val="0"/>
              </a:spcBef>
              <a:buFont typeface="Arial"/>
              <a:buNone/>
              <a:defRPr sz="3000"/>
            </a:lvl5pPr>
            <a:lvl6pPr lvl="5" indent="0" rtl="0">
              <a:spcBef>
                <a:spcPts val="0"/>
              </a:spcBef>
              <a:buFont typeface="Arial"/>
              <a:buNone/>
              <a:defRPr sz="3000"/>
            </a:lvl6pPr>
            <a:lvl7pPr lvl="6" indent="0" rtl="0">
              <a:spcBef>
                <a:spcPts val="0"/>
              </a:spcBef>
              <a:buFont typeface="Arial"/>
              <a:buNone/>
              <a:defRPr sz="3000"/>
            </a:lvl7pPr>
            <a:lvl8pPr lvl="7" indent="0" rtl="0">
              <a:spcBef>
                <a:spcPts val="0"/>
              </a:spcBef>
              <a:buFont typeface="Arial"/>
              <a:buNone/>
              <a:defRPr sz="3000"/>
            </a:lvl8pPr>
            <a:lvl9pPr lvl="8" indent="0" rtl="0">
              <a:spcBef>
                <a:spcPts val="0"/>
              </a:spcBef>
              <a:buFont typeface="Arial"/>
              <a:buNone/>
              <a:defRPr sz="30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9388" y="1340766"/>
            <a:ext cx="8785200" cy="5112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3538" marR="0" lvl="0" indent="-8413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1700" marR="0" lvl="1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0950" marR="0" lvl="2" indent="-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44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990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padra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71537" y="1714488"/>
            <a:ext cx="7429500" cy="121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ti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714347" y="1500174"/>
            <a:ext cx="7815299" cy="7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Font typeface="Verdana"/>
              <a:buNone/>
              <a:defRPr sz="42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14349" y="2500306"/>
            <a:ext cx="7786798" cy="31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  <a:defRPr sz="4000" b="0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lide_fin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7365D"/>
              </a:gs>
              <a:gs pos="100000">
                <a:srgbClr val="538CD5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43240" y="1643050"/>
            <a:ext cx="2971799" cy="297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1214412" y="4572007"/>
            <a:ext cx="6929399" cy="15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53300" y="4800600"/>
            <a:ext cx="1790699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11"/>
          <p:cNvCxnSpPr/>
          <p:nvPr/>
        </p:nvCxnSpPr>
        <p:spPr>
          <a:xfrm>
            <a:off x="0" y="1214420"/>
            <a:ext cx="6858000" cy="1500"/>
          </a:xfrm>
          <a:prstGeom prst="straightConnector1">
            <a:avLst/>
          </a:prstGeom>
          <a:noFill/>
          <a:ln w="9525" cap="flat" cmpd="sng">
            <a:solidFill>
              <a:srgbClr val="5E9E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4282" y="214289"/>
            <a:ext cx="2576099" cy="785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ri.dirickson@impacta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curso/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curso/?sigla=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curso/bd" TargetMode="External"/><Relationship Id="rId2" Type="http://schemas.openxmlformats.org/officeDocument/2006/relationships/hyperlink" Target="http://localhost:8000/curso/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8256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Python para Web 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latin typeface="Arial"/>
                <a:ea typeface="Arial"/>
                <a:cs typeface="Arial"/>
                <a:sym typeface="Arial"/>
              </a:rPr>
              <a:t>Django Framework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7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Navegação e Mapeamentos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897400" y="4968725"/>
            <a:ext cx="3627300" cy="5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Professor Yuri Dirickson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email: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yuri.dirickson@impacta.edu.br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– Navegação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500" dirty="0">
              <a:latin typeface="+mj-lt"/>
            </a:endParaRPr>
          </a:p>
          <a:p>
            <a:endParaRPr lang="pt-BR" sz="2500" dirty="0">
              <a:latin typeface="+mj-lt"/>
            </a:endParaRPr>
          </a:p>
          <a:p>
            <a:pPr marL="279400" indent="0">
              <a:buNone/>
            </a:pP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Nesse caso, os parâmetros capturados são passados como parâmetros da </a:t>
            </a:r>
            <a:r>
              <a:rPr lang="pt-BR" sz="2500" dirty="0" err="1">
                <a:latin typeface="+mj-lt"/>
              </a:rPr>
              <a:t>view</a:t>
            </a:r>
            <a:r>
              <a:rPr lang="pt-BR" sz="2500" dirty="0">
                <a:latin typeface="+mj-lt"/>
              </a:rPr>
              <a:t>, na ordem em que são encontrados.</a:t>
            </a:r>
          </a:p>
          <a:p>
            <a:r>
              <a:rPr lang="pt-BR" sz="2500" dirty="0">
                <a:latin typeface="+mj-lt"/>
              </a:rPr>
              <a:t>Teste a </a:t>
            </a:r>
            <a:r>
              <a:rPr lang="pt-BR" sz="2500" dirty="0" err="1">
                <a:latin typeface="+mj-lt"/>
              </a:rPr>
              <a:t>url</a:t>
            </a:r>
            <a:r>
              <a:rPr lang="pt-BR" sz="2500" dirty="0">
                <a:latin typeface="+mj-lt"/>
              </a:rPr>
              <a:t> </a:t>
            </a:r>
            <a:r>
              <a:rPr lang="pt-BR" sz="2500" dirty="0">
                <a:latin typeface="+mj-lt"/>
                <a:hlinkClick r:id="rId2"/>
              </a:rPr>
              <a:t>http://localhost:8000/curso/ads</a:t>
            </a: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Desta maneira a URL com parâmetros, além de ser amigável ao usuário, é indexada pelo Google</a:t>
            </a:r>
          </a:p>
          <a:p>
            <a:endParaRPr lang="pt-BR" sz="2500" dirty="0">
              <a:latin typeface="+mj-lt"/>
            </a:endParaRPr>
          </a:p>
          <a:p>
            <a:endParaRPr lang="pt-BR" sz="2500" dirty="0">
              <a:latin typeface="+mj-lt"/>
            </a:endParaRPr>
          </a:p>
          <a:p>
            <a:endParaRPr lang="pt-BR" sz="2500" dirty="0">
              <a:latin typeface="+mj-lt"/>
            </a:endParaRPr>
          </a:p>
          <a:p>
            <a:endParaRPr lang="pt-BR" sz="2500" dirty="0">
              <a:latin typeface="+mj-lt"/>
            </a:endParaRPr>
          </a:p>
          <a:p>
            <a:endParaRPr lang="pt-BR" sz="250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F692C3-E3D2-4F90-983A-72EB5136292A}"/>
              </a:ext>
            </a:extLst>
          </p:cNvPr>
          <p:cNvSpPr txBox="1"/>
          <p:nvPr/>
        </p:nvSpPr>
        <p:spPr>
          <a:xfrm>
            <a:off x="971600" y="1484784"/>
            <a:ext cx="7344816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70C0"/>
                </a:solidFill>
              </a:rPr>
              <a:t>def</a:t>
            </a:r>
            <a:r>
              <a:rPr lang="pt-BR" dirty="0"/>
              <a:t> curso(</a:t>
            </a:r>
            <a:r>
              <a:rPr lang="pt-BR" dirty="0" err="1"/>
              <a:t>request</a:t>
            </a:r>
            <a:r>
              <a:rPr lang="pt-BR" dirty="0"/>
              <a:t>, sigla):</a:t>
            </a:r>
          </a:p>
          <a:p>
            <a:r>
              <a:rPr lang="pt-BR" dirty="0"/>
              <a:t>    contexto = {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B050"/>
                </a:solidFill>
              </a:rPr>
              <a:t>"curso"</a:t>
            </a:r>
            <a:r>
              <a:rPr lang="pt-BR" dirty="0"/>
              <a:t>:</a:t>
            </a:r>
            <a:r>
              <a:rPr lang="pt-BR" dirty="0" err="1"/>
              <a:t>Curso.objects.get</a:t>
            </a:r>
            <a:r>
              <a:rPr lang="pt-BR" dirty="0"/>
              <a:t>(</a:t>
            </a:r>
            <a:r>
              <a:rPr lang="pt-BR" dirty="0">
                <a:solidFill>
                  <a:srgbClr val="0070C0"/>
                </a:solidFill>
              </a:rPr>
              <a:t>sigla</a:t>
            </a:r>
            <a:r>
              <a:rPr lang="pt-BR" dirty="0"/>
              <a:t>=sigla)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rgbClr val="0070C0"/>
                </a:solidFill>
              </a:rPr>
              <a:t>return</a:t>
            </a:r>
            <a:r>
              <a:rPr lang="pt-BR" dirty="0"/>
              <a:t> render(</a:t>
            </a:r>
            <a:r>
              <a:rPr lang="pt-BR" dirty="0" err="1"/>
              <a:t>request</a:t>
            </a:r>
            <a:r>
              <a:rPr lang="pt-BR" dirty="0"/>
              <a:t>,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 err="1">
                <a:solidFill>
                  <a:srgbClr val="00B050"/>
                </a:solidFill>
              </a:rPr>
              <a:t>curriculo</a:t>
            </a:r>
            <a:r>
              <a:rPr lang="pt-BR" dirty="0">
                <a:solidFill>
                  <a:srgbClr val="00B050"/>
                </a:solidFill>
              </a:rPr>
              <a:t>/curso.</a:t>
            </a:r>
            <a:r>
              <a:rPr lang="pt-BR" dirty="0" err="1">
                <a:solidFill>
                  <a:srgbClr val="00B050"/>
                </a:solidFill>
              </a:rPr>
              <a:t>html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/>
              <a:t>,contexto)</a:t>
            </a:r>
          </a:p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3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Vimos na autenticação como agrupar objetos por herança, como no caso de Aluno e Usuário.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Ao fazermos Aluno herdar a classe Usuário, o mapeamento ORM do </a:t>
            </a:r>
            <a:r>
              <a:rPr lang="pt-BR" sz="2500" dirty="0" err="1">
                <a:latin typeface="+mj-lt"/>
              </a:rPr>
              <a:t>Django</a:t>
            </a:r>
            <a:r>
              <a:rPr lang="pt-BR" sz="2500" dirty="0">
                <a:latin typeface="+mj-lt"/>
              </a:rPr>
              <a:t> cria essa ligação nas tabelas, fazendo a PK de Usuário ser a PK e FK na tabela Aluno (ver na aula de Autenticação).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Mas e as outras formas de relacionamento?</a:t>
            </a:r>
          </a:p>
          <a:p>
            <a:r>
              <a:rPr lang="pt-BR" sz="2500" dirty="0">
                <a:latin typeface="+mj-lt"/>
              </a:rPr>
              <a:t>Em via de regra temos apenas três tipos: </a:t>
            </a:r>
            <a:r>
              <a:rPr lang="pt-BR" sz="2500" b="1" dirty="0">
                <a:latin typeface="+mj-lt"/>
              </a:rPr>
              <a:t>muitos para um</a:t>
            </a:r>
            <a:r>
              <a:rPr lang="pt-BR" sz="2500" dirty="0">
                <a:latin typeface="+mj-lt"/>
              </a:rPr>
              <a:t>, </a:t>
            </a:r>
            <a:r>
              <a:rPr lang="pt-BR" sz="2500" b="1" dirty="0">
                <a:latin typeface="+mj-lt"/>
              </a:rPr>
              <a:t>muitos para muitos</a:t>
            </a:r>
            <a:r>
              <a:rPr lang="pt-BR" sz="2500" dirty="0">
                <a:latin typeface="+mj-lt"/>
              </a:rPr>
              <a:t> e </a:t>
            </a:r>
            <a:r>
              <a:rPr lang="pt-BR" sz="2500" b="1" dirty="0">
                <a:latin typeface="+mj-lt"/>
              </a:rPr>
              <a:t>um para um</a:t>
            </a:r>
            <a:r>
              <a:rPr lang="pt-BR" sz="25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5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Assim como na modelagem de banco de dados, o ORM mapeia essa relação entre objetos colocando uma referência de um objeto no outro.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Esse mapeamento em geral é feito colocando a referência no objeto dependente, ou seja, aquele que para existir precisa que o outro exista primeiro.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Por exemplo, um </a:t>
            </a:r>
            <a:r>
              <a:rPr lang="pt-BR" sz="2500" b="1" dirty="0">
                <a:latin typeface="+mj-lt"/>
              </a:rPr>
              <a:t>Usuário </a:t>
            </a:r>
            <a:r>
              <a:rPr lang="pt-BR" sz="2500" dirty="0">
                <a:latin typeface="+mj-lt"/>
              </a:rPr>
              <a:t>pode existir sem um </a:t>
            </a:r>
            <a:r>
              <a:rPr lang="pt-BR" sz="2500" b="1" dirty="0">
                <a:latin typeface="+mj-lt"/>
              </a:rPr>
              <a:t>Aluno</a:t>
            </a:r>
            <a:r>
              <a:rPr lang="pt-BR" sz="2500" dirty="0">
                <a:latin typeface="+mj-lt"/>
              </a:rPr>
              <a:t> existir (professor), mas o objeto </a:t>
            </a:r>
            <a:r>
              <a:rPr lang="pt-BR" sz="2500" b="1" dirty="0">
                <a:latin typeface="+mj-lt"/>
              </a:rPr>
              <a:t>Aluno</a:t>
            </a:r>
            <a:r>
              <a:rPr lang="pt-BR" sz="2500" dirty="0">
                <a:latin typeface="+mj-lt"/>
              </a:rPr>
              <a:t> necessita da existência de um </a:t>
            </a:r>
            <a:r>
              <a:rPr lang="pt-BR" sz="2500" b="1" dirty="0">
                <a:latin typeface="+mj-lt"/>
              </a:rPr>
              <a:t>Usuário</a:t>
            </a:r>
            <a:r>
              <a:rPr lang="pt-BR" sz="2500" dirty="0">
                <a:latin typeface="+mj-lt"/>
              </a:rPr>
              <a:t>.</a:t>
            </a:r>
          </a:p>
          <a:p>
            <a:r>
              <a:rPr lang="pt-BR" sz="2500" dirty="0">
                <a:latin typeface="+mj-lt"/>
              </a:rPr>
              <a:t>É considerada uma boa prática não criar relações bidirecionais.</a:t>
            </a:r>
          </a:p>
        </p:txBody>
      </p:sp>
    </p:spTree>
    <p:extLst>
      <p:ext uri="{BB962C8B-B14F-4D97-AF65-F5344CB8AC3E}">
        <p14:creationId xmlns:p14="http://schemas.microsoft.com/office/powerpoint/2010/main" val="15187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Um para Um: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Esse tipo de relação conecta dois objetos de maneira que o objeto pai tenha apenas um do objeto filho.</a:t>
            </a: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r>
              <a:rPr lang="pt-BR" sz="2500" dirty="0">
                <a:latin typeface="+mj-lt"/>
              </a:rPr>
              <a:t>Exemplo: Vamos imaginar que no nosso sistema, o </a:t>
            </a:r>
            <a:r>
              <a:rPr lang="pt-BR" sz="2500" b="1" dirty="0">
                <a:latin typeface="+mj-lt"/>
              </a:rPr>
              <a:t>Coordenador</a:t>
            </a:r>
            <a:r>
              <a:rPr lang="pt-BR" sz="2500" dirty="0">
                <a:latin typeface="+mj-lt"/>
              </a:rPr>
              <a:t> deve estar vinculado a um único </a:t>
            </a:r>
            <a:r>
              <a:rPr lang="pt-BR" sz="2500" b="1" dirty="0">
                <a:latin typeface="+mj-lt"/>
              </a:rPr>
              <a:t>Curso</a:t>
            </a:r>
            <a:r>
              <a:rPr lang="pt-BR" sz="2500" dirty="0">
                <a:latin typeface="+mj-lt"/>
              </a:rPr>
              <a:t>. Para isso, como </a:t>
            </a:r>
            <a:r>
              <a:rPr lang="pt-BR" sz="2500" b="1" dirty="0">
                <a:latin typeface="+mj-lt"/>
              </a:rPr>
              <a:t>Curso</a:t>
            </a:r>
            <a:r>
              <a:rPr lang="pt-BR" sz="2500" dirty="0">
                <a:latin typeface="+mj-lt"/>
              </a:rPr>
              <a:t> só irá existir se estiver vinculado a um </a:t>
            </a:r>
            <a:r>
              <a:rPr lang="pt-BR" sz="2500" b="1" dirty="0">
                <a:latin typeface="+mj-lt"/>
              </a:rPr>
              <a:t>Coordenador</a:t>
            </a:r>
            <a:r>
              <a:rPr lang="pt-BR" sz="2500" dirty="0">
                <a:latin typeface="+mj-lt"/>
              </a:rPr>
              <a:t>, teremos uma chave estrangeira na sua tabela:	</a:t>
            </a:r>
            <a:endParaRPr lang="pt-BR" sz="2500" b="1" dirty="0">
              <a:latin typeface="+mj-lt"/>
            </a:endParaRPr>
          </a:p>
          <a:p>
            <a:endParaRPr lang="pt-BR" sz="25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B7EF1E-3433-4DEE-982F-E57E939D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005534"/>
            <a:ext cx="4905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Um para Um: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Para construir essa relação, vamos alterar os seguintes modelos:</a:t>
            </a: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r>
              <a:rPr lang="pt-BR" sz="2500" dirty="0">
                <a:latin typeface="+mj-lt"/>
              </a:rPr>
              <a:t>Para garantir o tipo </a:t>
            </a:r>
            <a:r>
              <a:rPr lang="pt-BR" sz="2500" b="1" dirty="0">
                <a:latin typeface="+mj-lt"/>
              </a:rPr>
              <a:t>Um para Um</a:t>
            </a:r>
            <a:r>
              <a:rPr lang="pt-BR" sz="2500" dirty="0">
                <a:latin typeface="+mj-lt"/>
              </a:rPr>
              <a:t>, usamos o </a:t>
            </a:r>
            <a:r>
              <a:rPr lang="pt-BR" sz="2500" dirty="0" err="1">
                <a:latin typeface="+mj-lt"/>
              </a:rPr>
              <a:t>OneToOneField</a:t>
            </a:r>
            <a:r>
              <a:rPr lang="pt-BR" sz="2500" dirty="0">
                <a:latin typeface="+mj-lt"/>
              </a:rPr>
              <a:t>, passando o nome do modelo a ser ligado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F6729-F5A0-481C-9B2C-50D969FDA549}"/>
              </a:ext>
            </a:extLst>
          </p:cNvPr>
          <p:cNvSpPr txBox="1"/>
          <p:nvPr/>
        </p:nvSpPr>
        <p:spPr>
          <a:xfrm>
            <a:off x="971600" y="2852936"/>
            <a:ext cx="7344816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/>
              <a:t> Curso(</a:t>
            </a:r>
            <a:r>
              <a:rPr lang="pt-BR" dirty="0" err="1"/>
              <a:t>models.Model</a:t>
            </a:r>
            <a:r>
              <a:rPr lang="pt-BR" dirty="0"/>
              <a:t>):</a:t>
            </a:r>
          </a:p>
          <a:p>
            <a:r>
              <a:rPr lang="pt-BR" dirty="0"/>
              <a:t>    sigla = </a:t>
            </a:r>
            <a:r>
              <a:rPr lang="pt-BR" dirty="0" err="1"/>
              <a:t>models.CharField</a:t>
            </a:r>
            <a:r>
              <a:rPr lang="pt-BR" dirty="0"/>
              <a:t>(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lang="pt-BR" dirty="0"/>
              <a:t>=5)</a:t>
            </a:r>
          </a:p>
          <a:p>
            <a:r>
              <a:rPr lang="pt-BR" dirty="0"/>
              <a:t>    nome = </a:t>
            </a:r>
            <a:r>
              <a:rPr lang="pt-BR" dirty="0" err="1"/>
              <a:t>models.CharField</a:t>
            </a:r>
            <a:r>
              <a:rPr lang="pt-BR" dirty="0"/>
              <a:t>(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lang="pt-BR" dirty="0"/>
              <a:t>=50)</a:t>
            </a:r>
          </a:p>
          <a:p>
            <a:r>
              <a:rPr lang="pt-BR" dirty="0"/>
              <a:t>    coordenador = </a:t>
            </a:r>
            <a:r>
              <a:rPr lang="pt-BR" dirty="0" err="1"/>
              <a:t>models.OneToOneField</a:t>
            </a:r>
            <a:r>
              <a:rPr lang="pt-BR" dirty="0"/>
              <a:t>(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 err="1">
                <a:solidFill>
                  <a:srgbClr val="00B050"/>
                </a:solidFill>
              </a:rPr>
              <a:t>contas.Coordenador</a:t>
            </a:r>
            <a:r>
              <a:rPr lang="pt-BR" dirty="0">
                <a:solidFill>
                  <a:srgbClr val="00B050"/>
                </a:solidFill>
              </a:rPr>
              <a:t>",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</a:rPr>
              <a:t># Se o modelo já existia antes</a:t>
            </a:r>
          </a:p>
          <a:p>
            <a:r>
              <a:rPr lang="pt-BR" dirty="0"/>
              <a:t>     )</a:t>
            </a:r>
          </a:p>
          <a:p>
            <a:endParaRPr lang="pt-BR" dirty="0"/>
          </a:p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/>
              <a:t> Coordenador(</a:t>
            </a:r>
            <a:r>
              <a:rPr lang="pt-BR" dirty="0" err="1"/>
              <a:t>Usuario</a:t>
            </a:r>
            <a:r>
              <a:rPr lang="pt-BR" dirty="0"/>
              <a:t>):</a:t>
            </a:r>
          </a:p>
          <a:p>
            <a:r>
              <a:rPr lang="pt-BR" dirty="0"/>
              <a:t>     sala = </a:t>
            </a:r>
            <a:r>
              <a:rPr lang="pt-BR" dirty="0" err="1"/>
              <a:t>models.CharField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"Sala"</a:t>
            </a:r>
            <a:r>
              <a:rPr lang="pt-BR" dirty="0"/>
              <a:t>, 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lang="pt-BR" dirty="0"/>
              <a:t>=3)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8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Um para Um: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O uso do relacionamento </a:t>
            </a:r>
            <a:r>
              <a:rPr lang="pt-BR" sz="2500" b="1" dirty="0">
                <a:latin typeface="+mj-lt"/>
              </a:rPr>
              <a:t>Um para Um </a:t>
            </a:r>
            <a:r>
              <a:rPr lang="pt-BR" sz="2500" dirty="0">
                <a:latin typeface="+mj-lt"/>
              </a:rPr>
              <a:t>garante que você não possa fazer com que o coordenador tenha mais do que um curso.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Ao obter o curso, o objeto resultante no atributo </a:t>
            </a:r>
            <a:r>
              <a:rPr lang="pt-BR" sz="2500" b="1" dirty="0">
                <a:latin typeface="+mj-lt"/>
              </a:rPr>
              <a:t>coordenador </a:t>
            </a:r>
            <a:r>
              <a:rPr lang="pt-BR" sz="2500" dirty="0">
                <a:latin typeface="+mj-lt"/>
              </a:rPr>
              <a:t>será do tipo coordenador mesmo (e não uma lista).</a:t>
            </a:r>
          </a:p>
        </p:txBody>
      </p:sp>
    </p:spTree>
    <p:extLst>
      <p:ext uri="{BB962C8B-B14F-4D97-AF65-F5344CB8AC3E}">
        <p14:creationId xmlns:p14="http://schemas.microsoft.com/office/powerpoint/2010/main" val="219654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A1CAA54-A58E-4F59-8346-8EC3DFE6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563" y="4869160"/>
            <a:ext cx="5495925" cy="2800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Muitos para Um: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Esse tipo de relação conecta dois objetos de maneira que o objeto pai tenha vários objetos filhos. Do ponto de vista do banco de dados, a modelagem é similar (chave estrangeira na entidade fraca).</a:t>
            </a:r>
          </a:p>
          <a:p>
            <a:pPr marL="279400" indent="0">
              <a:buNone/>
            </a:pPr>
            <a:br>
              <a:rPr lang="pt-BR" sz="2500" dirty="0">
                <a:latin typeface="+mj-lt"/>
              </a:rPr>
            </a:br>
            <a:r>
              <a:rPr lang="pt-BR" sz="2500" dirty="0">
                <a:latin typeface="+mj-lt"/>
              </a:rPr>
              <a:t>Exemplo: Uma </a:t>
            </a:r>
            <a:r>
              <a:rPr lang="pt-BR" sz="2500" b="1" dirty="0">
                <a:latin typeface="+mj-lt"/>
              </a:rPr>
              <a:t>Disciplina </a:t>
            </a:r>
            <a:r>
              <a:rPr lang="pt-BR" sz="2500" dirty="0">
                <a:latin typeface="+mj-lt"/>
              </a:rPr>
              <a:t>pode ser oferecida em vários anos e semestre </a:t>
            </a:r>
            <a:r>
              <a:rPr lang="pt-BR" sz="2500" b="1" dirty="0">
                <a:latin typeface="+mj-lt"/>
              </a:rPr>
              <a:t>(</a:t>
            </a:r>
            <a:r>
              <a:rPr lang="pt-BR" sz="2500" b="1" dirty="0" err="1">
                <a:latin typeface="+mj-lt"/>
              </a:rPr>
              <a:t>DisciplinaOfertada</a:t>
            </a:r>
            <a:r>
              <a:rPr lang="pt-BR" sz="2500" dirty="0">
                <a:latin typeface="+mj-lt"/>
              </a:rPr>
              <a:t>), mas apenas uma vez por semestre e ano.</a:t>
            </a:r>
            <a:endParaRPr lang="pt-BR" sz="2500" b="1" dirty="0">
              <a:latin typeface="+mj-lt"/>
            </a:endParaRPr>
          </a:p>
          <a:p>
            <a:endParaRPr lang="pt-BR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97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Muitos para Um: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Para construir essa relação, vamos alterar os seguintes modelos:</a:t>
            </a: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r>
              <a:rPr lang="pt-BR" sz="2500" dirty="0">
                <a:latin typeface="+mj-lt"/>
              </a:rPr>
              <a:t>Para garantir o tipo </a:t>
            </a:r>
            <a:r>
              <a:rPr lang="pt-BR" sz="2500" b="1" dirty="0">
                <a:latin typeface="+mj-lt"/>
              </a:rPr>
              <a:t>Muitos para Um</a:t>
            </a:r>
            <a:r>
              <a:rPr lang="pt-BR" sz="2500" dirty="0">
                <a:latin typeface="+mj-lt"/>
              </a:rPr>
              <a:t>, usamos o campo </a:t>
            </a:r>
            <a:r>
              <a:rPr lang="pt-BR" sz="2500" dirty="0" err="1">
                <a:latin typeface="+mj-lt"/>
              </a:rPr>
              <a:t>ForeignKey</a:t>
            </a:r>
            <a:r>
              <a:rPr lang="pt-BR" sz="2500" dirty="0">
                <a:latin typeface="+mj-lt"/>
              </a:rPr>
              <a:t>, passando o nome do modelo a ser ligado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F6729-F5A0-481C-9B2C-50D969FDA549}"/>
              </a:ext>
            </a:extLst>
          </p:cNvPr>
          <p:cNvSpPr txBox="1"/>
          <p:nvPr/>
        </p:nvSpPr>
        <p:spPr>
          <a:xfrm>
            <a:off x="971600" y="2852936"/>
            <a:ext cx="7344816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/>
              <a:t> </a:t>
            </a:r>
            <a:r>
              <a:rPr lang="pt-BR" dirty="0" err="1"/>
              <a:t>DisciplinaOfertada</a:t>
            </a:r>
            <a:r>
              <a:rPr lang="pt-BR" dirty="0"/>
              <a:t>(</a:t>
            </a:r>
            <a:r>
              <a:rPr lang="pt-BR" dirty="0" err="1"/>
              <a:t>models.Model</a:t>
            </a:r>
            <a:r>
              <a:rPr lang="pt-BR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ano</a:t>
            </a:r>
            <a:r>
              <a:rPr lang="en-US" dirty="0"/>
              <a:t> = </a:t>
            </a:r>
            <a:r>
              <a:rPr lang="en-US" dirty="0" err="1"/>
              <a:t>models.SmallIntegerField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Ano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semestre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Semestre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lang="en-US" dirty="0"/>
              <a:t>=1)</a:t>
            </a:r>
          </a:p>
          <a:p>
            <a:r>
              <a:rPr lang="pt-BR" dirty="0"/>
              <a:t>    disciplina = </a:t>
            </a:r>
            <a:r>
              <a:rPr lang="pt-BR" dirty="0" err="1"/>
              <a:t>models.ForeignKey</a:t>
            </a:r>
            <a:r>
              <a:rPr lang="pt-BR" dirty="0"/>
              <a:t>(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chemeClr val="tx1"/>
                </a:solidFill>
              </a:rPr>
              <a:t>Disciplina</a:t>
            </a:r>
            <a:r>
              <a:rPr lang="pt-BR" dirty="0">
                <a:solidFill>
                  <a:srgbClr val="00B050"/>
                </a:solidFill>
              </a:rPr>
              <a:t>,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</a:rPr>
              <a:t># Se o modelo já existia antes</a:t>
            </a:r>
          </a:p>
          <a:p>
            <a:r>
              <a:rPr lang="pt-BR" dirty="0"/>
              <a:t>     )</a:t>
            </a:r>
          </a:p>
          <a:p>
            <a:endParaRPr lang="pt-BR" dirty="0"/>
          </a:p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/>
              <a:t> Disciplina(</a:t>
            </a:r>
            <a:r>
              <a:rPr lang="pt-BR" dirty="0" err="1"/>
              <a:t>Usuario</a:t>
            </a:r>
            <a:r>
              <a:rPr lang="pt-BR" dirty="0"/>
              <a:t>):</a:t>
            </a:r>
          </a:p>
          <a:p>
            <a:r>
              <a:rPr lang="pt-BR" dirty="0"/>
              <a:t>     nome = </a:t>
            </a:r>
            <a:r>
              <a:rPr lang="pt-BR" dirty="0" err="1"/>
              <a:t>models.CharField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“Nome"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Muitos para Um: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O uso do relacionamento </a:t>
            </a:r>
            <a:r>
              <a:rPr lang="pt-BR" sz="2500" b="1" dirty="0">
                <a:latin typeface="+mj-lt"/>
              </a:rPr>
              <a:t>Muitos para Um </a:t>
            </a:r>
            <a:r>
              <a:rPr lang="pt-BR" sz="2500" dirty="0">
                <a:latin typeface="+mj-lt"/>
              </a:rPr>
              <a:t>garante que uma disciplina possa ter várias ofertas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Ao obter a oferta da disciplina, o objeto resultante no atributo </a:t>
            </a:r>
            <a:r>
              <a:rPr lang="pt-BR" sz="2500" b="1" dirty="0">
                <a:latin typeface="+mj-lt"/>
              </a:rPr>
              <a:t>disciplina </a:t>
            </a:r>
            <a:r>
              <a:rPr lang="pt-BR" sz="2500" dirty="0">
                <a:latin typeface="+mj-lt"/>
              </a:rPr>
              <a:t>será do tipo coordenador mesmo (e não uma lista).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Mesmo não sendo recomendado, podemos usar o bidirecional em disciplina com a seguinte propriedade:</a:t>
            </a: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oferta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models.ForeignKey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(to=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DisciplinaOfertada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related_name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disciplina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null=True, blank=True)</a:t>
            </a:r>
            <a:endParaRPr lang="pt-B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5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Muitos para Muitos: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Esse tipo de relação conecta dois objetos de maneira que o objeto pai tenha vários objetos filhos e os filhos tenham vários pais.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Em geral é representado por uma tabela de associação.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Exemplo: Um aluno pode se matricular em várias </a:t>
            </a:r>
            <a:r>
              <a:rPr lang="pt-BR" sz="2500" b="1" dirty="0">
                <a:latin typeface="+mj-lt"/>
              </a:rPr>
              <a:t>Turmas</a:t>
            </a:r>
            <a:r>
              <a:rPr lang="pt-BR" sz="2500" dirty="0">
                <a:latin typeface="+mj-lt"/>
              </a:rPr>
              <a:t>, assim como uma </a:t>
            </a:r>
            <a:r>
              <a:rPr lang="pt-BR" sz="2500" b="1" dirty="0">
                <a:latin typeface="+mj-lt"/>
              </a:rPr>
              <a:t>Turma </a:t>
            </a:r>
            <a:r>
              <a:rPr lang="pt-BR" sz="2500" dirty="0">
                <a:latin typeface="+mj-lt"/>
              </a:rPr>
              <a:t>possui vários alunos. Para isso se usa uma tabela associativa (</a:t>
            </a:r>
            <a:r>
              <a:rPr lang="pt-BR" sz="2500" b="1" dirty="0">
                <a:latin typeface="+mj-lt"/>
              </a:rPr>
              <a:t>Matrícula</a:t>
            </a:r>
            <a:r>
              <a:rPr lang="pt-BR" sz="2500" dirty="0">
                <a:latin typeface="+mj-lt"/>
              </a:rPr>
              <a:t>)</a:t>
            </a:r>
            <a:endParaRPr lang="pt-BR" sz="2500" b="1" dirty="0">
              <a:latin typeface="+mj-lt"/>
            </a:endParaRPr>
          </a:p>
          <a:p>
            <a:endParaRPr lang="pt-BR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79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s da Aula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9388" y="1340766"/>
            <a:ext cx="8785200" cy="5112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Como funciona a captura de parâmetro de URL</a:t>
            </a: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Capturar parâmetros por parte de URL</a:t>
            </a: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Mapeamento de tabelas de associação:</a:t>
            </a:r>
          </a:p>
          <a:p>
            <a:pPr marL="901699" lvl="1" indent="-274637">
              <a:spcBef>
                <a:spcPts val="0"/>
              </a:spcBef>
              <a:buFont typeface="Arial"/>
              <a:buChar char="•"/>
            </a:pPr>
            <a:r>
              <a:rPr lang="pt-BR" dirty="0" err="1">
                <a:latin typeface="Arial"/>
                <a:ea typeface="Arial"/>
                <a:cs typeface="Arial"/>
                <a:sym typeface="Arial"/>
              </a:rPr>
              <a:t>OneToOne</a:t>
            </a: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marL="901699" lvl="1" indent="-274637">
              <a:spcBef>
                <a:spcPts val="0"/>
              </a:spcBef>
              <a:buFont typeface="Arial"/>
              <a:buChar char="•"/>
            </a:pPr>
            <a:r>
              <a:rPr lang="pt-BR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OneToMany</a:t>
            </a:r>
            <a:endParaRPr lang="pt-BR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1699" lvl="1" indent="-274637">
              <a:spcBef>
                <a:spcPts val="0"/>
              </a:spcBef>
              <a:buFont typeface="Arial"/>
              <a:buChar char="•"/>
            </a:pPr>
            <a:r>
              <a:rPr lang="pt-BR" dirty="0" err="1">
                <a:latin typeface="Arial"/>
                <a:ea typeface="Arial"/>
                <a:cs typeface="Arial"/>
                <a:sym typeface="Arial"/>
              </a:rPr>
              <a:t>ManyToMany</a:t>
            </a:r>
            <a:endParaRPr lang="pt-BR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pt-BR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Muitos para Muitos: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Para construir essa relação, vamos alterar os seguintes modelos:</a:t>
            </a: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r>
              <a:rPr lang="pt-BR" sz="2400" dirty="0">
                <a:latin typeface="+mj-lt"/>
              </a:rPr>
              <a:t>Para garantir o tipo </a:t>
            </a:r>
            <a:r>
              <a:rPr lang="pt-BR" sz="2400" b="1" dirty="0">
                <a:latin typeface="+mj-lt"/>
              </a:rPr>
              <a:t>Muitos para Muitos</a:t>
            </a:r>
            <a:r>
              <a:rPr lang="pt-BR" sz="2400" dirty="0">
                <a:latin typeface="+mj-lt"/>
              </a:rPr>
              <a:t>, usamos o </a:t>
            </a:r>
            <a:r>
              <a:rPr lang="pt-BR" sz="2400" dirty="0" err="1">
                <a:latin typeface="+mj-lt"/>
              </a:rPr>
              <a:t>ManyToMany</a:t>
            </a:r>
            <a:r>
              <a:rPr lang="pt-BR" sz="2400" dirty="0">
                <a:latin typeface="+mj-lt"/>
              </a:rPr>
              <a:t>, passando o nome do modelo a ser ligado e a tabela que cuida dessa ligação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F6729-F5A0-481C-9B2C-50D969FDA549}"/>
              </a:ext>
            </a:extLst>
          </p:cNvPr>
          <p:cNvSpPr txBox="1"/>
          <p:nvPr/>
        </p:nvSpPr>
        <p:spPr>
          <a:xfrm>
            <a:off x="971600" y="2708920"/>
            <a:ext cx="7344816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/>
              <a:t> Turma(</a:t>
            </a:r>
            <a:r>
              <a:rPr lang="pt-BR" dirty="0" err="1"/>
              <a:t>models.Model</a:t>
            </a:r>
            <a:r>
              <a:rPr lang="pt-BR" dirty="0"/>
              <a:t>):</a:t>
            </a:r>
          </a:p>
          <a:p>
            <a:r>
              <a:rPr lang="pt-BR" dirty="0"/>
              <a:t>    </a:t>
            </a:r>
            <a:r>
              <a:rPr lang="pt-BR" dirty="0" err="1"/>
              <a:t>disciplina_ofertada</a:t>
            </a:r>
            <a:r>
              <a:rPr lang="pt-BR" dirty="0"/>
              <a:t> = </a:t>
            </a:r>
            <a:r>
              <a:rPr lang="pt-BR" dirty="0" err="1"/>
              <a:t>models.ForeignKey</a:t>
            </a:r>
            <a:r>
              <a:rPr lang="pt-BR" dirty="0"/>
              <a:t>(</a:t>
            </a:r>
            <a:r>
              <a:rPr lang="pt-BR" dirty="0" err="1"/>
              <a:t>DisciplinaOfertada</a:t>
            </a:r>
            <a:r>
              <a:rPr lang="pt-BR" dirty="0"/>
              <a:t>)</a:t>
            </a:r>
          </a:p>
          <a:p>
            <a:r>
              <a:rPr lang="pt-BR" dirty="0"/>
              <a:t>    identificador = </a:t>
            </a:r>
            <a:r>
              <a:rPr lang="pt-BR" dirty="0" err="1"/>
              <a:t>models.CharField</a:t>
            </a:r>
            <a:r>
              <a:rPr lang="pt-BR" dirty="0"/>
              <a:t>(</a:t>
            </a:r>
            <a:r>
              <a:rPr lang="pt-BR" dirty="0" err="1">
                <a:solidFill>
                  <a:srgbClr val="0070C0"/>
                </a:solidFill>
              </a:rPr>
              <a:t>max_length</a:t>
            </a:r>
            <a:r>
              <a:rPr lang="pt-BR" dirty="0"/>
              <a:t>=1)</a:t>
            </a:r>
          </a:p>
          <a:p>
            <a:r>
              <a:rPr lang="pt-BR" dirty="0"/>
              <a:t>    turno = </a:t>
            </a:r>
            <a:r>
              <a:rPr lang="pt-BR" dirty="0" err="1"/>
              <a:t>models.CharField</a:t>
            </a:r>
            <a:r>
              <a:rPr lang="pt-BR" dirty="0"/>
              <a:t>(</a:t>
            </a:r>
            <a:r>
              <a:rPr lang="pt-BR" dirty="0" err="1">
                <a:solidFill>
                  <a:srgbClr val="0070C0"/>
                </a:solidFill>
              </a:rPr>
              <a:t>max_length</a:t>
            </a:r>
            <a:r>
              <a:rPr lang="pt-BR" dirty="0"/>
              <a:t>=15, </a:t>
            </a:r>
            <a:r>
              <a:rPr lang="pt-BR" dirty="0" err="1">
                <a:solidFill>
                  <a:srgbClr val="0070C0"/>
                </a:solidFill>
              </a:rPr>
              <a:t>blank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>
                <a:solidFill>
                  <a:srgbClr val="0070C0"/>
                </a:solidFill>
              </a:rPr>
              <a:t>null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r>
              <a:rPr lang="pt-BR" dirty="0"/>
              <a:t>    professor = </a:t>
            </a:r>
            <a:r>
              <a:rPr lang="pt-BR" dirty="0" err="1"/>
              <a:t>models.ForeignKey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 err="1">
                <a:solidFill>
                  <a:srgbClr val="00B050"/>
                </a:solidFill>
              </a:rPr>
              <a:t>contas.Professor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/>
              <a:t>, </a:t>
            </a:r>
            <a:r>
              <a:rPr lang="pt-BR" dirty="0" err="1">
                <a:solidFill>
                  <a:srgbClr val="0070C0"/>
                </a:solidFill>
              </a:rPr>
              <a:t>blank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>
                <a:solidFill>
                  <a:srgbClr val="0070C0"/>
                </a:solidFill>
              </a:rPr>
              <a:t>null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r>
              <a:rPr lang="pt-BR" dirty="0"/>
              <a:t>    alunos = </a:t>
            </a:r>
            <a:r>
              <a:rPr lang="pt-BR" dirty="0" err="1"/>
              <a:t>models.ManyToManyField</a:t>
            </a:r>
            <a:r>
              <a:rPr lang="pt-BR" dirty="0"/>
              <a:t>(</a:t>
            </a:r>
          </a:p>
          <a:p>
            <a:r>
              <a:rPr lang="pt-BR" dirty="0">
                <a:solidFill>
                  <a:srgbClr val="00B050"/>
                </a:solidFill>
              </a:rPr>
              <a:t>        "</a:t>
            </a:r>
            <a:r>
              <a:rPr lang="pt-BR" dirty="0" err="1">
                <a:solidFill>
                  <a:srgbClr val="00B050"/>
                </a:solidFill>
              </a:rPr>
              <a:t>contas.Aluno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/>
              <a:t>,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db_table</a:t>
            </a:r>
            <a:r>
              <a:rPr lang="pt-BR" dirty="0"/>
              <a:t>=</a:t>
            </a:r>
            <a:r>
              <a:rPr lang="pt-BR" dirty="0">
                <a:solidFill>
                  <a:srgbClr val="00B050"/>
                </a:solidFill>
              </a:rPr>
              <a:t>"MATRICULA"</a:t>
            </a:r>
          </a:p>
          <a:p>
            <a:r>
              <a:rPr lang="pt-BR" dirty="0"/>
              <a:t>    )</a:t>
            </a:r>
          </a:p>
          <a:p>
            <a:endParaRPr lang="pt-BR" dirty="0"/>
          </a:p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/>
              <a:t> Aluno(</a:t>
            </a:r>
            <a:r>
              <a:rPr lang="pt-BR" dirty="0" err="1"/>
              <a:t>Usuario</a:t>
            </a:r>
            <a:r>
              <a:rPr lang="pt-BR" dirty="0"/>
              <a:t>):</a:t>
            </a:r>
          </a:p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3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B9A6-418C-4B24-8F4B-ECFF200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- Relação entre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701FE-CB21-4BD2-9339-D3DCE8C6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>
                <a:latin typeface="+mj-lt"/>
              </a:rPr>
              <a:t>Muitos para Muitos: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O uso do relacionamento </a:t>
            </a:r>
            <a:r>
              <a:rPr lang="pt-BR" sz="2500" b="1" dirty="0">
                <a:latin typeface="+mj-lt"/>
              </a:rPr>
              <a:t>Muitos para Muitos </a:t>
            </a:r>
            <a:r>
              <a:rPr lang="pt-BR" sz="2500" dirty="0">
                <a:latin typeface="+mj-lt"/>
              </a:rPr>
              <a:t>garante que um aluno possa ter várias turmas e uma turma tenha vários alunos.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Ao obter a turma, o objeto resultante no atributo </a:t>
            </a:r>
            <a:r>
              <a:rPr lang="pt-BR" sz="2500" b="1" dirty="0">
                <a:latin typeface="+mj-lt"/>
              </a:rPr>
              <a:t>alunos </a:t>
            </a:r>
            <a:r>
              <a:rPr lang="pt-BR" sz="2500" dirty="0">
                <a:latin typeface="+mj-lt"/>
              </a:rPr>
              <a:t>será uma lista de objetos do tipo </a:t>
            </a:r>
            <a:r>
              <a:rPr lang="pt-BR" sz="2500" b="1" dirty="0">
                <a:latin typeface="+mj-lt"/>
              </a:rPr>
              <a:t>aluno</a:t>
            </a:r>
            <a:r>
              <a:rPr lang="pt-BR" sz="2500" dirty="0">
                <a:latin typeface="+mj-lt"/>
              </a:rPr>
              <a:t>.</a:t>
            </a:r>
          </a:p>
          <a:p>
            <a:pPr marL="279400" indent="0">
              <a:buNone/>
            </a:pPr>
            <a:r>
              <a:rPr lang="pt-BR" sz="2500" dirty="0">
                <a:latin typeface="+mj-lt"/>
              </a:rPr>
              <a:t>Lembrando que primeiro ambas as entidades devem existir (inseridas no banco) antes de serem associadas.</a:t>
            </a:r>
          </a:p>
        </p:txBody>
      </p:sp>
    </p:spTree>
    <p:extLst>
      <p:ext uri="{BB962C8B-B14F-4D97-AF65-F5344CB8AC3E}">
        <p14:creationId xmlns:p14="http://schemas.microsoft.com/office/powerpoint/2010/main" val="387970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err="1"/>
              <a:t>Django</a:t>
            </a:r>
            <a:r>
              <a:rPr lang="pt-BR" dirty="0"/>
              <a:t> - Navegação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 possui um mapeamento obrigatório de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URL’s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. Esse mapeamento diz qual URL (ou pedaço) é redirecionado para qual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 construída.</a:t>
            </a:r>
            <a:br>
              <a:rPr lang="pt-BR" sz="2300" dirty="0">
                <a:latin typeface="Arial"/>
                <a:ea typeface="Arial"/>
                <a:cs typeface="Arial"/>
                <a:sym typeface="Arial"/>
              </a:rPr>
            </a:br>
            <a:endParaRPr lang="pt-BR" sz="2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Para esse mapeamento é utilizada uma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específic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, chamada de </a:t>
            </a:r>
            <a:r>
              <a:rPr lang="pt-BR" sz="2300" b="1" dirty="0">
                <a:latin typeface="Arial"/>
                <a:ea typeface="Arial"/>
                <a:cs typeface="Arial"/>
                <a:sym typeface="Arial"/>
              </a:rPr>
              <a:t>expressão regular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2300" dirty="0">
                <a:latin typeface="Arial"/>
                <a:ea typeface="Arial"/>
                <a:cs typeface="Arial"/>
                <a:sym typeface="Arial"/>
              </a:rPr>
            </a:br>
            <a:endParaRPr lang="pt-BR" sz="2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Expressões regulares são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Strings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 construídas para procurar regiões em textos com características específicas.</a:t>
            </a:r>
          </a:p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endParaRPr lang="pt-BR" sz="2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Por exemplo, gostaríamos de buscar todos os números que existam no seguinte texto: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“Meu nome é João, tenho 33 anos e jogo futebol 2 vezes no mês”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err="1"/>
              <a:t>Django</a:t>
            </a:r>
            <a:r>
              <a:rPr lang="pt-BR" dirty="0"/>
              <a:t> - Navegação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O módulo do Python que cuida de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 é o </a:t>
            </a:r>
            <a:r>
              <a:rPr lang="pt-BR" sz="2300" b="1" dirty="0" err="1"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. No exemplo anterior, vamos separar números de palavras usando REGEX: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endParaRPr lang="pt-BR" sz="23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endParaRPr lang="pt-BR" sz="23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endParaRPr lang="pt-BR" sz="23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endParaRPr lang="pt-BR" sz="23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 que define a </a:t>
            </a:r>
            <a:r>
              <a:rPr lang="pt-BR" sz="2300" dirty="0" err="1"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pt-BR" sz="2300" dirty="0">
                <a:latin typeface="Arial"/>
                <a:ea typeface="Arial"/>
                <a:cs typeface="Arial"/>
                <a:sym typeface="Arial"/>
              </a:rPr>
              <a:t>, temos alguns símbolos:</a:t>
            </a:r>
          </a:p>
          <a:p>
            <a:pPr marL="620712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700" b="1" dirty="0">
                <a:latin typeface="Arial"/>
                <a:ea typeface="Arial"/>
                <a:cs typeface="Arial"/>
                <a:sym typeface="Arial"/>
              </a:rPr>
              <a:t>r – 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define que a </a:t>
            </a:r>
            <a:r>
              <a:rPr lang="pt-BR" sz="1700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 que segue é uma expressão regular.</a:t>
            </a:r>
            <a:br>
              <a:rPr lang="pt-BR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700" b="1" dirty="0">
                <a:latin typeface="Arial"/>
                <a:ea typeface="Arial"/>
                <a:cs typeface="Arial"/>
                <a:sym typeface="Arial"/>
              </a:rPr>
              <a:t>\d – 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define a busca por qualquer digito (entre 0 e 9).</a:t>
            </a:r>
            <a:br>
              <a:rPr lang="pt-BR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700" b="1" dirty="0">
                <a:latin typeface="Arial"/>
                <a:ea typeface="Arial"/>
                <a:cs typeface="Arial"/>
                <a:sym typeface="Arial"/>
              </a:rPr>
              <a:t>+ - 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define que a busca deve procurar repetições do conteúdo (ao menos 1).</a:t>
            </a:r>
            <a:br>
              <a:rPr lang="pt-BR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700" b="1" dirty="0">
                <a:latin typeface="Arial"/>
                <a:ea typeface="Arial"/>
                <a:cs typeface="Arial"/>
                <a:sym typeface="Arial"/>
              </a:rPr>
              <a:t>[] – 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define agrupamento de opções de busca (separadas por vírgula).</a:t>
            </a:r>
            <a:br>
              <a:rPr lang="pt-BR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700" b="1" dirty="0">
                <a:latin typeface="Arial"/>
                <a:ea typeface="Arial"/>
                <a:cs typeface="Arial"/>
                <a:sym typeface="Arial"/>
              </a:rPr>
              <a:t>A-Z – 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define a busca por qualquer letra maiúscula.</a:t>
            </a:r>
            <a:br>
              <a:rPr lang="pt-BR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700" b="1" dirty="0" err="1">
                <a:latin typeface="Arial"/>
                <a:ea typeface="Arial"/>
                <a:cs typeface="Arial"/>
                <a:sym typeface="Arial"/>
              </a:rPr>
              <a:t>a-z</a:t>
            </a:r>
            <a:r>
              <a:rPr lang="pt-BR" sz="1700" b="1" dirty="0"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lang="pt-BR" sz="1700" dirty="0">
                <a:latin typeface="Arial"/>
                <a:ea typeface="Arial"/>
                <a:cs typeface="Arial"/>
                <a:sym typeface="Arial"/>
              </a:rPr>
              <a:t>define a busca por qualquer letra minúscula.</a:t>
            </a:r>
          </a:p>
          <a:p>
            <a:pPr marL="620712" lvl="1" indent="0">
              <a:spcBef>
                <a:spcPts val="600"/>
              </a:spcBef>
              <a:spcAft>
                <a:spcPts val="600"/>
              </a:spcAft>
              <a:buNone/>
            </a:pPr>
            <a:endParaRPr lang="pt-BR" sz="17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C79A4E-B618-4D80-9BE8-FBDE5CDE06B9}"/>
              </a:ext>
            </a:extLst>
          </p:cNvPr>
          <p:cNvSpPr txBox="1"/>
          <p:nvPr/>
        </p:nvSpPr>
        <p:spPr>
          <a:xfrm>
            <a:off x="899592" y="2276872"/>
            <a:ext cx="7344816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frase =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‘Meu nome é João, tenho 33 anos e jogo futebol 2 vezes no mês’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(r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’\d+’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, frase)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palavras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(r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’[A-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Z,a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-z]+’,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frase)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#Imprime [33,2]</a:t>
            </a:r>
          </a:p>
          <a:p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(palavras)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#Imprime o resto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err="1"/>
              <a:t>Django</a:t>
            </a:r>
            <a:r>
              <a:rPr lang="pt-BR" dirty="0"/>
              <a:t> - Navegação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517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Vamos olhar uma URL do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para entender como o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se aplica:</a:t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endParaRPr lang="pt-BR" sz="22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Lembrando que o 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mostra que a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‘^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/’ é uma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Temos um novo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caracter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95362" lvl="1" indent="-368300">
              <a:spcBef>
                <a:spcPts val="600"/>
              </a:spcBef>
              <a:spcAft>
                <a:spcPts val="600"/>
              </a:spcAft>
            </a:pPr>
            <a:r>
              <a:rPr lang="pt-BR" sz="1900" b="1" dirty="0">
                <a:latin typeface="Arial"/>
                <a:ea typeface="Arial"/>
                <a:cs typeface="Arial"/>
                <a:sym typeface="Arial"/>
              </a:rPr>
              <a:t>^ - </a:t>
            </a:r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mostra que o resultado deve começar com a </a:t>
            </a:r>
            <a:r>
              <a:rPr lang="pt-BR" sz="1900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 descrita.</a:t>
            </a:r>
          </a:p>
          <a:p>
            <a:pPr marL="457200" indent="-368300"/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Nesse caso, teríamos o seguinte resultado para essa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95362" lvl="1" indent="-368300"/>
            <a:r>
              <a:rPr lang="pt-BR" sz="1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 sz="19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lang="pt-BR" sz="1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– Passou!</a:t>
            </a:r>
          </a:p>
          <a:p>
            <a:pPr marL="995362" lvl="1" indent="-368300"/>
            <a:r>
              <a:rPr lang="pt-BR" sz="1900" dirty="0">
                <a:latin typeface="Arial"/>
                <a:cs typeface="Arial"/>
                <a:sym typeface="Arial"/>
              </a:rPr>
              <a:t>/</a:t>
            </a:r>
            <a:r>
              <a:rPr lang="pt-BR" sz="1900" dirty="0" err="1">
                <a:latin typeface="Arial"/>
                <a:cs typeface="Arial"/>
                <a:sym typeface="Arial"/>
              </a:rPr>
              <a:t>admin</a:t>
            </a:r>
            <a:r>
              <a:rPr lang="pt-BR" sz="1900" dirty="0">
                <a:latin typeface="Arial"/>
                <a:cs typeface="Arial"/>
                <a:sym typeface="Arial"/>
              </a:rPr>
              <a:t>/legal </a:t>
            </a:r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– Passou!</a:t>
            </a:r>
          </a:p>
          <a:p>
            <a:pPr marL="995362" lvl="1" indent="-368300"/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 sz="1900" dirty="0" err="1"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/mais/legal – Passou!</a:t>
            </a:r>
          </a:p>
          <a:p>
            <a:pPr marL="995362" lvl="1" indent="-368300"/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 sz="1900" dirty="0" err="1">
                <a:latin typeface="Arial"/>
                <a:ea typeface="Arial"/>
                <a:cs typeface="Arial"/>
                <a:sym typeface="Arial"/>
              </a:rPr>
              <a:t>dadmin</a:t>
            </a:r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/ - Não Passou!</a:t>
            </a: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endParaRPr lang="pt-BR" sz="19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/>
            </a:pPr>
            <a:endParaRPr lang="pt-BR"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32B0E2-0096-48D5-812E-28F1E36EC616}"/>
              </a:ext>
            </a:extLst>
          </p:cNvPr>
          <p:cNvSpPr txBox="1"/>
          <p:nvPr/>
        </p:nvSpPr>
        <p:spPr>
          <a:xfrm>
            <a:off x="971600" y="2276872"/>
            <a:ext cx="7344816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/>
              <a:t>urlpatterns</a:t>
            </a:r>
            <a:r>
              <a:rPr lang="pt-BR" dirty="0"/>
              <a:t> = [</a:t>
            </a:r>
          </a:p>
          <a:p>
            <a:r>
              <a:rPr lang="pt-BR" dirty="0"/>
              <a:t>    </a:t>
            </a:r>
            <a:r>
              <a:rPr lang="pt-BR" dirty="0" err="1"/>
              <a:t>url</a:t>
            </a:r>
            <a:r>
              <a:rPr lang="pt-BR" dirty="0"/>
              <a:t>(r</a:t>
            </a:r>
            <a:r>
              <a:rPr lang="pt-BR" dirty="0">
                <a:solidFill>
                  <a:srgbClr val="00B050"/>
                </a:solidFill>
              </a:rPr>
              <a:t>'^</a:t>
            </a:r>
            <a:r>
              <a:rPr lang="pt-BR" dirty="0" err="1">
                <a:solidFill>
                  <a:srgbClr val="00B050"/>
                </a:solidFill>
              </a:rPr>
              <a:t>admin</a:t>
            </a:r>
            <a:r>
              <a:rPr lang="pt-BR" dirty="0">
                <a:solidFill>
                  <a:srgbClr val="00B050"/>
                </a:solidFill>
              </a:rPr>
              <a:t>/'</a:t>
            </a:r>
            <a:r>
              <a:rPr lang="pt-BR" dirty="0"/>
              <a:t>, </a:t>
            </a:r>
            <a:r>
              <a:rPr lang="pt-BR" dirty="0" err="1"/>
              <a:t>admin.site.urls</a:t>
            </a:r>
            <a:r>
              <a:rPr lang="pt-BR" dirty="0"/>
              <a:t>)</a:t>
            </a:r>
          </a:p>
          <a:p>
            <a:r>
              <a:rPr lang="pt-BR" dirty="0"/>
              <a:t>]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- Navegação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388" y="1340768"/>
            <a:ext cx="8785200" cy="5112566"/>
          </a:xfrm>
        </p:spPr>
        <p:txBody>
          <a:bodyPr/>
          <a:lstStyle/>
          <a:p>
            <a:r>
              <a:rPr lang="pt-BR" sz="2400" dirty="0">
                <a:latin typeface="+mj-lt"/>
              </a:rPr>
              <a:t> Podemos então usar combinação de </a:t>
            </a:r>
            <a:r>
              <a:rPr lang="pt-BR" sz="2400" dirty="0" err="1">
                <a:latin typeface="+mj-lt"/>
              </a:rPr>
              <a:t>regex</a:t>
            </a:r>
            <a:r>
              <a:rPr lang="pt-BR" sz="2400" dirty="0">
                <a:latin typeface="+mj-lt"/>
              </a:rPr>
              <a:t> para obter as </a:t>
            </a:r>
            <a:r>
              <a:rPr lang="pt-BR" sz="2400" dirty="0" err="1">
                <a:latin typeface="+mj-lt"/>
              </a:rPr>
              <a:t>urls</a:t>
            </a:r>
            <a:r>
              <a:rPr lang="pt-BR" sz="2400" dirty="0">
                <a:latin typeface="+mj-lt"/>
              </a:rPr>
              <a:t> que quisermos.</a:t>
            </a:r>
            <a:br>
              <a:rPr lang="pt-BR" sz="2400" dirty="0">
                <a:latin typeface="+mj-lt"/>
              </a:rPr>
            </a:b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E para obter parâmetros da URL. Temos duas maneiras: a clássica e menos usada e a moderna e mais usada.</a:t>
            </a:r>
            <a:br>
              <a:rPr lang="pt-BR" sz="2400" dirty="0">
                <a:latin typeface="+mj-lt"/>
              </a:rPr>
            </a:b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A maneira clássica é por </a:t>
            </a:r>
            <a:r>
              <a:rPr lang="pt-BR" sz="2400" i="1" dirty="0" err="1">
                <a:latin typeface="+mj-lt"/>
              </a:rPr>
              <a:t>QueryParameter</a:t>
            </a:r>
            <a:r>
              <a:rPr lang="pt-BR" sz="2400" i="1" dirty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das </a:t>
            </a:r>
            <a:r>
              <a:rPr lang="pt-BR" sz="2400" dirty="0" err="1">
                <a:latin typeface="+mj-lt"/>
              </a:rPr>
              <a:t>url’s</a:t>
            </a:r>
            <a:r>
              <a:rPr lang="pt-BR" sz="2400" dirty="0">
                <a:latin typeface="+mj-lt"/>
              </a:rPr>
              <a:t>.</a:t>
            </a:r>
            <a:br>
              <a:rPr lang="pt-BR" sz="2400" dirty="0">
                <a:latin typeface="+mj-lt"/>
              </a:rPr>
            </a:b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Por exemplo, queremos mostrar os detalhes de um curso específico em uma página. Temos a seguinte configuração então:</a:t>
            </a:r>
          </a:p>
        </p:txBody>
      </p:sp>
    </p:spTree>
    <p:extLst>
      <p:ext uri="{BB962C8B-B14F-4D97-AF65-F5344CB8AC3E}">
        <p14:creationId xmlns:p14="http://schemas.microsoft.com/office/powerpoint/2010/main" val="74955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dirty="0" err="1"/>
              <a:t>Django</a:t>
            </a:r>
            <a:r>
              <a:rPr lang="pt-BR" dirty="0"/>
              <a:t> - Navegação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79400" y="1340775"/>
            <a:ext cx="8785200" cy="538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A URL de cursos é 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(urls.py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22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'^curso</a:t>
            </a:r>
            <a:r>
              <a:rPr lang="pt-BR" sz="2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, curso)</a:t>
            </a:r>
          </a:p>
          <a:p>
            <a:pPr marL="342900" indent="-342900">
              <a:spcBef>
                <a:spcPts val="0"/>
              </a:spcBef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curso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por enquanto estão assim:</a:t>
            </a:r>
            <a:br>
              <a:rPr lang="pt-BR" sz="19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9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curso (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lang="pt-BR" sz="20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	     contexto = {</a:t>
            </a:r>
            <a:br>
              <a:rPr lang="pt-BR" sz="2000" b="1" dirty="0">
                <a:latin typeface="Arial"/>
                <a:ea typeface="Arial"/>
                <a:cs typeface="Arial"/>
                <a:sym typeface="Arial"/>
              </a:rPr>
            </a:br>
            <a:br>
              <a:rPr lang="pt-BR" sz="20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            }</a:t>
            </a:r>
            <a:br>
              <a:rPr lang="pt-BR" sz="20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render(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, “curso.html”, contexto)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Agora queremos buscar o curso por sigla pela seguinte url:</a:t>
            </a:r>
            <a:br>
              <a:rPr lang="pt-B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dirty="0">
                <a:latin typeface="Arial"/>
                <a:ea typeface="Arial"/>
                <a:cs typeface="Arial"/>
                <a:sym typeface="Arial"/>
                <a:hlinkClick r:id="rId3"/>
              </a:rPr>
              <a:t>http://localhost:8000/curso/?sigla=ADS</a:t>
            </a:r>
            <a:br>
              <a:rPr lang="pt-BR" sz="2000" dirty="0">
                <a:latin typeface="Arial"/>
                <a:ea typeface="Arial"/>
                <a:cs typeface="Arial"/>
                <a:sym typeface="Arial"/>
              </a:rPr>
            </a:br>
            <a:endParaRPr lang="pt-BR" sz="20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Para capturar esse parâmetro da URL, vamos usar a função 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request.GET.get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(‘sigla’,’’)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indent="-342900">
              <a:spcBef>
                <a:spcPts val="0"/>
              </a:spcBef>
            </a:pPr>
            <a:endParaRPr lang="pt-BR" sz="2000" b="1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Para buscar por sigla, vamos usar o 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Curso.objects.get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– Navegação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 O Código da </a:t>
            </a:r>
            <a:r>
              <a:rPr lang="pt-BR" sz="2500" dirty="0" err="1">
                <a:latin typeface="+mj-lt"/>
              </a:rPr>
              <a:t>view</a:t>
            </a:r>
            <a:r>
              <a:rPr lang="pt-BR" sz="2500" dirty="0">
                <a:latin typeface="+mj-lt"/>
              </a:rPr>
              <a:t> fica assim então:</a:t>
            </a:r>
          </a:p>
          <a:p>
            <a:endParaRPr lang="pt-BR" sz="2500" dirty="0"/>
          </a:p>
          <a:p>
            <a:endParaRPr lang="pt-BR" sz="2500" dirty="0"/>
          </a:p>
          <a:p>
            <a:pPr marL="279400" indent="0">
              <a:buNone/>
            </a:pPr>
            <a:br>
              <a:rPr lang="pt-BR" sz="2500" dirty="0"/>
            </a:br>
            <a:endParaRPr lang="pt-BR" sz="2500" dirty="0"/>
          </a:p>
          <a:p>
            <a:r>
              <a:rPr lang="pt-BR" sz="2500" dirty="0">
                <a:latin typeface="+mj-lt"/>
              </a:rPr>
              <a:t>Apesar de funcional, essa maneira está deixando de ser usada. Entre outros motivos, o mais importante é o fato dos indexadores (Google) ignorar esses parâmetros na busca deles.</a:t>
            </a:r>
          </a:p>
          <a:p>
            <a:r>
              <a:rPr lang="pt-BR" sz="2500" dirty="0">
                <a:latin typeface="+mj-lt"/>
              </a:rPr>
              <a:t>Esses indexadores em geral ignoram quaisquer parâmetros que venham após a interrogação.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32375E-55EC-4DA0-AEE8-76A48505E40B}"/>
              </a:ext>
            </a:extLst>
          </p:cNvPr>
          <p:cNvSpPr txBox="1"/>
          <p:nvPr/>
        </p:nvSpPr>
        <p:spPr>
          <a:xfrm>
            <a:off x="971600" y="1916832"/>
            <a:ext cx="7344816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70C0"/>
                </a:solidFill>
              </a:rPr>
              <a:t>def</a:t>
            </a:r>
            <a:r>
              <a:rPr lang="pt-BR" dirty="0"/>
              <a:t> curso(</a:t>
            </a:r>
            <a:r>
              <a:rPr lang="pt-BR" dirty="0" err="1"/>
              <a:t>request</a:t>
            </a:r>
            <a:r>
              <a:rPr lang="pt-BR" dirty="0"/>
              <a:t>):</a:t>
            </a:r>
          </a:p>
          <a:p>
            <a:r>
              <a:rPr lang="pt-BR" dirty="0"/>
              <a:t>    sigla = </a:t>
            </a:r>
            <a:r>
              <a:rPr lang="pt-BR" dirty="0" err="1"/>
              <a:t>request.GET.get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'sigla',‘’</a:t>
            </a:r>
            <a:r>
              <a:rPr lang="pt-BR" dirty="0"/>
              <a:t>)</a:t>
            </a:r>
          </a:p>
          <a:p>
            <a:r>
              <a:rPr lang="pt-BR" dirty="0"/>
              <a:t>    contexto = {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B050"/>
                </a:solidFill>
              </a:rPr>
              <a:t>"curso"</a:t>
            </a:r>
            <a:r>
              <a:rPr lang="pt-BR" dirty="0"/>
              <a:t>:</a:t>
            </a:r>
            <a:r>
              <a:rPr lang="pt-BR" dirty="0" err="1"/>
              <a:t>Curso.objects.get</a:t>
            </a:r>
            <a:r>
              <a:rPr lang="pt-BR" dirty="0"/>
              <a:t>(</a:t>
            </a:r>
            <a:r>
              <a:rPr lang="pt-BR" dirty="0">
                <a:solidFill>
                  <a:srgbClr val="0070C0"/>
                </a:solidFill>
              </a:rPr>
              <a:t>sigla</a:t>
            </a:r>
            <a:r>
              <a:rPr lang="pt-BR" dirty="0"/>
              <a:t>=sigla)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rgbClr val="0070C0"/>
                </a:solidFill>
              </a:rPr>
              <a:t>return</a:t>
            </a:r>
            <a:r>
              <a:rPr lang="pt-BR" dirty="0"/>
              <a:t> render(</a:t>
            </a:r>
            <a:r>
              <a:rPr lang="pt-BR" dirty="0" err="1"/>
              <a:t>request</a:t>
            </a:r>
            <a:r>
              <a:rPr lang="pt-BR" dirty="0"/>
              <a:t>,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 err="1">
                <a:solidFill>
                  <a:srgbClr val="00B050"/>
                </a:solidFill>
              </a:rPr>
              <a:t>curriculo</a:t>
            </a:r>
            <a:r>
              <a:rPr lang="pt-BR" dirty="0">
                <a:solidFill>
                  <a:srgbClr val="00B050"/>
                </a:solidFill>
              </a:rPr>
              <a:t>/curso.</a:t>
            </a:r>
            <a:r>
              <a:rPr lang="pt-BR" dirty="0" err="1">
                <a:solidFill>
                  <a:srgbClr val="00B050"/>
                </a:solidFill>
              </a:rPr>
              <a:t>html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/>
              <a:t>,contexto)</a:t>
            </a:r>
          </a:p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2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– Navegação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 A maneira mais moderna para isso é usar o parâmetro </a:t>
            </a:r>
            <a:r>
              <a:rPr lang="pt-BR" sz="2500" b="1" dirty="0">
                <a:latin typeface="+mj-lt"/>
              </a:rPr>
              <a:t>dentro </a:t>
            </a:r>
            <a:r>
              <a:rPr lang="pt-BR" sz="2500" dirty="0">
                <a:latin typeface="+mj-lt"/>
              </a:rPr>
              <a:t>da URL:</a:t>
            </a:r>
            <a:br>
              <a:rPr lang="pt-BR" sz="2500" dirty="0">
                <a:latin typeface="+mj-lt"/>
              </a:rPr>
            </a:br>
            <a:r>
              <a:rPr lang="pt-BR" sz="2500" dirty="0">
                <a:latin typeface="+mj-lt"/>
                <a:hlinkClick r:id="rId2"/>
              </a:rPr>
              <a:t>http://localhost:8000/curso/ads</a:t>
            </a:r>
            <a:br>
              <a:rPr lang="pt-BR" sz="2500" dirty="0">
                <a:latin typeface="+mj-lt"/>
              </a:rPr>
            </a:br>
            <a:r>
              <a:rPr lang="pt-BR" sz="2500" dirty="0">
                <a:hlinkClick r:id="rId3"/>
              </a:rPr>
              <a:t>http://localhost:8000/curso/bd</a:t>
            </a:r>
            <a:endParaRPr lang="pt-BR" sz="2500" dirty="0"/>
          </a:p>
          <a:p>
            <a:r>
              <a:rPr lang="pt-BR" sz="2500" dirty="0">
                <a:latin typeface="+mj-lt"/>
              </a:rPr>
              <a:t>Para fazer isso, precisamos alterar o mapeamento da URL para capturar uma região da url:</a:t>
            </a:r>
            <a:br>
              <a:rPr lang="pt-BR" sz="2500" dirty="0">
                <a:latin typeface="+mj-lt"/>
              </a:rPr>
            </a:b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800" b="1" dirty="0" err="1"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pt-BR" sz="2800" b="1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800" b="1" dirty="0" err="1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2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'^curso</a:t>
            </a:r>
            <a:r>
              <a:rPr lang="pt-BR" sz="2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/([A-</a:t>
            </a:r>
            <a:r>
              <a:rPr lang="pt-BR" sz="28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Z,a</a:t>
            </a:r>
            <a:r>
              <a:rPr lang="pt-BR" sz="2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-z]+)'</a:t>
            </a:r>
            <a:r>
              <a:rPr lang="pt-BR" sz="2800" b="1" dirty="0">
                <a:latin typeface="Arial"/>
                <a:ea typeface="Arial"/>
                <a:cs typeface="Arial"/>
                <a:sym typeface="Arial"/>
              </a:rPr>
              <a:t>, curso)</a:t>
            </a:r>
          </a:p>
          <a:p>
            <a:r>
              <a:rPr lang="pt-BR" sz="2500" dirty="0">
                <a:latin typeface="+mj-lt"/>
                <a:cs typeface="Arial"/>
                <a:sym typeface="Arial"/>
              </a:rPr>
              <a:t>Os parênteses marcam uma região a ser capturada pelo </a:t>
            </a:r>
            <a:r>
              <a:rPr lang="pt-BR" sz="2500" dirty="0" err="1">
                <a:latin typeface="+mj-lt"/>
                <a:cs typeface="Arial"/>
                <a:sym typeface="Arial"/>
              </a:rPr>
              <a:t>Django</a:t>
            </a:r>
            <a:r>
              <a:rPr lang="pt-BR" sz="2500" dirty="0">
                <a:latin typeface="+mj-lt"/>
                <a:cs typeface="Arial"/>
                <a:sym typeface="Arial"/>
              </a:rPr>
              <a:t>. Essa região vai capturar qualquer letra escrita após a barra.</a:t>
            </a: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Para usar essa região na </a:t>
            </a:r>
            <a:r>
              <a:rPr lang="pt-BR" sz="2500" b="1" dirty="0" err="1">
                <a:latin typeface="+mj-lt"/>
              </a:rPr>
              <a:t>view</a:t>
            </a:r>
            <a:r>
              <a:rPr lang="pt-BR" sz="2500" b="1" dirty="0">
                <a:latin typeface="+mj-lt"/>
              </a:rPr>
              <a:t> </a:t>
            </a:r>
            <a:r>
              <a:rPr lang="pt-BR" sz="2500" dirty="0">
                <a:latin typeface="+mj-lt"/>
              </a:rPr>
              <a:t>fica:</a:t>
            </a:r>
          </a:p>
        </p:txBody>
      </p:sp>
    </p:spTree>
    <p:extLst>
      <p:ext uri="{BB962C8B-B14F-4D97-AF65-F5344CB8AC3E}">
        <p14:creationId xmlns:p14="http://schemas.microsoft.com/office/powerpoint/2010/main" val="423797345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1074</Words>
  <Application>Microsoft Office PowerPoint</Application>
  <PresentationFormat>Apresentação na tela (4:3)</PresentationFormat>
  <Paragraphs>191</Paragraphs>
  <Slides>22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Consolas</vt:lpstr>
      <vt:lpstr>Arial</vt:lpstr>
      <vt:lpstr>Verdana</vt:lpstr>
      <vt:lpstr>Tahoma</vt:lpstr>
      <vt:lpstr>Noto Sans Symbols</vt:lpstr>
      <vt:lpstr>Calibri</vt:lpstr>
      <vt:lpstr>1_Blends</vt:lpstr>
      <vt:lpstr>Python para Web  Django Framework </vt:lpstr>
      <vt:lpstr>Objetivos da Aula</vt:lpstr>
      <vt:lpstr>Django - Navegação</vt:lpstr>
      <vt:lpstr>Django - Navegação</vt:lpstr>
      <vt:lpstr>Django - Navegação</vt:lpstr>
      <vt:lpstr>Django - Navegação</vt:lpstr>
      <vt:lpstr>Django - Navegação</vt:lpstr>
      <vt:lpstr>Django – Navegação</vt:lpstr>
      <vt:lpstr>Django – Navegação</vt:lpstr>
      <vt:lpstr>Django – Navegação</vt:lpstr>
      <vt:lpstr>Django  - Relação entre objetos</vt:lpstr>
      <vt:lpstr>Django  - Relação entre objetos</vt:lpstr>
      <vt:lpstr>Django  - Relação entre objetos</vt:lpstr>
      <vt:lpstr>Django  - Relação entre objetos</vt:lpstr>
      <vt:lpstr>Django - Relação entre objetos</vt:lpstr>
      <vt:lpstr>Django  - Relação entre objetos</vt:lpstr>
      <vt:lpstr>Django - Relação entre objetos</vt:lpstr>
      <vt:lpstr>Django - Relação entre objetos</vt:lpstr>
      <vt:lpstr>Django  - Relação entre objetos</vt:lpstr>
      <vt:lpstr>Django - Relação entre objetos</vt:lpstr>
      <vt:lpstr>Django - Relação entre objetos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Web  Django Framework</dc:title>
  <dc:creator>Yuri Maximilian Rottner Dirickson</dc:creator>
  <cp:lastModifiedBy>Yuri Maximilian Rottner Dirickson</cp:lastModifiedBy>
  <cp:revision>10</cp:revision>
  <dcterms:modified xsi:type="dcterms:W3CDTF">2017-11-13T19:57:18Z</dcterms:modified>
</cp:coreProperties>
</file>