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71" r:id="rId5"/>
    <p:sldId id="272" r:id="rId6"/>
    <p:sldId id="258" r:id="rId7"/>
    <p:sldId id="273" r:id="rId8"/>
    <p:sldId id="259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81F6E-46C7-4524-BAC4-54047DBAF5D3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0D36-403F-4E54-A8B6-DB7EDB8BE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19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0D36-403F-4E54-A8B6-DB7EDB8BED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0D36-403F-4E54-A8B6-DB7EDB8BED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82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>Analise e projeto de sistemas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Aula Inaugural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2580" y="5460642"/>
            <a:ext cx="746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Curso Técnico em Informática</a:t>
            </a:r>
            <a:br>
              <a:rPr lang="pt-BR" dirty="0" smtClean="0"/>
            </a:br>
            <a:r>
              <a:rPr lang="pt-BR" dirty="0" smtClean="0"/>
              <a:t>2019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6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ensino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Horário das aulas 21:00 </a:t>
            </a:r>
            <a:r>
              <a:rPr lang="pt-BR" dirty="0" err="1" smtClean="0"/>
              <a:t>hrs</a:t>
            </a:r>
            <a:r>
              <a:rPr lang="pt-BR" dirty="0" smtClean="0"/>
              <a:t> a 22:45 </a:t>
            </a:r>
            <a:r>
              <a:rPr lang="pt-BR" dirty="0" err="1" smtClean="0"/>
              <a:t>hrs</a:t>
            </a:r>
            <a:endParaRPr lang="pt-BR" dirty="0" smtClean="0"/>
          </a:p>
          <a:p>
            <a:r>
              <a:rPr lang="pt-BR" dirty="0" smtClean="0"/>
              <a:t>50% das aulas de AS serão realizadas no laboratório</a:t>
            </a:r>
          </a:p>
          <a:p>
            <a:r>
              <a:rPr lang="pt-BR" dirty="0" smtClean="0"/>
              <a:t>Utilização de recursos (Ferramentas VISIO)</a:t>
            </a:r>
          </a:p>
          <a:p>
            <a:r>
              <a:rPr lang="pt-BR" dirty="0"/>
              <a:t>Disponibilização de material via </a:t>
            </a:r>
            <a:r>
              <a:rPr lang="pt-BR" dirty="0" err="1"/>
              <a:t>google</a:t>
            </a:r>
            <a:r>
              <a:rPr lang="pt-BR" dirty="0"/>
              <a:t> drive</a:t>
            </a:r>
          </a:p>
          <a:p>
            <a:r>
              <a:rPr lang="pt-BR" dirty="0" smtClean="0"/>
              <a:t>Exemplos práticos em laboratório</a:t>
            </a:r>
          </a:p>
          <a:p>
            <a:r>
              <a:rPr lang="pt-BR" dirty="0" smtClean="0"/>
              <a:t>Exercícios práticos em laboratório</a:t>
            </a:r>
          </a:p>
          <a:p>
            <a:r>
              <a:rPr lang="pt-BR" dirty="0" smtClean="0"/>
              <a:t>Atividades </a:t>
            </a:r>
            <a:r>
              <a:rPr lang="pt-BR" dirty="0"/>
              <a:t>individuais, duplas e grupos</a:t>
            </a:r>
          </a:p>
          <a:p>
            <a:r>
              <a:rPr lang="pt-BR" dirty="0" smtClean="0"/>
              <a:t>Projetos</a:t>
            </a:r>
          </a:p>
          <a:p>
            <a:r>
              <a:rPr lang="pt-BR" dirty="0" smtClean="0"/>
              <a:t>Avaliação Individual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Durante todo o curso o aluno será constantemente avaliado.</a:t>
            </a:r>
          </a:p>
          <a:p>
            <a:r>
              <a:rPr lang="pt-BR" dirty="0" smtClean="0"/>
              <a:t>Presença em sala de aula</a:t>
            </a:r>
          </a:p>
          <a:p>
            <a:r>
              <a:rPr lang="pt-BR" dirty="0" smtClean="0"/>
              <a:t>Participação</a:t>
            </a:r>
          </a:p>
          <a:p>
            <a:r>
              <a:rPr lang="pt-BR" dirty="0" smtClean="0"/>
              <a:t>Conclusão dos exercícios</a:t>
            </a:r>
          </a:p>
          <a:p>
            <a:r>
              <a:rPr lang="pt-BR" dirty="0" smtClean="0"/>
              <a:t>Desenvolvimento individual na disciplina</a:t>
            </a:r>
          </a:p>
          <a:p>
            <a:r>
              <a:rPr lang="pt-BR" dirty="0" smtClean="0"/>
              <a:t>Resolução de problemas</a:t>
            </a:r>
          </a:p>
          <a:p>
            <a:r>
              <a:rPr lang="pt-BR" dirty="0" smtClean="0"/>
              <a:t>Evolução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8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 smtClean="0"/>
              <a:t>Plano de Trabalho de Docente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da disciplina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Identificar </a:t>
            </a:r>
            <a:r>
              <a:rPr lang="pt-BR" dirty="0"/>
              <a:t>oportunidades e tendências no mundo digital, desenvolvendo modelos para novos negócios de forma empreendedora; </a:t>
            </a:r>
          </a:p>
          <a:p>
            <a:r>
              <a:rPr lang="pt-BR" dirty="0" smtClean="0"/>
              <a:t>Utilizar </a:t>
            </a:r>
            <a:r>
              <a:rPr lang="pt-BR" dirty="0"/>
              <a:t>termos técnicos de informática na língua portuguesa e na inglesa; </a:t>
            </a:r>
          </a:p>
          <a:p>
            <a:r>
              <a:rPr lang="pt-BR" dirty="0" smtClean="0"/>
              <a:t>Executar </a:t>
            </a:r>
            <a:r>
              <a:rPr lang="pt-BR" dirty="0"/>
              <a:t>análise de problemas, elaborando modelos de soluções em etapas. </a:t>
            </a:r>
          </a:p>
          <a:p>
            <a:r>
              <a:rPr lang="pt-BR" dirty="0" smtClean="0"/>
              <a:t>Abstrair </a:t>
            </a:r>
            <a:r>
              <a:rPr lang="pt-BR" dirty="0"/>
              <a:t>do mundo real os dados e estabelecer relação com o virtual, armazenando e projetando estruturas de informação de forma organizada; </a:t>
            </a:r>
          </a:p>
          <a:p>
            <a:r>
              <a:rPr lang="pt-BR" dirty="0" smtClean="0"/>
              <a:t>Avaliar </a:t>
            </a:r>
            <a:r>
              <a:rPr lang="pt-BR" dirty="0"/>
              <a:t>objetivos e metas de projetos de sistemas e aplicações; </a:t>
            </a:r>
          </a:p>
          <a:p>
            <a:r>
              <a:rPr lang="pt-BR" dirty="0" smtClean="0"/>
              <a:t>Identificar </a:t>
            </a:r>
            <a:r>
              <a:rPr lang="pt-BR" dirty="0"/>
              <a:t>demanda de mercado; </a:t>
            </a:r>
          </a:p>
          <a:p>
            <a:r>
              <a:rPr lang="pt-BR" dirty="0" smtClean="0"/>
              <a:t>Elaborar </a:t>
            </a:r>
            <a:r>
              <a:rPr lang="pt-BR" dirty="0"/>
              <a:t>anteprojeto; </a:t>
            </a:r>
          </a:p>
          <a:p>
            <a:r>
              <a:rPr lang="pt-BR" dirty="0" smtClean="0"/>
              <a:t>Projeto </a:t>
            </a:r>
            <a:r>
              <a:rPr lang="pt-BR" dirty="0"/>
              <a:t>conceitual, lógico, estrutural, físico e gráfico; </a:t>
            </a:r>
          </a:p>
          <a:p>
            <a:r>
              <a:rPr lang="pt-BR" dirty="0" smtClean="0"/>
              <a:t>Definir </a:t>
            </a:r>
            <a:r>
              <a:rPr lang="pt-BR" dirty="0"/>
              <a:t>critérios de navegação; </a:t>
            </a:r>
          </a:p>
          <a:p>
            <a:r>
              <a:rPr lang="pt-BR" dirty="0" smtClean="0"/>
              <a:t>Definir </a:t>
            </a:r>
            <a:r>
              <a:rPr lang="pt-BR" dirty="0"/>
              <a:t>interface de comunicação e interatividade;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9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da disciplina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pt-BR" dirty="0"/>
          </a:p>
          <a:p>
            <a:r>
              <a:rPr lang="pt-BR" dirty="0" smtClean="0"/>
              <a:t>Dimensionar </a:t>
            </a:r>
            <a:r>
              <a:rPr lang="pt-BR" dirty="0"/>
              <a:t>vida útil de sistema e aplicações; </a:t>
            </a:r>
          </a:p>
          <a:p>
            <a:r>
              <a:rPr lang="pt-BR" dirty="0" smtClean="0"/>
              <a:t>Agir </a:t>
            </a:r>
            <a:r>
              <a:rPr lang="pt-BR" dirty="0"/>
              <a:t>em conformidade com as leis e a ética pessoal e profissional; </a:t>
            </a:r>
          </a:p>
          <a:p>
            <a:r>
              <a:rPr lang="pt-BR" dirty="0" smtClean="0"/>
              <a:t>Agir </a:t>
            </a:r>
            <a:r>
              <a:rPr lang="pt-BR" dirty="0"/>
              <a:t>com respeito nas relações interpessoais </a:t>
            </a:r>
          </a:p>
          <a:p>
            <a:r>
              <a:rPr lang="pt-BR" dirty="0" smtClean="0"/>
              <a:t>Expressar-se </a:t>
            </a:r>
            <a:r>
              <a:rPr lang="pt-BR" dirty="0"/>
              <a:t>oralmente e por escrito; </a:t>
            </a:r>
          </a:p>
          <a:p>
            <a:r>
              <a:rPr lang="pt-BR" dirty="0" smtClean="0"/>
              <a:t>Valorizar </a:t>
            </a:r>
            <a:r>
              <a:rPr lang="pt-BR" dirty="0"/>
              <a:t>o trabalho em equipe, objetivando a cooperação; </a:t>
            </a:r>
          </a:p>
          <a:p>
            <a:r>
              <a:rPr lang="pt-BR" dirty="0" smtClean="0"/>
              <a:t>Apresentar </a:t>
            </a:r>
            <a:r>
              <a:rPr lang="pt-BR" dirty="0"/>
              <a:t>iniciativa e receptividade; </a:t>
            </a:r>
          </a:p>
          <a:p>
            <a:r>
              <a:rPr lang="pt-BR" dirty="0" smtClean="0"/>
              <a:t>Demonstrar </a:t>
            </a:r>
            <a:r>
              <a:rPr lang="pt-BR" dirty="0"/>
              <a:t>raciocínio lógico; </a:t>
            </a:r>
          </a:p>
          <a:p>
            <a:r>
              <a:rPr lang="pt-BR" dirty="0" smtClean="0"/>
              <a:t>Demonstrar </a:t>
            </a:r>
            <a:r>
              <a:rPr lang="pt-BR" dirty="0"/>
              <a:t>criatividade; </a:t>
            </a:r>
          </a:p>
          <a:p>
            <a:r>
              <a:rPr lang="pt-BR" dirty="0" smtClean="0"/>
              <a:t>Abstrair </a:t>
            </a:r>
            <a:r>
              <a:rPr lang="pt-BR" dirty="0"/>
              <a:t>os dados, gerando informações; </a:t>
            </a:r>
          </a:p>
          <a:p>
            <a:r>
              <a:rPr lang="pt-BR" dirty="0" smtClean="0"/>
              <a:t>Coletar </a:t>
            </a:r>
            <a:r>
              <a:rPr lang="pt-BR" dirty="0"/>
              <a:t>dados; </a:t>
            </a:r>
          </a:p>
          <a:p>
            <a:r>
              <a:rPr lang="pt-BR" dirty="0" smtClean="0"/>
              <a:t>Desenvolver </a:t>
            </a:r>
            <a:r>
              <a:rPr lang="pt-BR" dirty="0"/>
              <a:t>leiaute de telas e relatórios 	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4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 smtClean="0"/>
              <a:t>Bases Tecnológicas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Bases tecnológicas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Conceito de Engenharia de </a:t>
            </a:r>
            <a:r>
              <a:rPr lang="pt-BR" dirty="0" smtClean="0"/>
              <a:t>Sistemas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Conceito de Análise de Sistema Estruturado 	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Estudo de viabilidade 	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Especificação </a:t>
            </a:r>
            <a:r>
              <a:rPr lang="pt-BR" dirty="0"/>
              <a:t>de requisitos: </a:t>
            </a:r>
          </a:p>
          <a:p>
            <a:pPr lvl="1"/>
            <a:r>
              <a:rPr lang="pt-BR" dirty="0"/>
              <a:t>princípios; </a:t>
            </a:r>
          </a:p>
          <a:p>
            <a:pPr lvl="1"/>
            <a:r>
              <a:rPr lang="pt-BR" dirty="0"/>
              <a:t>requisitos funcionais e não funcionais; </a:t>
            </a:r>
          </a:p>
          <a:p>
            <a:pPr lvl="1"/>
            <a:r>
              <a:rPr lang="pt-BR" dirty="0"/>
              <a:t>requisitos de usuário e sistema; </a:t>
            </a:r>
          </a:p>
          <a:p>
            <a:pPr lvl="1"/>
            <a:r>
              <a:rPr lang="pt-BR" dirty="0"/>
              <a:t>técnicas para levantamento de requisitos: </a:t>
            </a:r>
          </a:p>
          <a:p>
            <a:pPr lvl="1"/>
            <a:r>
              <a:rPr lang="pt-BR" dirty="0"/>
              <a:t>o </a:t>
            </a:r>
            <a:r>
              <a:rPr lang="pt-BR" i="1" dirty="0" err="1"/>
              <a:t>Brainstorm</a:t>
            </a:r>
            <a:r>
              <a:rPr lang="pt-BR" dirty="0"/>
              <a:t>, entrevista, questionários, observação, análise de texto, aprendizagem com o usuário e reutilização de requisitos </a:t>
            </a:r>
          </a:p>
          <a:p>
            <a:pPr lvl="1"/>
            <a:r>
              <a:rPr lang="pt-BR" dirty="0"/>
              <a:t>prototipação; </a:t>
            </a:r>
          </a:p>
          <a:p>
            <a:pPr lvl="1"/>
            <a:r>
              <a:rPr lang="pt-BR" dirty="0"/>
              <a:t>modelos e padrões 	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8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Bases tecnológicas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700" dirty="0" smtClean="0"/>
              <a:t>5. Modelagem </a:t>
            </a:r>
            <a:r>
              <a:rPr lang="pt-BR" sz="1700" dirty="0"/>
              <a:t>e arquitetura</a:t>
            </a:r>
            <a:r>
              <a:rPr lang="pt-BR" sz="1700" dirty="0" smtClean="0"/>
              <a:t>:</a:t>
            </a:r>
          </a:p>
          <a:p>
            <a:pPr lvl="1"/>
            <a:r>
              <a:rPr lang="pt-BR" sz="1700" dirty="0" smtClean="0"/>
              <a:t>conceitos</a:t>
            </a:r>
            <a:r>
              <a:rPr lang="pt-BR" sz="1700" dirty="0"/>
              <a:t>; </a:t>
            </a:r>
          </a:p>
          <a:p>
            <a:pPr lvl="1"/>
            <a:r>
              <a:rPr lang="pt-BR" sz="1700" dirty="0"/>
              <a:t>modelagem de contexto; </a:t>
            </a:r>
          </a:p>
          <a:p>
            <a:pPr lvl="1"/>
            <a:r>
              <a:rPr lang="pt-BR" sz="1700" dirty="0"/>
              <a:t>modelagem de comportamento 	</a:t>
            </a:r>
          </a:p>
          <a:p>
            <a:pPr marL="0" indent="0">
              <a:buNone/>
            </a:pPr>
            <a:r>
              <a:rPr lang="pt-BR" sz="1700" dirty="0" smtClean="0"/>
              <a:t>6. Fluxo </a:t>
            </a:r>
            <a:r>
              <a:rPr lang="pt-BR" sz="1700" dirty="0"/>
              <a:t>de dados: </a:t>
            </a:r>
          </a:p>
          <a:p>
            <a:pPr lvl="1"/>
            <a:r>
              <a:rPr lang="pt-BR" sz="1700" dirty="0"/>
              <a:t>processo; </a:t>
            </a:r>
          </a:p>
          <a:p>
            <a:pPr lvl="1"/>
            <a:r>
              <a:rPr lang="pt-BR" sz="1700" dirty="0"/>
              <a:t>fluxo de informação; </a:t>
            </a:r>
          </a:p>
          <a:p>
            <a:pPr lvl="1"/>
            <a:r>
              <a:rPr lang="pt-BR" sz="1700" dirty="0"/>
              <a:t>transformações e </a:t>
            </a:r>
            <a:r>
              <a:rPr lang="pt-BR" sz="1700" dirty="0" smtClean="0"/>
              <a:t>transações</a:t>
            </a:r>
          </a:p>
          <a:p>
            <a:pPr lvl="1"/>
            <a:endParaRPr lang="pt-BR" sz="17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Bases </a:t>
            </a:r>
            <a:r>
              <a:rPr lang="pt-BR" dirty="0" err="1"/>
              <a:t>técnologicas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7. Diagrama de Casos de Uso</a:t>
            </a:r>
          </a:p>
          <a:p>
            <a:pPr marL="0" indent="0">
              <a:buNone/>
            </a:pPr>
            <a:r>
              <a:rPr lang="pt-BR" dirty="0"/>
              <a:t>8. Diagrama de Fluxo de Dados</a:t>
            </a:r>
          </a:p>
          <a:p>
            <a:pPr marL="0" indent="0">
              <a:buNone/>
            </a:pPr>
            <a:r>
              <a:rPr lang="pt-BR" dirty="0"/>
              <a:t>9. Diagrama de Estado e Contexto </a:t>
            </a:r>
          </a:p>
          <a:p>
            <a:pPr marL="0" indent="0">
              <a:buNone/>
            </a:pPr>
            <a:r>
              <a:rPr lang="pt-BR" dirty="0"/>
              <a:t>9. Diagrama de sequencia</a:t>
            </a:r>
          </a:p>
          <a:p>
            <a:pPr marL="0" indent="0">
              <a:buNone/>
            </a:pPr>
            <a:r>
              <a:rPr lang="pt-BR" dirty="0"/>
              <a:t>10.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3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 smtClean="0"/>
              <a:t>Metodologia de Ensino</a:t>
            </a:r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12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133</TotalTime>
  <Words>347</Words>
  <Application>Microsoft Office PowerPoint</Application>
  <PresentationFormat>Widescreen</PresentationFormat>
  <Paragraphs>77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Analise e projeto de sistemas</vt:lpstr>
      <vt:lpstr>Apresentação do PowerPoint</vt:lpstr>
      <vt:lpstr>Objetivo da disciplina</vt:lpstr>
      <vt:lpstr>Objetivo da disciplina</vt:lpstr>
      <vt:lpstr>Apresentação do PowerPoint</vt:lpstr>
      <vt:lpstr>Bases tecnológicas</vt:lpstr>
      <vt:lpstr>Bases tecnológicas</vt:lpstr>
      <vt:lpstr>Bases técnologicas</vt:lpstr>
      <vt:lpstr>Apresentação do PowerPoint</vt:lpstr>
      <vt:lpstr>Configuração do ensino</vt:lpstr>
      <vt:lpstr>Avaliações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computadores I</dc:title>
  <dc:creator>Sildo Menezes</dc:creator>
  <cp:lastModifiedBy>PBM do Brasil SA ePharma</cp:lastModifiedBy>
  <cp:revision>20</cp:revision>
  <dcterms:created xsi:type="dcterms:W3CDTF">2018-02-19T18:00:59Z</dcterms:created>
  <dcterms:modified xsi:type="dcterms:W3CDTF">2019-02-07T22:07:17Z</dcterms:modified>
</cp:coreProperties>
</file>