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56" r:id="rId2"/>
    <p:sldId id="263" r:id="rId3"/>
    <p:sldId id="257" r:id="rId4"/>
    <p:sldId id="271" r:id="rId5"/>
    <p:sldId id="258" r:id="rId6"/>
    <p:sldId id="273" r:id="rId7"/>
    <p:sldId id="280" r:id="rId8"/>
    <p:sldId id="279" r:id="rId9"/>
    <p:sldId id="259" r:id="rId10"/>
    <p:sldId id="28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D81F6E-46C7-4524-BAC4-54047DBAF5D3}" type="datetimeFigureOut">
              <a:rPr lang="pt-BR" smtClean="0"/>
              <a:t>12/09/2019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370D36-403F-4E54-A8B6-DB7EDB8BED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0195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70D36-403F-4E54-A8B6-DB7EDB8BEDD8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5361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70D36-403F-4E54-A8B6-DB7EDB8BEDD8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58288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z="6000" dirty="0" smtClean="0"/>
              <a:t>Casos de Uso</a:t>
            </a:r>
            <a:endParaRPr lang="pt-BR" sz="6000" dirty="0"/>
          </a:p>
        </p:txBody>
      </p:sp>
      <p:sp>
        <p:nvSpPr>
          <p:cNvPr id="4" name="CaixaDeTexto 3"/>
          <p:cNvSpPr txBox="1"/>
          <p:nvPr/>
        </p:nvSpPr>
        <p:spPr>
          <a:xfrm>
            <a:off x="682580" y="5460642"/>
            <a:ext cx="74697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Curso Técnico em Informática</a:t>
            </a:r>
            <a:br>
              <a:rPr lang="pt-BR" dirty="0" smtClean="0"/>
            </a:br>
            <a:r>
              <a:rPr lang="pt-BR" dirty="0" smtClean="0"/>
              <a:t>2019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2435" y="101287"/>
            <a:ext cx="1305128" cy="1305128"/>
          </a:xfrm>
          <a:prstGeom prst="rect">
            <a:avLst/>
          </a:prstGeom>
        </p:spPr>
      </p:pic>
      <p:sp>
        <p:nvSpPr>
          <p:cNvPr id="6" name="Subtítulo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Engenharia de Software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702681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Include / Extend: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371600" y="1796603"/>
            <a:ext cx="9601200" cy="459131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1800" dirty="0"/>
              <a:t>Para melhorar um pouco mais esse diagrama vamos ver o conceito de &lt;&gt;. Include e </a:t>
            </a:r>
            <a:r>
              <a:rPr lang="pt-BR" sz="1800" dirty="0" err="1"/>
              <a:t>extend</a:t>
            </a:r>
            <a:r>
              <a:rPr lang="pt-BR" sz="1800" dirty="0"/>
              <a:t> são relações entre os casos de uso.</a:t>
            </a:r>
          </a:p>
          <a:p>
            <a:r>
              <a:rPr lang="pt-BR" sz="1800" b="1" dirty="0"/>
              <a:t>Include</a:t>
            </a:r>
            <a:r>
              <a:rPr lang="pt-BR" sz="1800" dirty="0"/>
              <a:t>: seria a relação de um caso de uso que para ter sua funcionalidade executada precisa chamar outro caso de uso.</a:t>
            </a:r>
          </a:p>
          <a:p>
            <a:r>
              <a:rPr lang="pt-BR" sz="1800" b="1" dirty="0" err="1"/>
              <a:t>Extend</a:t>
            </a:r>
            <a:r>
              <a:rPr lang="pt-BR" sz="1800" dirty="0"/>
              <a:t>: Esta relação significa que o caso de uso </a:t>
            </a:r>
            <a:r>
              <a:rPr lang="pt-BR" sz="1800" dirty="0" err="1"/>
              <a:t>extendido</a:t>
            </a:r>
            <a:r>
              <a:rPr lang="pt-BR" sz="1800" dirty="0"/>
              <a:t> vai funcionar exatamente como o caso de uso base só que alguns passos novos inseridos no caso de uso </a:t>
            </a:r>
            <a:r>
              <a:rPr lang="pt-BR" sz="1800" dirty="0" err="1"/>
              <a:t>extendido</a:t>
            </a:r>
            <a:r>
              <a:rPr lang="pt-BR" sz="1800" dirty="0"/>
              <a:t>.</a:t>
            </a:r>
          </a:p>
          <a:p>
            <a:pPr marL="0" indent="0">
              <a:buNone/>
            </a:pPr>
            <a:endParaRPr lang="pt-BR" sz="18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2435" y="101287"/>
            <a:ext cx="1305128" cy="1305128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1514" y="4537723"/>
            <a:ext cx="4871568" cy="1363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633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7200" dirty="0" smtClean="0"/>
              <a:t>Casos de Uso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2435" y="101287"/>
            <a:ext cx="1305128" cy="1305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805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Diagrama de Caso do Uso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Esse diagrama documenta o que o sistema faz do ponto de vista do usuário. </a:t>
            </a: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Em </a:t>
            </a:r>
            <a:r>
              <a:rPr lang="pt-BR" dirty="0"/>
              <a:t>outras palavras, ele descreve as principais funcionalidades do sistema e a interação dessas funcionalidades com os usuários do mesmo sistema. </a:t>
            </a: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Nesse </a:t>
            </a:r>
            <a:r>
              <a:rPr lang="pt-BR" dirty="0"/>
              <a:t>diagrama não nos aprofundamos em detalhes técnicos que dizem como o sistema faz</a:t>
            </a:r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2435" y="101287"/>
            <a:ext cx="1305128" cy="1305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392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140835" cy="1485900"/>
          </a:xfrm>
        </p:spPr>
        <p:txBody>
          <a:bodyPr/>
          <a:lstStyle/>
          <a:p>
            <a:r>
              <a:rPr lang="pt-BR" dirty="0" smtClean="0"/>
              <a:t>Composição do Diagrama de Caso de Uso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pt-BR" dirty="0"/>
          </a:p>
          <a:p>
            <a:pPr marL="0" indent="0">
              <a:buNone/>
            </a:pPr>
            <a:r>
              <a:rPr lang="pt-BR" dirty="0"/>
              <a:t>Diagramas de Casos de Uso são compostos basicamente por quatro partes:</a:t>
            </a:r>
          </a:p>
          <a:p>
            <a:endParaRPr lang="pt-BR" dirty="0" smtClean="0"/>
          </a:p>
          <a:p>
            <a:r>
              <a:rPr lang="pt-BR" b="1" dirty="0" smtClean="0"/>
              <a:t>Cenário</a:t>
            </a:r>
            <a:r>
              <a:rPr lang="pt-BR" dirty="0"/>
              <a:t>: Sequência de eventos que acontecem quando um usuário interage com o sistema.</a:t>
            </a:r>
          </a:p>
          <a:p>
            <a:r>
              <a:rPr lang="pt-BR" b="1" dirty="0"/>
              <a:t>Ator: </a:t>
            </a:r>
            <a:r>
              <a:rPr lang="pt-BR" dirty="0"/>
              <a:t>Usuário do sistema, ou melhor, um tipo de usuário.</a:t>
            </a:r>
          </a:p>
          <a:p>
            <a:r>
              <a:rPr lang="pt-BR" b="1" dirty="0"/>
              <a:t>Use Case: </a:t>
            </a:r>
            <a:r>
              <a:rPr lang="pt-BR" dirty="0"/>
              <a:t>É uma tarefa ou uma funcionalidade realizada pelo ator (usuário)</a:t>
            </a:r>
          </a:p>
          <a:p>
            <a:r>
              <a:rPr lang="pt-BR" b="1" dirty="0"/>
              <a:t>Comunicação: </a:t>
            </a:r>
            <a:r>
              <a:rPr lang="pt-BR" dirty="0"/>
              <a:t>é o que liga um ator com um caso de </a:t>
            </a:r>
            <a:r>
              <a:rPr lang="pt-BR" dirty="0" smtClean="0"/>
              <a:t>uso</a:t>
            </a:r>
          </a:p>
          <a:p>
            <a:r>
              <a:rPr lang="pt-BR" b="1" dirty="0" smtClean="0"/>
              <a:t>Tipo de ligação: </a:t>
            </a:r>
            <a:endParaRPr lang="pt-BR" b="1" dirty="0"/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2435" y="101287"/>
            <a:ext cx="1305128" cy="1305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949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 smtClean="0"/>
              <a:t>Cenário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 smtClean="0"/>
              <a:t>Vamos </a:t>
            </a:r>
            <a:r>
              <a:rPr lang="pt-BR" dirty="0"/>
              <a:t>criar um cenário de exemplo para vermos a notação de um diagrama de caso de uso</a:t>
            </a:r>
            <a:r>
              <a:rPr lang="pt-BR" dirty="0" smtClean="0"/>
              <a:t>: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“A clínica médica Saúde Perfeita precisa de um sistema de agendamento de consultas e exames. </a:t>
            </a: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Um </a:t>
            </a:r>
            <a:r>
              <a:rPr lang="pt-BR" dirty="0"/>
              <a:t>paciente entra em contato com a clínica para marcar consultas visando realizar um check-up anual com seu médico de preferência. A recepcionista procura data e hora disponível mais próxima na agenda do médico e marca as consultas. </a:t>
            </a: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Posteriormente </a:t>
            </a:r>
            <a:r>
              <a:rPr lang="pt-BR" dirty="0"/>
              <a:t>o paciente realiza a consulta, e nela o médico pode prescrever medicações e exames, caso necessário”.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2435" y="101287"/>
            <a:ext cx="1305128" cy="1305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080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Cenário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371600" y="1796603"/>
            <a:ext cx="9601200" cy="3581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1800" dirty="0"/>
              <a:t>Com esse cenário simples podemos começar a criar nosso diagrama. Inicialmente vamos definir nossos atores</a:t>
            </a:r>
            <a:r>
              <a:rPr lang="pt-BR" sz="1800" dirty="0" smtClean="0"/>
              <a:t>:</a:t>
            </a:r>
          </a:p>
          <a:p>
            <a:pPr marL="0" indent="0">
              <a:buNone/>
            </a:pPr>
            <a:endParaRPr lang="pt-BR" sz="1800" dirty="0"/>
          </a:p>
          <a:p>
            <a:r>
              <a:rPr lang="pt-BR" sz="1800" dirty="0"/>
              <a:t>a) Paciente</a:t>
            </a:r>
          </a:p>
          <a:p>
            <a:r>
              <a:rPr lang="pt-BR" sz="1800" dirty="0"/>
              <a:t>b) Secretária</a:t>
            </a:r>
          </a:p>
          <a:p>
            <a:r>
              <a:rPr lang="pt-BR" sz="1800" dirty="0"/>
              <a:t>c) Médico</a:t>
            </a:r>
          </a:p>
          <a:p>
            <a:pPr marL="0" indent="0">
              <a:buNone/>
            </a:pPr>
            <a:endParaRPr lang="pt-BR" sz="18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2435" y="101287"/>
            <a:ext cx="1305128" cy="1305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860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Exemplo</a:t>
            </a:r>
            <a:r>
              <a:rPr lang="en-US" dirty="0" smtClean="0"/>
              <a:t>: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371600" y="1796603"/>
            <a:ext cx="9601200" cy="459131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1800" dirty="0"/>
              <a:t>Agora vamos definir algumas ações de cada usuário</a:t>
            </a:r>
            <a:r>
              <a:rPr lang="pt-BR" sz="1800" dirty="0" smtClean="0"/>
              <a:t>:</a:t>
            </a:r>
          </a:p>
          <a:p>
            <a:r>
              <a:rPr lang="pt-BR" sz="1800" dirty="0"/>
              <a:t>a) Paciente</a:t>
            </a:r>
          </a:p>
          <a:p>
            <a:pPr lvl="1"/>
            <a:r>
              <a:rPr lang="pt-BR" sz="1800" dirty="0"/>
              <a:t>Solicita Consulta</a:t>
            </a:r>
          </a:p>
          <a:p>
            <a:pPr lvl="1"/>
            <a:r>
              <a:rPr lang="pt-BR" sz="1800" dirty="0"/>
              <a:t>Solicita Cancelamento de </a:t>
            </a:r>
            <a:r>
              <a:rPr lang="pt-BR" sz="1800" dirty="0" smtClean="0"/>
              <a:t>Consulta</a:t>
            </a:r>
            <a:endParaRPr lang="pt-BR" sz="1800" dirty="0"/>
          </a:p>
          <a:p>
            <a:r>
              <a:rPr lang="pt-BR" sz="1800" dirty="0"/>
              <a:t>b) Secretária</a:t>
            </a:r>
          </a:p>
          <a:p>
            <a:pPr lvl="1"/>
            <a:r>
              <a:rPr lang="pt-BR" sz="1800" dirty="0"/>
              <a:t>Consulta Agenda</a:t>
            </a:r>
          </a:p>
          <a:p>
            <a:pPr lvl="1"/>
            <a:r>
              <a:rPr lang="pt-BR" sz="1800" dirty="0"/>
              <a:t>Marca Consulta</a:t>
            </a:r>
          </a:p>
          <a:p>
            <a:pPr lvl="1"/>
            <a:r>
              <a:rPr lang="pt-BR" sz="1800" dirty="0"/>
              <a:t>Cancela Consulta</a:t>
            </a:r>
          </a:p>
          <a:p>
            <a:r>
              <a:rPr lang="pt-BR" sz="1800" dirty="0"/>
              <a:t>c) Médico</a:t>
            </a:r>
          </a:p>
          <a:p>
            <a:pPr lvl="1"/>
            <a:r>
              <a:rPr lang="pt-BR" sz="1800" dirty="0"/>
              <a:t>Realiza Consulta</a:t>
            </a:r>
          </a:p>
          <a:p>
            <a:pPr lvl="1"/>
            <a:r>
              <a:rPr lang="pt-BR" sz="1800" dirty="0"/>
              <a:t>Prescreve Medicação</a:t>
            </a:r>
          </a:p>
          <a:p>
            <a:pPr lvl="1"/>
            <a:r>
              <a:rPr lang="pt-BR" sz="1800" dirty="0"/>
              <a:t>Solicita Realização de exames</a:t>
            </a:r>
          </a:p>
          <a:p>
            <a:pPr marL="0" indent="0">
              <a:buNone/>
            </a:pPr>
            <a:endParaRPr lang="pt-BR" sz="18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2435" y="101287"/>
            <a:ext cx="1305128" cy="1305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596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Definição do Caso de Uso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2435" y="101287"/>
            <a:ext cx="1305128" cy="1305128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3"/>
          <a:srcRect l="21262" t="42710" r="36076" b="39646"/>
          <a:stretch/>
        </p:blipFill>
        <p:spPr>
          <a:xfrm>
            <a:off x="1677522" y="1990928"/>
            <a:ext cx="9487477" cy="2091207"/>
          </a:xfrm>
          <a:prstGeom prst="rect">
            <a:avLst/>
          </a:prstGeom>
        </p:spPr>
      </p:pic>
      <p:sp>
        <p:nvSpPr>
          <p:cNvPr id="7" name="Retângulo 6"/>
          <p:cNvSpPr/>
          <p:nvPr/>
        </p:nvSpPr>
        <p:spPr>
          <a:xfrm>
            <a:off x="2903577" y="4364589"/>
            <a:ext cx="826142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1D2021"/>
                </a:solidFill>
                <a:latin typeface="Arial" panose="020B0604020202020204" pitchFamily="34" charset="0"/>
              </a:rPr>
              <a:t>No mercado existem diversos tipos de ferramentas case que auxiliam na construção de diagramas. o leitor fique a vontade de utilizar a ferramenta de sua preferencia. Algumas sugestões seriam as versões </a:t>
            </a:r>
            <a:r>
              <a:rPr lang="pt-BR" dirty="0" err="1">
                <a:solidFill>
                  <a:srgbClr val="1D2021"/>
                </a:solidFill>
                <a:latin typeface="Arial" panose="020B0604020202020204" pitchFamily="34" charset="0"/>
              </a:rPr>
              <a:t>trial</a:t>
            </a:r>
            <a:r>
              <a:rPr lang="pt-BR" dirty="0">
                <a:solidFill>
                  <a:srgbClr val="1D2021"/>
                </a:solidFill>
                <a:latin typeface="Arial" panose="020B0604020202020204" pitchFamily="34" charset="0"/>
              </a:rPr>
              <a:t> do Enterprise Architect, ou do Visio.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685778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Caso de Uso</a:t>
            </a:r>
            <a:br>
              <a:rPr lang="pt-BR" dirty="0" smtClean="0"/>
            </a:b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2435" y="101287"/>
            <a:ext cx="1305128" cy="1305128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3"/>
          <a:srcRect l="21064" t="16153" r="34493" b="11135"/>
          <a:stretch/>
        </p:blipFill>
        <p:spPr>
          <a:xfrm>
            <a:off x="3965551" y="1406415"/>
            <a:ext cx="5782614" cy="531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130659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TM10001105[[fn=Corte]]</Template>
  <TotalTime>167</TotalTime>
  <Words>448</Words>
  <Application>Microsoft Office PowerPoint</Application>
  <PresentationFormat>Widescreen</PresentationFormat>
  <Paragraphs>51</Paragraphs>
  <Slides>10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Arial</vt:lpstr>
      <vt:lpstr>Calibri</vt:lpstr>
      <vt:lpstr>Franklin Gothic Book</vt:lpstr>
      <vt:lpstr>Crop</vt:lpstr>
      <vt:lpstr>Casos de Uso</vt:lpstr>
      <vt:lpstr>Apresentação do PowerPoint</vt:lpstr>
      <vt:lpstr>Diagrama de Caso do Uso</vt:lpstr>
      <vt:lpstr>Composição do Diagrama de Caso de Uso</vt:lpstr>
      <vt:lpstr>Cenário </vt:lpstr>
      <vt:lpstr>Cenário</vt:lpstr>
      <vt:lpstr>Exemplo:</vt:lpstr>
      <vt:lpstr>Definição do Caso de Uso</vt:lpstr>
      <vt:lpstr>Caso de Uso </vt:lpstr>
      <vt:lpstr>Include / Extend: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Programação de computadores I</dc:title>
  <dc:creator>Sildo Menezes</dc:creator>
  <cp:lastModifiedBy>PBM do Brasil SA ePharma</cp:lastModifiedBy>
  <cp:revision>24</cp:revision>
  <dcterms:created xsi:type="dcterms:W3CDTF">2018-02-19T18:00:59Z</dcterms:created>
  <dcterms:modified xsi:type="dcterms:W3CDTF">2019-09-12T23:42:09Z</dcterms:modified>
</cp:coreProperties>
</file>