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4480560" y="5486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Oval 3"/>
          <p:cNvSpPr/>
          <p:nvPr/>
        </p:nvSpPr>
        <p:spPr>
          <a:xfrm>
            <a:off x="3383280" y="1078992"/>
            <a:ext cx="173736" cy="173736"/>
          </a:xfrm>
          <a:prstGeom prst="ellipse">
            <a:avLst/>
          </a:prstGeom>
          <a:solidFill>
            <a:srgbClr val="FFFFFF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Oval 4"/>
          <p:cNvSpPr/>
          <p:nvPr/>
        </p:nvSpPr>
        <p:spPr>
          <a:xfrm>
            <a:off x="2468880" y="1499616"/>
            <a:ext cx="173736" cy="173736"/>
          </a:xfrm>
          <a:prstGeom prst="ellipse">
            <a:avLst/>
          </a:prstGeom>
          <a:solidFill>
            <a:srgbClr val="FFFFFF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Oval 5"/>
          <p:cNvSpPr/>
          <p:nvPr/>
        </p:nvSpPr>
        <p:spPr>
          <a:xfrm>
            <a:off x="1563624" y="1993392"/>
            <a:ext cx="173736" cy="173736"/>
          </a:xfrm>
          <a:prstGeom prst="ellipse">
            <a:avLst/>
          </a:prstGeom>
          <a:solidFill>
            <a:srgbClr val="FFFFFF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Oval 6"/>
          <p:cNvSpPr/>
          <p:nvPr/>
        </p:nvSpPr>
        <p:spPr>
          <a:xfrm>
            <a:off x="1563624" y="2377440"/>
            <a:ext cx="173736" cy="173736"/>
          </a:xfrm>
          <a:prstGeom prst="ellipse">
            <a:avLst/>
          </a:prstGeom>
          <a:solidFill>
            <a:srgbClr val="FFFFFF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Oval 7"/>
          <p:cNvSpPr/>
          <p:nvPr/>
        </p:nvSpPr>
        <p:spPr>
          <a:xfrm>
            <a:off x="1563624" y="2743200"/>
            <a:ext cx="173736" cy="173736"/>
          </a:xfrm>
          <a:prstGeom prst="ellipse">
            <a:avLst/>
          </a:prstGeom>
          <a:solidFill>
            <a:srgbClr val="FFFFFF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Oval 8"/>
          <p:cNvSpPr/>
          <p:nvPr/>
        </p:nvSpPr>
        <p:spPr>
          <a:xfrm>
            <a:off x="1563624" y="3090672"/>
            <a:ext cx="173736" cy="173736"/>
          </a:xfrm>
          <a:prstGeom prst="ellipse">
            <a:avLst/>
          </a:prstGeom>
          <a:solidFill>
            <a:srgbClr val="FFFFFF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Oval 9"/>
          <p:cNvSpPr/>
          <p:nvPr/>
        </p:nvSpPr>
        <p:spPr>
          <a:xfrm>
            <a:off x="1563624" y="3419856"/>
            <a:ext cx="173736" cy="173736"/>
          </a:xfrm>
          <a:prstGeom prst="ellipse">
            <a:avLst/>
          </a:prstGeom>
          <a:solidFill>
            <a:srgbClr val="FFFFFF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Oval 10"/>
          <p:cNvSpPr/>
          <p:nvPr/>
        </p:nvSpPr>
        <p:spPr>
          <a:xfrm>
            <a:off x="1563624" y="3758184"/>
            <a:ext cx="173736" cy="173736"/>
          </a:xfrm>
          <a:prstGeom prst="ellipse">
            <a:avLst/>
          </a:prstGeom>
          <a:solidFill>
            <a:srgbClr val="FFFFFF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Oval 11"/>
          <p:cNvSpPr/>
          <p:nvPr/>
        </p:nvSpPr>
        <p:spPr>
          <a:xfrm>
            <a:off x="1563624" y="4114800"/>
            <a:ext cx="173736" cy="173736"/>
          </a:xfrm>
          <a:prstGeom prst="ellipse">
            <a:avLst/>
          </a:prstGeom>
          <a:solidFill>
            <a:srgbClr val="FFFFFF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Oval 12"/>
          <p:cNvSpPr/>
          <p:nvPr/>
        </p:nvSpPr>
        <p:spPr>
          <a:xfrm>
            <a:off x="1563624" y="4480560"/>
            <a:ext cx="173736" cy="173736"/>
          </a:xfrm>
          <a:prstGeom prst="ellipse">
            <a:avLst/>
          </a:prstGeom>
          <a:solidFill>
            <a:srgbClr val="FFFFFF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Oval 13"/>
          <p:cNvSpPr/>
          <p:nvPr/>
        </p:nvSpPr>
        <p:spPr>
          <a:xfrm>
            <a:off x="3392424" y="2377440"/>
            <a:ext cx="173736" cy="173736"/>
          </a:xfrm>
          <a:prstGeom prst="ellipse">
            <a:avLst/>
          </a:prstGeom>
          <a:solidFill>
            <a:srgbClr val="FFFFFF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Oval 14"/>
          <p:cNvSpPr/>
          <p:nvPr/>
        </p:nvSpPr>
        <p:spPr>
          <a:xfrm>
            <a:off x="3429000" y="2971800"/>
            <a:ext cx="173736" cy="173736"/>
          </a:xfrm>
          <a:prstGeom prst="ellipse">
            <a:avLst/>
          </a:prstGeom>
          <a:solidFill>
            <a:srgbClr val="FFFFFF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Oval 15"/>
          <p:cNvSpPr/>
          <p:nvPr/>
        </p:nvSpPr>
        <p:spPr>
          <a:xfrm>
            <a:off x="3429000" y="3200400"/>
            <a:ext cx="173736" cy="173736"/>
          </a:xfrm>
          <a:prstGeom prst="ellipse">
            <a:avLst/>
          </a:prstGeom>
          <a:solidFill>
            <a:srgbClr val="FFFFFF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Oval 16"/>
          <p:cNvSpPr/>
          <p:nvPr/>
        </p:nvSpPr>
        <p:spPr>
          <a:xfrm>
            <a:off x="3429000" y="3474720"/>
            <a:ext cx="173736" cy="173736"/>
          </a:xfrm>
          <a:prstGeom prst="ellipse">
            <a:avLst/>
          </a:prstGeom>
          <a:solidFill>
            <a:srgbClr val="FFFFFF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Oval 17"/>
          <p:cNvSpPr/>
          <p:nvPr/>
        </p:nvSpPr>
        <p:spPr>
          <a:xfrm>
            <a:off x="3429000" y="3886200"/>
            <a:ext cx="173736" cy="173736"/>
          </a:xfrm>
          <a:prstGeom prst="ellipse">
            <a:avLst/>
          </a:prstGeom>
          <a:solidFill>
            <a:srgbClr val="FFFFFF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Oval 18"/>
          <p:cNvSpPr/>
          <p:nvPr/>
        </p:nvSpPr>
        <p:spPr>
          <a:xfrm>
            <a:off x="3429000" y="4297680"/>
            <a:ext cx="173736" cy="173736"/>
          </a:xfrm>
          <a:prstGeom prst="ellipse">
            <a:avLst/>
          </a:prstGeom>
          <a:solidFill>
            <a:srgbClr val="FFFFFF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Oval 19"/>
          <p:cNvSpPr/>
          <p:nvPr/>
        </p:nvSpPr>
        <p:spPr>
          <a:xfrm>
            <a:off x="4480560" y="1097280"/>
            <a:ext cx="173736" cy="173736"/>
          </a:xfrm>
          <a:prstGeom prst="ellipse">
            <a:avLst/>
          </a:prstGeom>
          <a:solidFill>
            <a:srgbClr val="FFFFFF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Oval 20"/>
          <p:cNvSpPr/>
          <p:nvPr/>
        </p:nvSpPr>
        <p:spPr>
          <a:xfrm>
            <a:off x="5760720" y="1059789"/>
            <a:ext cx="173736" cy="173736"/>
          </a:xfrm>
          <a:prstGeom prst="ellipse">
            <a:avLst/>
          </a:prstGeom>
          <a:solidFill>
            <a:srgbClr val="00FF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Oval 21"/>
          <p:cNvSpPr/>
          <p:nvPr/>
        </p:nvSpPr>
        <p:spPr>
          <a:xfrm>
            <a:off x="3840480" y="2468880"/>
            <a:ext cx="173736" cy="173736"/>
          </a:xfrm>
          <a:prstGeom prst="ellipse">
            <a:avLst/>
          </a:prstGeom>
          <a:solidFill>
            <a:srgbClr val="00FF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Oval 22"/>
          <p:cNvSpPr/>
          <p:nvPr/>
        </p:nvSpPr>
        <p:spPr>
          <a:xfrm>
            <a:off x="3840480" y="2971800"/>
            <a:ext cx="173736" cy="173736"/>
          </a:xfrm>
          <a:prstGeom prst="ellipse">
            <a:avLst/>
          </a:prstGeom>
          <a:solidFill>
            <a:srgbClr val="00FF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Oval 23"/>
          <p:cNvSpPr/>
          <p:nvPr/>
        </p:nvSpPr>
        <p:spPr>
          <a:xfrm>
            <a:off x="3840480" y="3200400"/>
            <a:ext cx="173736" cy="173736"/>
          </a:xfrm>
          <a:prstGeom prst="ellipse">
            <a:avLst/>
          </a:prstGeom>
          <a:solidFill>
            <a:srgbClr val="00FF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Oval 24"/>
          <p:cNvSpPr/>
          <p:nvPr/>
        </p:nvSpPr>
        <p:spPr>
          <a:xfrm>
            <a:off x="3840480" y="347472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Oval 25"/>
          <p:cNvSpPr/>
          <p:nvPr/>
        </p:nvSpPr>
        <p:spPr>
          <a:xfrm>
            <a:off x="3840480" y="3886200"/>
            <a:ext cx="173736" cy="173736"/>
          </a:xfrm>
          <a:prstGeom prst="ellipse">
            <a:avLst/>
          </a:prstGeom>
          <a:solidFill>
            <a:srgbClr val="00FF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Oval 26"/>
          <p:cNvSpPr/>
          <p:nvPr/>
        </p:nvSpPr>
        <p:spPr>
          <a:xfrm>
            <a:off x="3840480" y="4297680"/>
            <a:ext cx="173736" cy="173736"/>
          </a:xfrm>
          <a:prstGeom prst="ellipse">
            <a:avLst/>
          </a:prstGeom>
          <a:solidFill>
            <a:srgbClr val="00FF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Oval 27"/>
          <p:cNvSpPr/>
          <p:nvPr/>
        </p:nvSpPr>
        <p:spPr>
          <a:xfrm>
            <a:off x="6400800" y="1188720"/>
            <a:ext cx="173736" cy="173736"/>
          </a:xfrm>
          <a:prstGeom prst="ellipse">
            <a:avLst/>
          </a:prstGeom>
          <a:solidFill>
            <a:srgbClr val="FFFFFF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Oval 28"/>
          <p:cNvSpPr/>
          <p:nvPr/>
        </p:nvSpPr>
        <p:spPr>
          <a:xfrm>
            <a:off x="5641848" y="2468880"/>
            <a:ext cx="173736" cy="173736"/>
          </a:xfrm>
          <a:prstGeom prst="ellipse">
            <a:avLst/>
          </a:prstGeom>
          <a:solidFill>
            <a:srgbClr val="FFFFFF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Oval 29"/>
          <p:cNvSpPr/>
          <p:nvPr/>
        </p:nvSpPr>
        <p:spPr>
          <a:xfrm>
            <a:off x="5669280" y="2971800"/>
            <a:ext cx="173736" cy="173736"/>
          </a:xfrm>
          <a:prstGeom prst="ellipse">
            <a:avLst/>
          </a:prstGeom>
          <a:solidFill>
            <a:srgbClr val="FFFFFF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Oval 30"/>
          <p:cNvSpPr/>
          <p:nvPr/>
        </p:nvSpPr>
        <p:spPr>
          <a:xfrm>
            <a:off x="5669280" y="3200400"/>
            <a:ext cx="173736" cy="173736"/>
          </a:xfrm>
          <a:prstGeom prst="ellipse">
            <a:avLst/>
          </a:prstGeom>
          <a:solidFill>
            <a:srgbClr val="FFFFFF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Oval 31"/>
          <p:cNvSpPr/>
          <p:nvPr/>
        </p:nvSpPr>
        <p:spPr>
          <a:xfrm>
            <a:off x="7397496" y="2103120"/>
            <a:ext cx="173736" cy="173736"/>
          </a:xfrm>
          <a:prstGeom prst="ellipse">
            <a:avLst/>
          </a:prstGeom>
          <a:solidFill>
            <a:srgbClr val="FFFFFF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Oval 32"/>
          <p:cNvSpPr/>
          <p:nvPr/>
        </p:nvSpPr>
        <p:spPr>
          <a:xfrm>
            <a:off x="7315200" y="2468880"/>
            <a:ext cx="173736" cy="173736"/>
          </a:xfrm>
          <a:prstGeom prst="ellipse">
            <a:avLst/>
          </a:prstGeom>
          <a:solidFill>
            <a:srgbClr val="FFFFFF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Oval 33"/>
          <p:cNvSpPr/>
          <p:nvPr/>
        </p:nvSpPr>
        <p:spPr>
          <a:xfrm>
            <a:off x="7315200" y="2971800"/>
            <a:ext cx="173736" cy="173736"/>
          </a:xfrm>
          <a:prstGeom prst="ellipse">
            <a:avLst/>
          </a:prstGeom>
          <a:solidFill>
            <a:srgbClr val="FFFFFF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TextBox 34"/>
          <p:cNvSpPr txBox="1"/>
          <p:nvPr/>
        </p:nvSpPr>
        <p:spPr>
          <a:xfrm>
            <a:off x="7772400" y="64008"/>
            <a:ext cx="1828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400" b="1"/>
              <a:t>Digital Nurse</a:t>
            </a:r>
            <a:r>
              <a:t/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772400" y="457200"/>
            <a:ext cx="1828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02/05/2025 17:03:45</a:t>
            </a:r>
            <a:r>
              <a:t/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72400" y="64008"/>
            <a:ext cx="1828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400" b="1"/>
              <a:t>Digital Nurse</a:t>
            </a:r>
            <a:r>
              <a:t/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0" y="457200"/>
            <a:ext cx="1828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02/05/2025 17:03:45</a:t>
            </a:r>
            <a: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5568" y="1403604"/>
            <a:ext cx="2743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000" b="1"/>
              <a:t>Déficit tecnológico identificado (análise inicial)</a:t>
            </a:r>
            <a:r>
              <a:t/>
            </a:r>
            <a:r>
              <a:rPr sz="1000" b="1"/>
              <a:t>Avaliação detalhada requerida</a:t>
            </a:r>
            <a:r>
              <a:t/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5568" y="1767535"/>
            <a:ext cx="2743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000" b="1"/>
              <a:t>Déficit de mercado identificado (análise inicial)</a:t>
            </a:r>
            <a:r>
              <a:t/>
            </a:r>
            <a:r>
              <a:rPr sz="1000" b="1"/>
              <a:t>Avaliação detalhada requerida</a:t>
            </a:r>
            <a:r>
              <a:t/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15568" y="2194560"/>
            <a:ext cx="2743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000" b="1"/>
              <a:t>Possíveis lacunas operacionais (verificação necessária)</a:t>
            </a:r>
            <a:r>
              <a:t/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72400" y="64008"/>
            <a:ext cx="1828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400" b="1"/>
              <a:t>Digital Nurse</a:t>
            </a:r>
            <a:r>
              <a:t/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0" y="457200"/>
            <a:ext cx="1828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02/05/2025 17:03:45</a:t>
            </a:r>
            <a: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8720" y="1645920"/>
            <a:ext cx="3657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400" b="1"/>
              <a:t>Finalizar a ideação do produto</a:t>
            </a:r>
            <a:r>
              <a:t/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8720" y="2011680"/>
            <a:ext cx="3657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Nesse estágio aconselhamos formar um time com três perfis: tecnologia exigida pelo produto ("perfil hacker"), design de produto ("perfil hipster") e vendas / marketing ("perfil hustler")</a:t>
            </a:r>
            <a:r>
              <a:t/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0"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9144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1"</a:t>
            </a:r>
          </a:p>
        </p:txBody>
      </p:sp>
      <p:sp>
        <p:nvSpPr>
          <p:cNvPr id="6" name="Rectangle 5"/>
          <p:cNvSpPr/>
          <p:nvPr/>
        </p:nvSpPr>
        <p:spPr>
          <a:xfrm>
            <a:off x="18288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18288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2"</a:t>
            </a:r>
          </a:p>
        </p:txBody>
      </p:sp>
      <p:sp>
        <p:nvSpPr>
          <p:cNvPr id="8" name="Rectangle 7"/>
          <p:cNvSpPr/>
          <p:nvPr/>
        </p:nvSpPr>
        <p:spPr>
          <a:xfrm>
            <a:off x="27432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27432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3"</a:t>
            </a:r>
          </a:p>
        </p:txBody>
      </p:sp>
      <p:sp>
        <p:nvSpPr>
          <p:cNvPr id="10" name="Rectangle 9"/>
          <p:cNvSpPr/>
          <p:nvPr/>
        </p:nvSpPr>
        <p:spPr>
          <a:xfrm>
            <a:off x="36576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36576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4"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720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45720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5"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4864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54864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6"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008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64008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7"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3152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3152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8"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2296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82296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9"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1440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91440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10"</a:t>
            </a:r>
          </a:p>
        </p:txBody>
      </p:sp>
      <p:sp>
        <p:nvSpPr>
          <p:cNvPr id="24" name="Rectangle 23"/>
          <p:cNvSpPr/>
          <p:nvPr/>
        </p:nvSpPr>
        <p:spPr>
          <a:xfrm>
            <a:off x="0" y="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91440" y="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0.00"</a:t>
            </a:r>
          </a:p>
        </p:txBody>
      </p:sp>
      <p:sp>
        <p:nvSpPr>
          <p:cNvPr id="26" name="Rectangle 25"/>
          <p:cNvSpPr/>
          <p:nvPr/>
        </p:nvSpPr>
        <p:spPr>
          <a:xfrm>
            <a:off x="0" y="4572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TextBox 26"/>
          <p:cNvSpPr txBox="1"/>
          <p:nvPr/>
        </p:nvSpPr>
        <p:spPr>
          <a:xfrm>
            <a:off x="91440" y="4572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0.50"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9144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TextBox 28"/>
          <p:cNvSpPr txBox="1"/>
          <p:nvPr/>
        </p:nvSpPr>
        <p:spPr>
          <a:xfrm>
            <a:off x="91440" y="9144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1.00"</a:t>
            </a:r>
          </a:p>
        </p:txBody>
      </p:sp>
      <p:sp>
        <p:nvSpPr>
          <p:cNvPr id="30" name="Rectangle 29"/>
          <p:cNvSpPr/>
          <p:nvPr/>
        </p:nvSpPr>
        <p:spPr>
          <a:xfrm>
            <a:off x="0" y="13716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TextBox 30"/>
          <p:cNvSpPr txBox="1"/>
          <p:nvPr/>
        </p:nvSpPr>
        <p:spPr>
          <a:xfrm>
            <a:off x="91440" y="13716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1.50"</a:t>
            </a:r>
          </a:p>
        </p:txBody>
      </p:sp>
      <p:sp>
        <p:nvSpPr>
          <p:cNvPr id="32" name="Rectangle 31"/>
          <p:cNvSpPr/>
          <p:nvPr/>
        </p:nvSpPr>
        <p:spPr>
          <a:xfrm>
            <a:off x="0" y="18288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TextBox 32"/>
          <p:cNvSpPr txBox="1"/>
          <p:nvPr/>
        </p:nvSpPr>
        <p:spPr>
          <a:xfrm>
            <a:off x="91440" y="18288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2.00"</a:t>
            </a:r>
          </a:p>
        </p:txBody>
      </p:sp>
      <p:sp>
        <p:nvSpPr>
          <p:cNvPr id="34" name="Rectangle 33"/>
          <p:cNvSpPr/>
          <p:nvPr/>
        </p:nvSpPr>
        <p:spPr>
          <a:xfrm>
            <a:off x="0" y="22860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TextBox 34"/>
          <p:cNvSpPr txBox="1"/>
          <p:nvPr/>
        </p:nvSpPr>
        <p:spPr>
          <a:xfrm>
            <a:off x="91440" y="22860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2.50"</a:t>
            </a:r>
          </a:p>
        </p:txBody>
      </p:sp>
      <p:sp>
        <p:nvSpPr>
          <p:cNvPr id="36" name="Rectangle 35"/>
          <p:cNvSpPr/>
          <p:nvPr/>
        </p:nvSpPr>
        <p:spPr>
          <a:xfrm>
            <a:off x="0" y="27432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TextBox 36"/>
          <p:cNvSpPr txBox="1"/>
          <p:nvPr/>
        </p:nvSpPr>
        <p:spPr>
          <a:xfrm>
            <a:off x="91440" y="27432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3.00"</a:t>
            </a:r>
          </a:p>
        </p:txBody>
      </p:sp>
      <p:sp>
        <p:nvSpPr>
          <p:cNvPr id="38" name="Rectangle 37"/>
          <p:cNvSpPr/>
          <p:nvPr/>
        </p:nvSpPr>
        <p:spPr>
          <a:xfrm>
            <a:off x="0" y="32004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TextBox 38"/>
          <p:cNvSpPr txBox="1"/>
          <p:nvPr/>
        </p:nvSpPr>
        <p:spPr>
          <a:xfrm>
            <a:off x="91440" y="32004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3.50"</a:t>
            </a:r>
          </a:p>
        </p:txBody>
      </p:sp>
      <p:sp>
        <p:nvSpPr>
          <p:cNvPr id="40" name="Rectangle 39"/>
          <p:cNvSpPr/>
          <p:nvPr/>
        </p:nvSpPr>
        <p:spPr>
          <a:xfrm>
            <a:off x="0" y="36576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TextBox 40"/>
          <p:cNvSpPr txBox="1"/>
          <p:nvPr/>
        </p:nvSpPr>
        <p:spPr>
          <a:xfrm>
            <a:off x="91440" y="36576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4.00"</a:t>
            </a:r>
          </a:p>
        </p:txBody>
      </p:sp>
      <p:sp>
        <p:nvSpPr>
          <p:cNvPr id="42" name="Rectangle 41"/>
          <p:cNvSpPr/>
          <p:nvPr/>
        </p:nvSpPr>
        <p:spPr>
          <a:xfrm>
            <a:off x="0" y="41148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TextBox 42"/>
          <p:cNvSpPr txBox="1"/>
          <p:nvPr/>
        </p:nvSpPr>
        <p:spPr>
          <a:xfrm>
            <a:off x="91440" y="41148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4.50"</a:t>
            </a:r>
          </a:p>
        </p:txBody>
      </p:sp>
      <p:sp>
        <p:nvSpPr>
          <p:cNvPr id="44" name="Rectangle 43"/>
          <p:cNvSpPr/>
          <p:nvPr/>
        </p:nvSpPr>
        <p:spPr>
          <a:xfrm>
            <a:off x="0" y="45720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TextBox 44"/>
          <p:cNvSpPr txBox="1"/>
          <p:nvPr/>
        </p:nvSpPr>
        <p:spPr>
          <a:xfrm>
            <a:off x="91440" y="45720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5.00"</a:t>
            </a:r>
          </a:p>
        </p:txBody>
      </p:sp>
      <p:sp>
        <p:nvSpPr>
          <p:cNvPr id="46" name="Rectangle 45"/>
          <p:cNvSpPr/>
          <p:nvPr/>
        </p:nvSpPr>
        <p:spPr>
          <a:xfrm>
            <a:off x="0" y="50292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TextBox 46"/>
          <p:cNvSpPr txBox="1"/>
          <p:nvPr/>
        </p:nvSpPr>
        <p:spPr>
          <a:xfrm>
            <a:off x="91440" y="50292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5.50"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828800" y="182880"/>
            <a:ext cx="5486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 b="1"/>
            </a:pPr>
            <a:r>
              <a:t>Slide de Referência - Coordenadas em Polegadas (960x540px = 10x5.625")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