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572000" y="36576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3657600" y="9144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2743200" y="128016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1828800" y="21031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1828800" y="25146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182880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1828800" y="32004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1828800" y="34747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1828800" y="3886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Oval 11"/>
          <p:cNvSpPr/>
          <p:nvPr/>
        </p:nvSpPr>
        <p:spPr>
          <a:xfrm>
            <a:off x="1828800" y="42976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1828800" y="45720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Oval 13"/>
          <p:cNvSpPr/>
          <p:nvPr/>
        </p:nvSpPr>
        <p:spPr>
          <a:xfrm>
            <a:off x="3429000" y="24688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Oval 14"/>
          <p:cNvSpPr/>
          <p:nvPr/>
        </p:nvSpPr>
        <p:spPr>
          <a:xfrm>
            <a:off x="342900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Oval 15"/>
          <p:cNvSpPr/>
          <p:nvPr/>
        </p:nvSpPr>
        <p:spPr>
          <a:xfrm>
            <a:off x="3429000" y="32004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Oval 16"/>
          <p:cNvSpPr/>
          <p:nvPr/>
        </p:nvSpPr>
        <p:spPr>
          <a:xfrm>
            <a:off x="3429000" y="34747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Oval 17"/>
          <p:cNvSpPr/>
          <p:nvPr/>
        </p:nvSpPr>
        <p:spPr>
          <a:xfrm>
            <a:off x="3429000" y="3886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Oval 18"/>
          <p:cNvSpPr/>
          <p:nvPr/>
        </p:nvSpPr>
        <p:spPr>
          <a:xfrm>
            <a:off x="3429000" y="42976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Oval 19"/>
          <p:cNvSpPr/>
          <p:nvPr/>
        </p:nvSpPr>
        <p:spPr>
          <a:xfrm>
            <a:off x="4572000" y="10972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Oval 20"/>
          <p:cNvSpPr/>
          <p:nvPr/>
        </p:nvSpPr>
        <p:spPr>
          <a:xfrm>
            <a:off x="5760720" y="1059789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Oval 21"/>
          <p:cNvSpPr/>
          <p:nvPr/>
        </p:nvSpPr>
        <p:spPr>
          <a:xfrm>
            <a:off x="3840480" y="24688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Oval 22"/>
          <p:cNvSpPr/>
          <p:nvPr/>
        </p:nvSpPr>
        <p:spPr>
          <a:xfrm>
            <a:off x="384048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Oval 23"/>
          <p:cNvSpPr/>
          <p:nvPr/>
        </p:nvSpPr>
        <p:spPr>
          <a:xfrm>
            <a:off x="3840480" y="32004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Oval 24"/>
          <p:cNvSpPr/>
          <p:nvPr/>
        </p:nvSpPr>
        <p:spPr>
          <a:xfrm>
            <a:off x="3840480" y="34747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Oval 25"/>
          <p:cNvSpPr/>
          <p:nvPr/>
        </p:nvSpPr>
        <p:spPr>
          <a:xfrm>
            <a:off x="3840480" y="3886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Oval 26"/>
          <p:cNvSpPr/>
          <p:nvPr/>
        </p:nvSpPr>
        <p:spPr>
          <a:xfrm>
            <a:off x="3840480" y="42976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Oval 27"/>
          <p:cNvSpPr/>
          <p:nvPr/>
        </p:nvSpPr>
        <p:spPr>
          <a:xfrm>
            <a:off x="6400800" y="11887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Oval 28"/>
          <p:cNvSpPr/>
          <p:nvPr/>
        </p:nvSpPr>
        <p:spPr>
          <a:xfrm>
            <a:off x="5669280" y="24688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val 29"/>
          <p:cNvSpPr/>
          <p:nvPr/>
        </p:nvSpPr>
        <p:spPr>
          <a:xfrm>
            <a:off x="566928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Oval 30"/>
          <p:cNvSpPr/>
          <p:nvPr/>
        </p:nvSpPr>
        <p:spPr>
          <a:xfrm>
            <a:off x="5669280" y="32004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Oval 31"/>
          <p:cNvSpPr/>
          <p:nvPr/>
        </p:nvSpPr>
        <p:spPr>
          <a:xfrm>
            <a:off x="7315200" y="21031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Oval 32"/>
          <p:cNvSpPr/>
          <p:nvPr/>
        </p:nvSpPr>
        <p:spPr>
          <a:xfrm>
            <a:off x="7315200" y="246888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Oval 33"/>
          <p:cNvSpPr/>
          <p:nvPr/>
        </p:nvSpPr>
        <p:spPr>
          <a:xfrm>
            <a:off x="731520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7772400" y="4572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  <a:r>
              <a:t/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72400" y="36576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  <a: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4572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  <a: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36576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  <a: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0" y="2624328"/>
            <a:ext cx="2743200" cy="731520"/>
          </a:xfrm>
          <a:prstGeom prst="rect">
            <a:avLst/>
          </a:prstGeom>
          <a:solidFill>
            <a:srgbClr val="C8C8C8"/>
          </a:solidFill>
        </p:spPr>
        <p:txBody>
          <a:bodyPr wrap="square">
            <a:spAutoFit/>
          </a:bodyPr>
          <a:lstStyle/>
          <a:p>
            <a:pPr algn="ctr"/>
            <a:r>
              <a:rPr sz="1200" b="1"/>
              <a:t>empresa controla as competências necessárias prototipar seu produto, precisando de investimento.</a:t>
            </a:r>
            <a:r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4572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  <a: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36576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  <a: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8720" y="164592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Finalizar a ideação do produto</a:t>
            </a:r>
            <a: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8720" y="2011680"/>
            <a:ext cx="3657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Nesse estágio aconselhamos formar um time com três perfis: tecnologia exigida pelo produto ("perfil hacker"), design de produto ("perfil hipster") e vendas / marketing ("perfil hustler")</a:t>
            </a:r>
            <a:r>
              <a:t/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0"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1"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18288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2"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32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27432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3"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76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36576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4"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45720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5"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864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54864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6"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008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64008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7"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52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3152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8"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296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82296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9"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1440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1440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10"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1440" y="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0.00"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457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91440" y="457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0.50"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9144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91440" y="9144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1.00"</a:t>
            </a:r>
          </a:p>
        </p:txBody>
      </p:sp>
      <p:sp>
        <p:nvSpPr>
          <p:cNvPr id="30" name="Rectangle 29"/>
          <p:cNvSpPr/>
          <p:nvPr/>
        </p:nvSpPr>
        <p:spPr>
          <a:xfrm>
            <a:off x="0" y="13716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91440" y="13716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1.50"</a:t>
            </a:r>
          </a:p>
        </p:txBody>
      </p:sp>
      <p:sp>
        <p:nvSpPr>
          <p:cNvPr id="32" name="Rectangle 31"/>
          <p:cNvSpPr/>
          <p:nvPr/>
        </p:nvSpPr>
        <p:spPr>
          <a:xfrm>
            <a:off x="0" y="18288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91440" y="1828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2.00"</a:t>
            </a:r>
          </a:p>
        </p:txBody>
      </p:sp>
      <p:sp>
        <p:nvSpPr>
          <p:cNvPr id="34" name="Rectangle 33"/>
          <p:cNvSpPr/>
          <p:nvPr/>
        </p:nvSpPr>
        <p:spPr>
          <a:xfrm>
            <a:off x="0" y="22860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91440" y="22860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2.50"</a:t>
            </a:r>
          </a:p>
        </p:txBody>
      </p:sp>
      <p:sp>
        <p:nvSpPr>
          <p:cNvPr id="36" name="Rectangle 35"/>
          <p:cNvSpPr/>
          <p:nvPr/>
        </p:nvSpPr>
        <p:spPr>
          <a:xfrm>
            <a:off x="0" y="2743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91440" y="2743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3.00"</a:t>
            </a:r>
          </a:p>
        </p:txBody>
      </p:sp>
      <p:sp>
        <p:nvSpPr>
          <p:cNvPr id="38" name="Rectangle 37"/>
          <p:cNvSpPr/>
          <p:nvPr/>
        </p:nvSpPr>
        <p:spPr>
          <a:xfrm>
            <a:off x="0" y="32004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TextBox 38"/>
          <p:cNvSpPr txBox="1"/>
          <p:nvPr/>
        </p:nvSpPr>
        <p:spPr>
          <a:xfrm>
            <a:off x="91440" y="32004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3.50"</a:t>
            </a:r>
          </a:p>
        </p:txBody>
      </p:sp>
      <p:sp>
        <p:nvSpPr>
          <p:cNvPr id="40" name="Rectangle 39"/>
          <p:cNvSpPr/>
          <p:nvPr/>
        </p:nvSpPr>
        <p:spPr>
          <a:xfrm>
            <a:off x="0" y="36576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91440" y="36576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4.00"</a:t>
            </a:r>
          </a:p>
        </p:txBody>
      </p:sp>
      <p:sp>
        <p:nvSpPr>
          <p:cNvPr id="42" name="Rectangle 41"/>
          <p:cNvSpPr/>
          <p:nvPr/>
        </p:nvSpPr>
        <p:spPr>
          <a:xfrm>
            <a:off x="0" y="41148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TextBox 42"/>
          <p:cNvSpPr txBox="1"/>
          <p:nvPr/>
        </p:nvSpPr>
        <p:spPr>
          <a:xfrm>
            <a:off x="91440" y="4114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4.50"</a:t>
            </a:r>
          </a:p>
        </p:txBody>
      </p:sp>
      <p:sp>
        <p:nvSpPr>
          <p:cNvPr id="44" name="Rectangle 43"/>
          <p:cNvSpPr/>
          <p:nvPr/>
        </p:nvSpPr>
        <p:spPr>
          <a:xfrm>
            <a:off x="0" y="45720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91440" y="45720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5.00"</a:t>
            </a:r>
          </a:p>
        </p:txBody>
      </p:sp>
      <p:sp>
        <p:nvSpPr>
          <p:cNvPr id="46" name="Rectangle 45"/>
          <p:cNvSpPr/>
          <p:nvPr/>
        </p:nvSpPr>
        <p:spPr>
          <a:xfrm>
            <a:off x="0" y="5029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TextBox 46"/>
          <p:cNvSpPr txBox="1"/>
          <p:nvPr/>
        </p:nvSpPr>
        <p:spPr>
          <a:xfrm>
            <a:off x="91440" y="5029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5.50"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828800" y="18288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/>
            </a:pPr>
            <a:r>
              <a:t>Slide de Referência - Coordenadas em Polegadas (960x540px = 10x5.625")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