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Oval 2"/>
          <p:cNvSpPr/>
          <p:nvPr/>
        </p:nvSpPr>
        <p:spPr>
          <a:xfrm>
            <a:off x="4572000" y="3657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3657600" y="914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2743200" y="128016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Oval 5"/>
          <p:cNvSpPr/>
          <p:nvPr/>
        </p:nvSpPr>
        <p:spPr>
          <a:xfrm>
            <a:off x="18288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Oval 6"/>
          <p:cNvSpPr/>
          <p:nvPr/>
        </p:nvSpPr>
        <p:spPr>
          <a:xfrm>
            <a:off x="1828800" y="25146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Oval 7"/>
          <p:cNvSpPr/>
          <p:nvPr/>
        </p:nvSpPr>
        <p:spPr>
          <a:xfrm>
            <a:off x="18288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18288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Oval 9"/>
          <p:cNvSpPr/>
          <p:nvPr/>
        </p:nvSpPr>
        <p:spPr>
          <a:xfrm>
            <a:off x="18288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Oval 10"/>
          <p:cNvSpPr/>
          <p:nvPr/>
        </p:nvSpPr>
        <p:spPr>
          <a:xfrm>
            <a:off x="18288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Oval 11"/>
          <p:cNvSpPr/>
          <p:nvPr/>
        </p:nvSpPr>
        <p:spPr>
          <a:xfrm>
            <a:off x="18288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828800" y="45720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Oval 13"/>
          <p:cNvSpPr/>
          <p:nvPr/>
        </p:nvSpPr>
        <p:spPr>
          <a:xfrm>
            <a:off x="34290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Oval 14"/>
          <p:cNvSpPr/>
          <p:nvPr/>
        </p:nvSpPr>
        <p:spPr>
          <a:xfrm>
            <a:off x="34290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Oval 15"/>
          <p:cNvSpPr/>
          <p:nvPr/>
        </p:nvSpPr>
        <p:spPr>
          <a:xfrm>
            <a:off x="342900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342900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Oval 17"/>
          <p:cNvSpPr/>
          <p:nvPr/>
        </p:nvSpPr>
        <p:spPr>
          <a:xfrm>
            <a:off x="342900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Oval 18"/>
          <p:cNvSpPr/>
          <p:nvPr/>
        </p:nvSpPr>
        <p:spPr>
          <a:xfrm>
            <a:off x="342900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Oval 19"/>
          <p:cNvSpPr/>
          <p:nvPr/>
        </p:nvSpPr>
        <p:spPr>
          <a:xfrm>
            <a:off x="4572000" y="10972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Oval 20"/>
          <p:cNvSpPr/>
          <p:nvPr/>
        </p:nvSpPr>
        <p:spPr>
          <a:xfrm>
            <a:off x="5760720" y="1059789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Oval 21"/>
          <p:cNvSpPr/>
          <p:nvPr/>
        </p:nvSpPr>
        <p:spPr>
          <a:xfrm>
            <a:off x="3840480" y="246888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Oval 22"/>
          <p:cNvSpPr/>
          <p:nvPr/>
        </p:nvSpPr>
        <p:spPr>
          <a:xfrm>
            <a:off x="3840480" y="29718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Oval 23"/>
          <p:cNvSpPr/>
          <p:nvPr/>
        </p:nvSpPr>
        <p:spPr>
          <a:xfrm>
            <a:off x="3840480" y="3200400"/>
            <a:ext cx="173736" cy="173736"/>
          </a:xfrm>
          <a:prstGeom prst="ellipse">
            <a:avLst/>
          </a:prstGeom>
          <a:solidFill>
            <a:srgbClr val="00FF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Oval 24"/>
          <p:cNvSpPr/>
          <p:nvPr/>
        </p:nvSpPr>
        <p:spPr>
          <a:xfrm>
            <a:off x="3840480" y="3474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Oval 25"/>
          <p:cNvSpPr/>
          <p:nvPr/>
        </p:nvSpPr>
        <p:spPr>
          <a:xfrm>
            <a:off x="3840480" y="38862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Oval 26"/>
          <p:cNvSpPr/>
          <p:nvPr/>
        </p:nvSpPr>
        <p:spPr>
          <a:xfrm>
            <a:off x="3840480" y="42976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Oval 27"/>
          <p:cNvSpPr/>
          <p:nvPr/>
        </p:nvSpPr>
        <p:spPr>
          <a:xfrm>
            <a:off x="6400800" y="11887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Oval 28"/>
          <p:cNvSpPr/>
          <p:nvPr/>
        </p:nvSpPr>
        <p:spPr>
          <a:xfrm>
            <a:off x="566928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Oval 29"/>
          <p:cNvSpPr/>
          <p:nvPr/>
        </p:nvSpPr>
        <p:spPr>
          <a:xfrm>
            <a:off x="566928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Oval 30"/>
          <p:cNvSpPr/>
          <p:nvPr/>
        </p:nvSpPr>
        <p:spPr>
          <a:xfrm>
            <a:off x="5669280" y="32004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Oval 31"/>
          <p:cNvSpPr/>
          <p:nvPr/>
        </p:nvSpPr>
        <p:spPr>
          <a:xfrm>
            <a:off x="7315200" y="210312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Oval 32"/>
          <p:cNvSpPr/>
          <p:nvPr/>
        </p:nvSpPr>
        <p:spPr>
          <a:xfrm>
            <a:off x="7315200" y="246888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Oval 33"/>
          <p:cNvSpPr/>
          <p:nvPr/>
        </p:nvSpPr>
        <p:spPr>
          <a:xfrm>
            <a:off x="7315200" y="2971800"/>
            <a:ext cx="173736" cy="173736"/>
          </a:xfrm>
          <a:prstGeom prst="ellipse">
            <a:avLst/>
          </a:prstGeom>
          <a:solidFill>
            <a:srgbClr val="FF0000"/>
          </a:solidFill>
          <a:ln w="27432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15568" y="1403604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tecnológico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15568" y="1767535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de mercado identificado (análise inicial)</a:t>
            </a:r>
            <a:r>
              <a:t/>
            </a:r>
            <a:r>
              <a:rPr sz="1000" b="1"/>
              <a:t>Avaliação detalhada requerida</a:t>
            </a:r>
            <a:r>
              <a:t/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15568" y="2194560"/>
            <a:ext cx="27432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000" b="1"/>
              <a:t>Déficit operacional identificado (avaliação detalhada requerida)</a:t>
            </a:r>
            <a:r>
              <a:t/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img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7772400" y="64008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400" b="1"/>
              <a:t>1</a:t>
            </a:r>
            <a:r>
              <a:t/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457200"/>
            <a:ext cx="18288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/>
              <a:t>1</a:t>
            </a:r>
            <a:r>
              <a:t/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0"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1"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1828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2"</a:t>
            </a:r>
          </a:p>
        </p:txBody>
      </p:sp>
      <p:sp>
        <p:nvSpPr>
          <p:cNvPr id="8" name="Rectangle 7"/>
          <p:cNvSpPr/>
          <p:nvPr/>
        </p:nvSpPr>
        <p:spPr>
          <a:xfrm>
            <a:off x="2743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743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3"</a:t>
            </a:r>
          </a:p>
        </p:txBody>
      </p:sp>
      <p:sp>
        <p:nvSpPr>
          <p:cNvPr id="10" name="Rectangle 9"/>
          <p:cNvSpPr/>
          <p:nvPr/>
        </p:nvSpPr>
        <p:spPr>
          <a:xfrm>
            <a:off x="3657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3657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4"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572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TextBox 12"/>
          <p:cNvSpPr txBox="1"/>
          <p:nvPr/>
        </p:nvSpPr>
        <p:spPr>
          <a:xfrm>
            <a:off x="4572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5"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4864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54864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6"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64008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7"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3152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73152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8"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296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2296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9"</a:t>
            </a:r>
          </a:p>
        </p:txBody>
      </p:sp>
      <p:sp>
        <p:nvSpPr>
          <p:cNvPr id="22" name="Rectangle 21"/>
          <p:cNvSpPr/>
          <p:nvPr/>
        </p:nvSpPr>
        <p:spPr>
          <a:xfrm>
            <a:off x="9144000" y="0"/>
            <a:ext cx="9144" cy="5143500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TextBox 22"/>
          <p:cNvSpPr txBox="1"/>
          <p:nvPr/>
        </p:nvSpPr>
        <p:spPr>
          <a:xfrm>
            <a:off x="9144000" y="9144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10"</a:t>
            </a:r>
          </a:p>
        </p:txBody>
      </p:sp>
      <p:sp>
        <p:nvSpPr>
          <p:cNvPr id="24" name="Rectangle 23"/>
          <p:cNvSpPr/>
          <p:nvPr/>
        </p:nvSpPr>
        <p:spPr>
          <a:xfrm>
            <a:off x="0" y="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TextBox 24"/>
          <p:cNvSpPr txBox="1"/>
          <p:nvPr/>
        </p:nvSpPr>
        <p:spPr>
          <a:xfrm>
            <a:off x="91440" y="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0.00"</a:t>
            </a:r>
          </a:p>
        </p:txBody>
      </p:sp>
      <p:sp>
        <p:nvSpPr>
          <p:cNvPr id="26" name="Rectangle 25"/>
          <p:cNvSpPr/>
          <p:nvPr/>
        </p:nvSpPr>
        <p:spPr>
          <a:xfrm>
            <a:off x="0" y="457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1440" y="457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0.50"</a:t>
            </a:r>
          </a:p>
        </p:txBody>
      </p:sp>
      <p:sp>
        <p:nvSpPr>
          <p:cNvPr id="28" name="Rectangle 27"/>
          <p:cNvSpPr/>
          <p:nvPr/>
        </p:nvSpPr>
        <p:spPr>
          <a:xfrm>
            <a:off x="0" y="914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91440" y="914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1.00"</a:t>
            </a:r>
          </a:p>
        </p:txBody>
      </p:sp>
      <p:sp>
        <p:nvSpPr>
          <p:cNvPr id="30" name="Rectangle 29"/>
          <p:cNvSpPr/>
          <p:nvPr/>
        </p:nvSpPr>
        <p:spPr>
          <a:xfrm>
            <a:off x="0" y="1371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TextBox 30"/>
          <p:cNvSpPr txBox="1"/>
          <p:nvPr/>
        </p:nvSpPr>
        <p:spPr>
          <a:xfrm>
            <a:off x="91440" y="1371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1.50"</a:t>
            </a:r>
          </a:p>
        </p:txBody>
      </p:sp>
      <p:sp>
        <p:nvSpPr>
          <p:cNvPr id="32" name="Rectangle 31"/>
          <p:cNvSpPr/>
          <p:nvPr/>
        </p:nvSpPr>
        <p:spPr>
          <a:xfrm>
            <a:off x="0" y="1828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91440" y="1828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2.00"</a:t>
            </a:r>
          </a:p>
        </p:txBody>
      </p:sp>
      <p:sp>
        <p:nvSpPr>
          <p:cNvPr id="34" name="Rectangle 33"/>
          <p:cNvSpPr/>
          <p:nvPr/>
        </p:nvSpPr>
        <p:spPr>
          <a:xfrm>
            <a:off x="0" y="2286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1440" y="2286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2.50"</a:t>
            </a:r>
          </a:p>
        </p:txBody>
      </p:sp>
      <p:sp>
        <p:nvSpPr>
          <p:cNvPr id="36" name="Rectangle 35"/>
          <p:cNvSpPr/>
          <p:nvPr/>
        </p:nvSpPr>
        <p:spPr>
          <a:xfrm>
            <a:off x="0" y="2743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TextBox 36"/>
          <p:cNvSpPr txBox="1"/>
          <p:nvPr/>
        </p:nvSpPr>
        <p:spPr>
          <a:xfrm>
            <a:off x="91440" y="2743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3.00"</a:t>
            </a:r>
          </a:p>
        </p:txBody>
      </p:sp>
      <p:sp>
        <p:nvSpPr>
          <p:cNvPr id="38" name="Rectangle 37"/>
          <p:cNvSpPr/>
          <p:nvPr/>
        </p:nvSpPr>
        <p:spPr>
          <a:xfrm>
            <a:off x="0" y="32004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1440" y="32004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3.50"</a:t>
            </a:r>
          </a:p>
        </p:txBody>
      </p:sp>
      <p:sp>
        <p:nvSpPr>
          <p:cNvPr id="40" name="Rectangle 39"/>
          <p:cNvSpPr/>
          <p:nvPr/>
        </p:nvSpPr>
        <p:spPr>
          <a:xfrm>
            <a:off x="0" y="36576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TextBox 40"/>
          <p:cNvSpPr txBox="1"/>
          <p:nvPr/>
        </p:nvSpPr>
        <p:spPr>
          <a:xfrm>
            <a:off x="91440" y="36576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4.00"</a:t>
            </a:r>
          </a:p>
        </p:txBody>
      </p:sp>
      <p:sp>
        <p:nvSpPr>
          <p:cNvPr id="42" name="Rectangle 41"/>
          <p:cNvSpPr/>
          <p:nvPr/>
        </p:nvSpPr>
        <p:spPr>
          <a:xfrm>
            <a:off x="0" y="41148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1440" y="41148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4.50"</a:t>
            </a:r>
          </a:p>
        </p:txBody>
      </p:sp>
      <p:sp>
        <p:nvSpPr>
          <p:cNvPr id="44" name="Rectangle 43"/>
          <p:cNvSpPr/>
          <p:nvPr/>
        </p:nvSpPr>
        <p:spPr>
          <a:xfrm>
            <a:off x="0" y="45720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TextBox 44"/>
          <p:cNvSpPr txBox="1"/>
          <p:nvPr/>
        </p:nvSpPr>
        <p:spPr>
          <a:xfrm>
            <a:off x="91440" y="45720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5.00"</a:t>
            </a:r>
          </a:p>
        </p:txBody>
      </p:sp>
      <p:sp>
        <p:nvSpPr>
          <p:cNvPr id="46" name="Rectangle 45"/>
          <p:cNvSpPr/>
          <p:nvPr/>
        </p:nvSpPr>
        <p:spPr>
          <a:xfrm>
            <a:off x="0" y="5029200"/>
            <a:ext cx="13716000" cy="9144"/>
          </a:xfrm>
          <a:prstGeom prst="rect">
            <a:avLst/>
          </a:prstGeom>
          <a:ln>
            <a:solidFill>
              <a:srgbClr val="C8C8C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TextBox 46"/>
          <p:cNvSpPr txBox="1"/>
          <p:nvPr/>
        </p:nvSpPr>
        <p:spPr>
          <a:xfrm>
            <a:off x="91440" y="5029200"/>
            <a:ext cx="45720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000" b="1"/>
              <a:t>5.50"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1828800" y="1828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/>
            </a:pPr>
            <a:r>
              <a:t>Slide de Referência - Coordenadas em Polegadas (960x540px = 10x5.625")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