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480560" y="5486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3383280" y="10789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2468880" y="149961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1563624" y="19933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1563624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1563624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1563624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Oval 9"/>
          <p:cNvSpPr/>
          <p:nvPr/>
        </p:nvSpPr>
        <p:spPr>
          <a:xfrm>
            <a:off x="1563624" y="341985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Oval 10"/>
          <p:cNvSpPr/>
          <p:nvPr/>
        </p:nvSpPr>
        <p:spPr>
          <a:xfrm>
            <a:off x="1563624" y="3758184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Oval 11"/>
          <p:cNvSpPr/>
          <p:nvPr/>
        </p:nvSpPr>
        <p:spPr>
          <a:xfrm>
            <a:off x="1563624" y="4114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Oval 12"/>
          <p:cNvSpPr/>
          <p:nvPr/>
        </p:nvSpPr>
        <p:spPr>
          <a:xfrm>
            <a:off x="1563624" y="448056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Oval 13"/>
          <p:cNvSpPr/>
          <p:nvPr/>
        </p:nvSpPr>
        <p:spPr>
          <a:xfrm>
            <a:off x="3392424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Oval 14"/>
          <p:cNvSpPr/>
          <p:nvPr/>
        </p:nvSpPr>
        <p:spPr>
          <a:xfrm>
            <a:off x="3429000" y="2971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Oval 15"/>
          <p:cNvSpPr/>
          <p:nvPr/>
        </p:nvSpPr>
        <p:spPr>
          <a:xfrm>
            <a:off x="3429000" y="32004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Oval 16"/>
          <p:cNvSpPr/>
          <p:nvPr/>
        </p:nvSpPr>
        <p:spPr>
          <a:xfrm>
            <a:off x="3429000" y="34747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Oval 17"/>
          <p:cNvSpPr/>
          <p:nvPr/>
        </p:nvSpPr>
        <p:spPr>
          <a:xfrm>
            <a:off x="3429000" y="3886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Oval 18"/>
          <p:cNvSpPr/>
          <p:nvPr/>
        </p:nvSpPr>
        <p:spPr>
          <a:xfrm>
            <a:off x="3429000" y="42976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Oval 19"/>
          <p:cNvSpPr/>
          <p:nvPr/>
        </p:nvSpPr>
        <p:spPr>
          <a:xfrm>
            <a:off x="4480560" y="10972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Oval 20"/>
          <p:cNvSpPr/>
          <p:nvPr/>
        </p:nvSpPr>
        <p:spPr>
          <a:xfrm>
            <a:off x="5760720" y="5486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Oval 21"/>
          <p:cNvSpPr/>
          <p:nvPr/>
        </p:nvSpPr>
        <p:spPr>
          <a:xfrm>
            <a:off x="3840480" y="24688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Oval 22"/>
          <p:cNvSpPr/>
          <p:nvPr/>
        </p:nvSpPr>
        <p:spPr>
          <a:xfrm>
            <a:off x="3840480" y="2971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Oval 23"/>
          <p:cNvSpPr/>
          <p:nvPr/>
        </p:nvSpPr>
        <p:spPr>
          <a:xfrm>
            <a:off x="3840480" y="32004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Oval 24"/>
          <p:cNvSpPr/>
          <p:nvPr/>
        </p:nvSpPr>
        <p:spPr>
          <a:xfrm>
            <a:off x="3840480" y="34747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Oval 25"/>
          <p:cNvSpPr/>
          <p:nvPr/>
        </p:nvSpPr>
        <p:spPr>
          <a:xfrm>
            <a:off x="3840480" y="3886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Oval 26"/>
          <p:cNvSpPr/>
          <p:nvPr/>
        </p:nvSpPr>
        <p:spPr>
          <a:xfrm>
            <a:off x="3840480" y="42976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Oval 27"/>
          <p:cNvSpPr/>
          <p:nvPr/>
        </p:nvSpPr>
        <p:spPr>
          <a:xfrm>
            <a:off x="6400800" y="11887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Oval 28"/>
          <p:cNvSpPr/>
          <p:nvPr/>
        </p:nvSpPr>
        <p:spPr>
          <a:xfrm>
            <a:off x="5641848" y="24688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Oval 29"/>
          <p:cNvSpPr/>
          <p:nvPr/>
        </p:nvSpPr>
        <p:spPr>
          <a:xfrm>
            <a:off x="5669280" y="2971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Oval 30"/>
          <p:cNvSpPr/>
          <p:nvPr/>
        </p:nvSpPr>
        <p:spPr>
          <a:xfrm>
            <a:off x="5669280" y="32004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Oval 31"/>
          <p:cNvSpPr/>
          <p:nvPr/>
        </p:nvSpPr>
        <p:spPr>
          <a:xfrm>
            <a:off x="7397496" y="21031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Oval 32"/>
          <p:cNvSpPr/>
          <p:nvPr/>
        </p:nvSpPr>
        <p:spPr>
          <a:xfrm>
            <a:off x="7315200" y="24688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Oval 33"/>
          <p:cNvSpPr/>
          <p:nvPr/>
        </p:nvSpPr>
        <p:spPr>
          <a:xfrm>
            <a:off x="7315200" y="2971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7772400" y="64008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q</a:t>
            </a:r>
            <a:r>
              <a:t/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72400" y="457200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q</a:t>
            </a:r>
            <a:r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64008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q</a:t>
            </a:r>
            <a: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457200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q</a:t>
            </a:r>
            <a: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568" y="1403604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 b="1"/>
              <a:t>Déficit tecnológico identificado (análise inicial)</a:t>
            </a:r>
            <a:r>
              <a:t/>
            </a:r>
            <a:r>
              <a:rPr sz="1000" b="1"/>
              <a:t>Avaliação detalhada requerida</a:t>
            </a:r>
            <a:r>
              <a:t/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568" y="1767535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 b="1"/>
              <a:t>Déficit de mercado identificado (análise inicial)</a:t>
            </a:r>
            <a:r>
              <a:t/>
            </a:r>
            <a:r>
              <a:rPr sz="1000" b="1"/>
              <a:t>Avaliação detalhada requerida</a:t>
            </a:r>
            <a:r>
              <a:t/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568" y="2194560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 b="1"/>
              <a:t>Déficit operacional identificado (avaliação detalhada requerida)</a:t>
            </a:r>
            <a:r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64008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q</a:t>
            </a:r>
            <a: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457200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q</a:t>
            </a:r>
            <a:r>
              <a:t/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0"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1"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18288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2"</a:t>
            </a:r>
          </a:p>
        </p:txBody>
      </p:sp>
      <p:sp>
        <p:nvSpPr>
          <p:cNvPr id="8" name="Rectangle 7"/>
          <p:cNvSpPr/>
          <p:nvPr/>
        </p:nvSpPr>
        <p:spPr>
          <a:xfrm>
            <a:off x="27432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27432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3"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576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36576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4"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45720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5"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864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54864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6"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008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64008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7"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152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3152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8"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2296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82296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9"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1440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91440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10"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1440" y="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0.00"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4572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91440" y="4572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0.50"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9144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91440" y="9144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1.00"</a:t>
            </a:r>
          </a:p>
        </p:txBody>
      </p:sp>
      <p:sp>
        <p:nvSpPr>
          <p:cNvPr id="30" name="Rectangle 29"/>
          <p:cNvSpPr/>
          <p:nvPr/>
        </p:nvSpPr>
        <p:spPr>
          <a:xfrm>
            <a:off x="0" y="13716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91440" y="13716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1.50"</a:t>
            </a:r>
          </a:p>
        </p:txBody>
      </p:sp>
      <p:sp>
        <p:nvSpPr>
          <p:cNvPr id="32" name="Rectangle 31"/>
          <p:cNvSpPr/>
          <p:nvPr/>
        </p:nvSpPr>
        <p:spPr>
          <a:xfrm>
            <a:off x="0" y="18288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91440" y="1828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2.00"</a:t>
            </a:r>
          </a:p>
        </p:txBody>
      </p:sp>
      <p:sp>
        <p:nvSpPr>
          <p:cNvPr id="34" name="Rectangle 33"/>
          <p:cNvSpPr/>
          <p:nvPr/>
        </p:nvSpPr>
        <p:spPr>
          <a:xfrm>
            <a:off x="0" y="22860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91440" y="22860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2.50"</a:t>
            </a:r>
          </a:p>
        </p:txBody>
      </p:sp>
      <p:sp>
        <p:nvSpPr>
          <p:cNvPr id="36" name="Rectangle 35"/>
          <p:cNvSpPr/>
          <p:nvPr/>
        </p:nvSpPr>
        <p:spPr>
          <a:xfrm>
            <a:off x="0" y="27432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TextBox 36"/>
          <p:cNvSpPr txBox="1"/>
          <p:nvPr/>
        </p:nvSpPr>
        <p:spPr>
          <a:xfrm>
            <a:off x="91440" y="27432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3.00"</a:t>
            </a:r>
          </a:p>
        </p:txBody>
      </p:sp>
      <p:sp>
        <p:nvSpPr>
          <p:cNvPr id="38" name="Rectangle 37"/>
          <p:cNvSpPr/>
          <p:nvPr/>
        </p:nvSpPr>
        <p:spPr>
          <a:xfrm>
            <a:off x="0" y="32004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TextBox 38"/>
          <p:cNvSpPr txBox="1"/>
          <p:nvPr/>
        </p:nvSpPr>
        <p:spPr>
          <a:xfrm>
            <a:off x="91440" y="32004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3.50"</a:t>
            </a:r>
          </a:p>
        </p:txBody>
      </p:sp>
      <p:sp>
        <p:nvSpPr>
          <p:cNvPr id="40" name="Rectangle 39"/>
          <p:cNvSpPr/>
          <p:nvPr/>
        </p:nvSpPr>
        <p:spPr>
          <a:xfrm>
            <a:off x="0" y="36576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TextBox 40"/>
          <p:cNvSpPr txBox="1"/>
          <p:nvPr/>
        </p:nvSpPr>
        <p:spPr>
          <a:xfrm>
            <a:off x="91440" y="36576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4.00"</a:t>
            </a:r>
          </a:p>
        </p:txBody>
      </p:sp>
      <p:sp>
        <p:nvSpPr>
          <p:cNvPr id="42" name="Rectangle 41"/>
          <p:cNvSpPr/>
          <p:nvPr/>
        </p:nvSpPr>
        <p:spPr>
          <a:xfrm>
            <a:off x="0" y="41148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TextBox 42"/>
          <p:cNvSpPr txBox="1"/>
          <p:nvPr/>
        </p:nvSpPr>
        <p:spPr>
          <a:xfrm>
            <a:off x="91440" y="4114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4.50"</a:t>
            </a:r>
          </a:p>
        </p:txBody>
      </p:sp>
      <p:sp>
        <p:nvSpPr>
          <p:cNvPr id="44" name="Rectangle 43"/>
          <p:cNvSpPr/>
          <p:nvPr/>
        </p:nvSpPr>
        <p:spPr>
          <a:xfrm>
            <a:off x="0" y="45720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91440" y="45720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5.00"</a:t>
            </a:r>
          </a:p>
        </p:txBody>
      </p:sp>
      <p:sp>
        <p:nvSpPr>
          <p:cNvPr id="46" name="Rectangle 45"/>
          <p:cNvSpPr/>
          <p:nvPr/>
        </p:nvSpPr>
        <p:spPr>
          <a:xfrm>
            <a:off x="0" y="50292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TextBox 46"/>
          <p:cNvSpPr txBox="1"/>
          <p:nvPr/>
        </p:nvSpPr>
        <p:spPr>
          <a:xfrm>
            <a:off x="91440" y="50292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5.50"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828800" y="18288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/>
            </a:pPr>
            <a:r>
              <a:t>Slide de Referência - Coordenadas em Polegadas (960x540px = 10x5.625")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